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32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333" r:id="rId32"/>
    <p:sldId id="287" r:id="rId33"/>
    <p:sldId id="288" r:id="rId34"/>
    <p:sldId id="289" r:id="rId35"/>
    <p:sldId id="326" r:id="rId36"/>
    <p:sldId id="327" r:id="rId37"/>
    <p:sldId id="328" r:id="rId38"/>
    <p:sldId id="329" r:id="rId39"/>
    <p:sldId id="331" r:id="rId40"/>
  </p:sldIdLst>
  <p:sldSz cx="9144000" cy="5145088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DgUvLJYg4KdAx+ja465VA==" hashData="alBaJuUXU29r7K7WPUcLmgVNwo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564" y="-822"/>
      </p:cViewPr>
      <p:guideLst>
        <p:guide orient="horz" pos="162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5" d="100"/>
        <a:sy n="3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07574F-CC00-4C82-9B22-2AAEA0CCABE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F692AC-00E1-4575-9CC9-8073BDFFCA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5328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F692AC-00E1-4575-9CC9-8073BDFFCAB0}" type="slidenum">
              <a:rPr lang="es-ES" smtClean="0"/>
              <a:t>30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1445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F692AC-00E1-4575-9CC9-8073BDFFCAB0}" type="slidenum">
              <a:rPr lang="es-ES" smtClean="0"/>
              <a:t>34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9054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818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8723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48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5390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1214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4090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86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9573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939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228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3962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314"/>
            <a:ext cx="7772400" cy="11028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C8F27-C564-450E-B11C-1C3F34B8E08A}" type="datetimeFigureOut">
              <a:rPr lang="es-ES" smtClean="0"/>
              <a:t>01/10/2016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FE4AC-341E-4654-B8EE-D1DC6987234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21775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5365"/>
            <a:ext cx="2133600" cy="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5.JP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microsoft.com/office/2007/relationships/hdphoto" Target="../media/hdphoto2.wdp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dios-el-taxi-y-el-instrumento-(roby)/" TargetMode="External"/><Relationship Id="rId13" Type="http://schemas.openxmlformats.org/officeDocument/2006/relationships/hyperlink" Target="http://www.mispps.com/reflexion/4o-parte-senales-de-la-segunda-venida-de-cristo-(roby)/" TargetMode="External"/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celebras-halloween-(roby)/" TargetMode="External"/><Relationship Id="rId12" Type="http://schemas.openxmlformats.org/officeDocument/2006/relationships/hyperlink" Target="http://www.mispps.com/reflexion/3o-parte-senales-de-la-segunda-venida-de-cristo-(roby)-21727/" TargetMode="External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cuando-el-hombre-confronta-a-dios-(roby)/" TargetMode="External"/><Relationship Id="rId11" Type="http://schemas.openxmlformats.org/officeDocument/2006/relationships/hyperlink" Target="http://www.mispps.com/reflexion/2o-parte-senales-de-la-segunda-venida-de-cristo-(roby)/" TargetMode="External"/><Relationship Id="rId5" Type="http://schemas.openxmlformats.org/officeDocument/2006/relationships/hyperlink" Target="http://www.mispps.com/reflexion/jesucristo-no-es-religion-el-es-vida/" TargetMode="External"/><Relationship Id="rId10" Type="http://schemas.openxmlformats.org/officeDocument/2006/relationships/hyperlink" Target="http://www.mispps.com/reflexion/senales-de-la-segunda-venida-de-cristo-parte-1-(roby)" TargetMode="External"/><Relationship Id="rId4" Type="http://schemas.openxmlformats.org/officeDocument/2006/relationships/hyperlink" Target="http://www.mispps.com/reflexion/evidencias-cientificas-de-la-biblia-parte-2/" TargetMode="External"/><Relationship Id="rId9" Type="http://schemas.openxmlformats.org/officeDocument/2006/relationships/hyperlink" Target="http://www.mispps.com/misterio-82/un-mundo-invisible-pero-real-parte-1-(roby)/msg101304/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misterio-82/el-misterio-de-la-divina-trinidad-(roby)/" TargetMode="External"/><Relationship Id="rId13" Type="http://schemas.openxmlformats.org/officeDocument/2006/relationships/hyperlink" Target="http://www.mispps.com/reflexion/cuando-el-hombre-le-cambia-la-gloria-a-dios-(roby)/" TargetMode="External"/><Relationship Id="rId3" Type="http://schemas.openxmlformats.org/officeDocument/2006/relationships/hyperlink" Target="http://www.mispps.com/reflexion/parte-ii-sabes-por-que-murio-cristo-por-ti-en-la-cruz/" TargetMode="External"/><Relationship Id="rId7" Type="http://schemas.openxmlformats.org/officeDocument/2006/relationships/hyperlink" Target="http://www.mispps.com/reflexion/salvacion-del-alma-(roby)/" TargetMode="External"/><Relationship Id="rId12" Type="http://schemas.openxmlformats.org/officeDocument/2006/relationships/hyperlink" Target="http://www.mispps.com/reflexion/mas-alla-de-la-muerte-roby-23863/" TargetMode="External"/><Relationship Id="rId2" Type="http://schemas.openxmlformats.org/officeDocument/2006/relationships/image" Target="../media/image39.JPG"/><Relationship Id="rId16" Type="http://schemas.openxmlformats.org/officeDocument/2006/relationships/hyperlink" Target="http://www.mispps.com/reflexion/sabes-por-que-murio-cristo-por-ti-en-la-cruz-parte-1-de-2-(roby)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el-acto-de-juzgar-(roby)/" TargetMode="External"/><Relationship Id="rId11" Type="http://schemas.openxmlformats.org/officeDocument/2006/relationships/hyperlink" Target="http://www.mispps.com/reflexion/existen-varias-maneras-de-llegar-a-dios-(roby)/" TargetMode="External"/><Relationship Id="rId5" Type="http://schemas.openxmlformats.org/officeDocument/2006/relationships/hyperlink" Target="http://www.mispps.com/reflexion/el-arrebatamiento-(roby)/" TargetMode="External"/><Relationship Id="rId15" Type="http://schemas.openxmlformats.org/officeDocument/2006/relationships/hyperlink" Target="http://www.mispps.com/reflexion/se-puede-senalar-fechas-exactas-para-eventos-apocalipticos-roby/" TargetMode="External"/><Relationship Id="rId10" Type="http://schemas.openxmlformats.org/officeDocument/2006/relationships/hyperlink" Target="http://www.mispps.com/misterio-82/el-misterio-del-espiritu-santo-roby/" TargetMode="External"/><Relationship Id="rId4" Type="http://schemas.openxmlformats.org/officeDocument/2006/relationships/hyperlink" Target="http://www.mispps.com/naturaleza-ciencias-29/eclipses-de-luna-roja-(roby)/" TargetMode="External"/><Relationship Id="rId9" Type="http://schemas.openxmlformats.org/officeDocument/2006/relationships/hyperlink" Target="http://www.mispps.com/reflexion/radiografia-biblica-del-anticristo-(roby)/" TargetMode="External"/><Relationship Id="rId14" Type="http://schemas.openxmlformats.org/officeDocument/2006/relationships/hyperlink" Target="http://www.mispps.com/naturaleza-ciencias-29/eventos-cosmicos-en-lo-que-resta-del-2015-(roby)/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-73/testimonio-de-un-ex-monje-budista-que-regreso-de-la-muerte-(paloma-roby)/" TargetMode="External"/><Relationship Id="rId13" Type="http://schemas.openxmlformats.org/officeDocument/2006/relationships/hyperlink" Target="http://www.mispps.com/reflexion/impactante-testimonio-de-un-ex-terrorista-islamico-(paloma-roby)/" TargetMode="External"/><Relationship Id="rId3" Type="http://schemas.openxmlformats.org/officeDocument/2006/relationships/hyperlink" Target="http://www.mispps.com/reflexion/el-positivismo-humanista-vs-el-positivismo-biblico/" TargetMode="External"/><Relationship Id="rId7" Type="http://schemas.openxmlformats.org/officeDocument/2006/relationships/hyperlink" Target="http://www.mispps.com/fechas-especiales-66/testimonio-acerca-de-halloween-(roby)/" TargetMode="External"/><Relationship Id="rId12" Type="http://schemas.openxmlformats.org/officeDocument/2006/relationships/hyperlink" Target="http://www.mispps.com/reflexion/reconoce-tus-errores-y-seras-libre-(paloma-roby)/" TargetMode="External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la-guerra-contra-el-dinero-en-efectivo-(paloma)/" TargetMode="External"/><Relationship Id="rId11" Type="http://schemas.openxmlformats.org/officeDocument/2006/relationships/hyperlink" Target="http://www.mispps.com/lugares/jerusalen-la-ciudad-amada-(paloma)/" TargetMode="External"/><Relationship Id="rId5" Type="http://schemas.openxmlformats.org/officeDocument/2006/relationships/hyperlink" Target="http://www.mispps.com/reflexion/el-peor-de-los-sentimientos-(paloma-roby)/" TargetMode="External"/><Relationship Id="rId10" Type="http://schemas.openxmlformats.org/officeDocument/2006/relationships/hyperlink" Target="http://www.mispps.com/reflexion/de-prostitua-a-una-vida-con-proposito-(paloma-roby)/" TargetMode="External"/><Relationship Id="rId4" Type="http://schemas.openxmlformats.org/officeDocument/2006/relationships/hyperlink" Target="http://www.mispps.com/reflexion/carta-de-un-bebe-(paloma)/" TargetMode="External"/><Relationship Id="rId9" Type="http://schemas.openxmlformats.org/officeDocument/2006/relationships/hyperlink" Target="http://www.mispps.com/reflexion/envejecer-es-una-obligacion-madurar-es-una-opcion-(paloma-roby)/" TargetMode="Externa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725"/>
                    </a14:imgEffect>
                    <a14:imgEffect>
                      <a14:brightnessContrast bright="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944" y="453558"/>
            <a:ext cx="5784056" cy="2987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7876265" y="4804792"/>
            <a:ext cx="1232306" cy="253994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tx2">
                  <a:lumMod val="25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600" b="1" i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600" b="1" i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</p:spTree>
    <p:extLst>
      <p:ext uri="{BB962C8B-B14F-4D97-AF65-F5344CB8AC3E}">
        <p14:creationId xmlns:p14="http://schemas.microsoft.com/office/powerpoint/2010/main" val="176884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MUSICA DE ADORACION.wav"/>
          </p:stSnd>
        </p:sndAc>
      </p:transition>
    </mc:Choice>
    <mc:Fallback xmlns="">
      <p:transition spd="slow">
        <p:sndAc>
          <p:stSnd loop="1">
            <p:snd r:embed="rId6" name="MUSICA DE ADORAC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886022" y="516986"/>
            <a:ext cx="3898510" cy="42255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La Voluntad perfecta de Dios es aquélla que Dios anhela que se cumpla satisfactoriamente en la vida de todo ser humano creado a imagen y semejanza de Dios y esa voluntad perfecta va de la mano con un plan diseñado por Dios para que el hombre lo pueda cumplir a cabalidad.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El hombre que sigue la voluntad perfecta de Dios siempre tendrá consecuencias favorables no solo para esta vida, sino para toda la eternidad.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68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780536" y="375938"/>
            <a:ext cx="4103212" cy="45026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La definición de la voluntad perfecta de Dios la encontramos en Romanos 12:1-2, que señala: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“Así que, hermanos, os ruego por las misericordias de Dios, que presentéis vuestros cuerpos en sacrificio vivo, santo, agradable a Dios, que es vuestro culto racional.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No os conforméis a este siglo, sino transformaos por medio de la renovación de vuestro entendimiento, PARA QUE COMPROBÉIS CUÁL SEA LA BUENA VOLUNTAD DE DIOS, AGRADABLE Y PERFECTA”.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  <p:sp>
        <p:nvSpPr>
          <p:cNvPr id="4" name="CuadroTexto 1"/>
          <p:cNvSpPr txBox="1"/>
          <p:nvPr/>
        </p:nvSpPr>
        <p:spPr>
          <a:xfrm>
            <a:off x="413749" y="2324060"/>
            <a:ext cx="3658070" cy="20082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76200">
              <a:extrusionClr>
                <a:srgbClr val="FF9966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361B00"/>
                </a:solidFill>
                <a:latin typeface="AR CENA" panose="02000000000000000000" pitchFamily="2" charset="0"/>
                <a:cs typeface="Aharoni" panose="02010803020104030203" pitchFamily="2" charset="-79"/>
              </a:rPr>
              <a:t>LA BIBLIA NO ES UN BUFFET DONDE TE DAN A ESCOGER O ELEGIR LO QUE QUIERES BASADO EN TU OPINIÓN PERSONAL. LA BIBLIA NOS CONFRONTA PARA QUE ABANDONEMOS EL PECADO Y VIVAMOS EN OBEDIENCIA </a:t>
            </a:r>
          </a:p>
          <a:p>
            <a:pPr algn="ctr"/>
            <a:r>
              <a:rPr lang="es-ES" b="1" dirty="0">
                <a:solidFill>
                  <a:srgbClr val="361B00"/>
                </a:solidFill>
                <a:latin typeface="AR CENA" panose="02000000000000000000" pitchFamily="2" charset="0"/>
                <a:cs typeface="Aharoni" panose="02010803020104030203" pitchFamily="2" charset="-79"/>
              </a:rPr>
              <a:t>A DIOS</a:t>
            </a:r>
            <a:endParaRPr lang="es-PE" b="1" dirty="0">
              <a:solidFill>
                <a:srgbClr val="361B00"/>
              </a:solidFill>
              <a:latin typeface="AR CENA" panose="02000000000000000000" pitchFamily="2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1232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1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836902" y="643289"/>
            <a:ext cx="3645918" cy="39484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Vemos que la Escritura dice que la buena voluntad de Dios es agradable y perfecta.</a:t>
            </a:r>
          </a:p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Agradable porque alegra el corazón de Dios y perfecta, porque el hombre está de manera precisa en el centro de la voluntad de Dios, para cumplir el plan diseñado por Él.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30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326411" y="669860"/>
            <a:ext cx="4256522" cy="39484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Vamos a ir a la Biblia para graficarlo con un ejemplo.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Así tenemos el caso de Abraham que según Génesis 12:1-3, relata que Dios sacó a Abraham de la ciudad de </a:t>
            </a:r>
            <a:r>
              <a:rPr lang="es-ES" b="1" dirty="0" err="1">
                <a:solidFill>
                  <a:srgbClr val="4C2600"/>
                </a:solidFill>
                <a:latin typeface="Hobo Std" pitchFamily="34" charset="0"/>
              </a:rPr>
              <a:t>Ur</a:t>
            </a:r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 de Caldea, en Babilonia, para llevarlo a la Tierra prometida, donde Dios haría que de los descendientes de Abraham se levantase una nación grande y bendita, y le promete además que en Abraham serían benditas todas las familias de la Tierra.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956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00" y="4216"/>
            <a:ext cx="9144000" cy="51408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476334" y="651677"/>
            <a:ext cx="4234037" cy="39484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En Génesis 15:4 Dios prometió a Abraham que con su esposa Sara, tendrían un hijo llamado Isaac, en quién se originaría una numerosa descendencia, que daría lugar al pueblo judío.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Sin embargo, Abraham se dejó influenciar por su mujer Sara, quién era estéril, al punto que ella le convenció que tuviera relaciones íntimas con la esclava egipcia Agar y así tener un hijo a quién criar, y ése fue Ismael.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12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546575" y="1388412"/>
            <a:ext cx="3898510" cy="26553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400" b="1" dirty="0">
                <a:solidFill>
                  <a:srgbClr val="4C2600"/>
                </a:solidFill>
                <a:latin typeface="Hobo Std" pitchFamily="34" charset="0"/>
              </a:rPr>
              <a:t>La VOLUNTAD PERFECTA de Dios era que Abraham solo tuviera un solo hijo (Isaac) y no dos. En Isaac estaba la promesa de Dios.</a:t>
            </a:r>
          </a:p>
          <a:p>
            <a:pPr algn="ctr"/>
            <a:endParaRPr lang="es-PE" sz="24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56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2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146281" y="428475"/>
            <a:ext cx="4497048" cy="427171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Pues bien, el otro hijo (Ismael) que tuvo Abraham con la esclava egipcia Agar, viene a representar la VOLUNTAD PERMISIVA de Dios.</a:t>
            </a:r>
          </a:p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 </a:t>
            </a:r>
          </a:p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Y podemos llamar Voluntad permisiva (libre albedrío), porque Dios dejó en libertad a Abraham para que éste obedeciera la voz de su esposa Sara y naciera un hijo que no era el de la Promesa.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96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8"/>
            <a:ext cx="9144000" cy="51431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04671" y="3505816"/>
            <a:ext cx="8599486" cy="17317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Sabemos que Ismael da origen a los árabes, e Isaac, a los judíos y esto ha generado una tragedia a través de los siglos, el cual se agravó aún más en el siglo VII D.C., cuando Mahoma funda el Islam y es allí cuando ocurre esa guerra fratricida entre judíos y árabes cuyas consecuencias bélicas se arrastra hasta nuestros días.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06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004048" y="556320"/>
            <a:ext cx="3898510" cy="42242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En consecuencia, podemos concluir que la Voluntad Permisiva de Dios, es aquella que Dios le consiente al hombre llevarla a cabo</a:t>
            </a:r>
            <a:r>
              <a:rPr lang="es-ES" b="1" dirty="0" smtClean="0">
                <a:solidFill>
                  <a:srgbClr val="4C2600"/>
                </a:solidFill>
                <a:latin typeface="Hobo Std" pitchFamily="34" charset="0"/>
              </a:rPr>
              <a:t>, en función del libre albedrío otorgado a éste,  </a:t>
            </a:r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pero las consecuencias que ésta genera, puede ser en muchos casos contraproducente o nociva para su vida.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Si Abraham hubiera hecho caso omiso al pedido de su mujer Sara, evidentemente no tendríamos ese conflicto de nunca acabar entre judíos y árabes.</a:t>
            </a:r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28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04675" y="3566347"/>
            <a:ext cx="8430065" cy="117760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PE" b="1" dirty="0">
                <a:solidFill>
                  <a:srgbClr val="4C2600"/>
                </a:solidFill>
                <a:latin typeface="Hobo Std" pitchFamily="34" charset="0"/>
              </a:rPr>
              <a:t>Otro ejemplo de la VOLUNTAD PERFECTA de Dios lo encontramos en la vida del patriarca José, hijo de Jacob, quien era pastor de ovejas junto a sus 11 hermanos, quienes le tenían envidia, porque su padre Jacob, lo había tenido en su vejez y le amaba más que a sus demás hermanos.</a:t>
            </a:r>
          </a:p>
        </p:txBody>
      </p:sp>
    </p:spTree>
    <p:extLst>
      <p:ext uri="{BB962C8B-B14F-4D97-AF65-F5344CB8AC3E}">
        <p14:creationId xmlns:p14="http://schemas.microsoft.com/office/powerpoint/2010/main" val="766335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4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778116" y="602559"/>
            <a:ext cx="4054154" cy="39484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Cuando tiene 17 años, tiene 2 sueños cuya interpretación es la misma, es decir, daban a entender que su padre, su madre y sus 11 hermanos se inclinaban a él y eso despertó más odio de parte de sus hermanos, por lo que decidieron secretamente encerrarlo en una cisterna varios días, pasando hambre. 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05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774660" y="783954"/>
            <a:ext cx="4132853" cy="362518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Luego lo vendieron como esclavo a una caravana de hombres que andaban por el desierto y luego éstos lo vendieron a un oficial del Faraón de Egipto, y los hermanos engañaron a su padre Jacob, diciéndole que una bestia lo había devorado, según cuenta Génesis 37.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946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009000" y="413349"/>
            <a:ext cx="3898510" cy="4918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Dios estaba con José en todas aquéllas adversidades que estaba pasando al punto que él halló gracia ante los ojos del oficial egipcio, llamado </a:t>
            </a:r>
            <a:r>
              <a:rPr lang="es-ES" sz="2100" b="1" dirty="0" err="1">
                <a:solidFill>
                  <a:srgbClr val="4C2600"/>
                </a:solidFill>
                <a:latin typeface="Hobo Std" pitchFamily="34" charset="0"/>
              </a:rPr>
              <a:t>Potifar</a:t>
            </a:r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 y éste lo nombró mayordomo sobre su casa y entregó en su poder todo lo que poseía. Fue de esta manera como Dios prosperó a José, aun siendo esclavo, y a causa de José, Dios prosperó al oficial </a:t>
            </a:r>
            <a:r>
              <a:rPr lang="es-ES" sz="2100" b="1" dirty="0" err="1">
                <a:solidFill>
                  <a:srgbClr val="4C2600"/>
                </a:solidFill>
                <a:latin typeface="Hobo Std" pitchFamily="34" charset="0"/>
              </a:rPr>
              <a:t>Potifar</a:t>
            </a:r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.</a:t>
            </a:r>
          </a:p>
          <a:p>
            <a:pPr algn="ctr"/>
            <a:endParaRPr lang="es-PE" sz="24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83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76"/>
            <a:ext cx="9144000" cy="5136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558431" y="470966"/>
            <a:ext cx="4072099" cy="45026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400" b="1" dirty="0">
                <a:solidFill>
                  <a:srgbClr val="4C2600"/>
                </a:solidFill>
                <a:latin typeface="Hobo Std" pitchFamily="34" charset="0"/>
              </a:rPr>
              <a:t>Luego la mujer de </a:t>
            </a:r>
            <a:r>
              <a:rPr lang="es-ES" sz="2400" b="1" dirty="0" err="1">
                <a:solidFill>
                  <a:srgbClr val="4C2600"/>
                </a:solidFill>
                <a:latin typeface="Hobo Std" pitchFamily="34" charset="0"/>
              </a:rPr>
              <a:t>Potifar</a:t>
            </a:r>
            <a:r>
              <a:rPr lang="es-ES" sz="2400" b="1" dirty="0">
                <a:solidFill>
                  <a:srgbClr val="4C2600"/>
                </a:solidFill>
                <a:latin typeface="Hobo Std" pitchFamily="34" charset="0"/>
              </a:rPr>
              <a:t> puso sus ojos en José al punto que lo obligó a acostarse con ella, pero como él era temeroso de Dios, no aceptó. Entonces, ella despechada arma un ardid y lo calumnia ante su esposo </a:t>
            </a:r>
            <a:r>
              <a:rPr lang="es-ES" sz="2400" b="1" dirty="0" err="1">
                <a:solidFill>
                  <a:srgbClr val="4C2600"/>
                </a:solidFill>
                <a:latin typeface="Hobo Std" pitchFamily="34" charset="0"/>
              </a:rPr>
              <a:t>Potifar</a:t>
            </a:r>
            <a:r>
              <a:rPr lang="es-ES" sz="2400" b="1" dirty="0">
                <a:solidFill>
                  <a:srgbClr val="4C2600"/>
                </a:solidFill>
                <a:latin typeface="Hobo Std" pitchFamily="34" charset="0"/>
              </a:rPr>
              <a:t>, acusándolo de haber intentado violarla.</a:t>
            </a:r>
          </a:p>
          <a:p>
            <a:pPr algn="ctr"/>
            <a:endParaRPr lang="es-PE" sz="24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25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286014" y="589135"/>
            <a:ext cx="4515101" cy="39484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 err="1">
                <a:solidFill>
                  <a:srgbClr val="4C2600"/>
                </a:solidFill>
                <a:latin typeface="Hobo Std" pitchFamily="34" charset="0"/>
              </a:rPr>
              <a:t>Potifar</a:t>
            </a:r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 envía a la cárcel a José y la misericordia de Dios estaba con José a pesar de esta nueva adversidad, al punto que él halló gracia ante los ojos del jefe de la cárcel y éste le encargo el cuidado de todos los presos que había en la prisión y él lo hacía de manera eficiente porque Dios prosperaba el actuar de José, y esto nos relata Génesis 39.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94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47340" y="3041240"/>
            <a:ext cx="8735519" cy="23321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Génesis 41, relata que José es sacado de la cárcel a causa de que Faraón tiene dos sueños cuyo significado es el mismo y solo José era el único que podía interpretar dichos sueños en todo Egipto.</a:t>
            </a:r>
          </a:p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El primer sueño consistía que 7 vacas flacas y de muy feo aspecto se comían a 7 vacas robustas y de buen aspecto, pero las vacas flacas no engordaban y seguían </a:t>
            </a:r>
            <a:r>
              <a:rPr lang="es-ES" sz="2100" b="1" dirty="0" smtClean="0">
                <a:solidFill>
                  <a:srgbClr val="4C2600"/>
                </a:solidFill>
                <a:latin typeface="Hobo Std" pitchFamily="34" charset="0"/>
              </a:rPr>
              <a:t>estando </a:t>
            </a:r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feas.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016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397943" y="461968"/>
            <a:ext cx="4560072" cy="42255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El segundo sueño consistía en que 7 espigas marchitas, abatidas del viento solano crecían junto a 7 espigas robustas y hermosas, y las espigas marchitas devoraban a las 7 espigas hermosas.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El significado que le dio José a ambos sueños del Faraón fue que: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Las 7 vacas gordas y las 7 espigas hermosas, representaban 7 años de abundancia en Egipto. El significado de las 7 vacas flacas y las 7 espigas marchitas, representaban 7 años de escasez en Egipto.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91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92"/>
            <a:ext cx="9144000" cy="51488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28434" y="2989544"/>
            <a:ext cx="8326351" cy="200886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Y es en ese momento que Dios empieza a engrandecer a José delante de Faraón y delante de todo Egipto, porque fue nombrado gobernador, o sea, la segunda autoridad, después de Faraón y los súbditos egipcios no solo se inclinaban ante Faraón en actitud de reverencia, sino que también ante José.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03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2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901784" y="476675"/>
            <a:ext cx="3975456" cy="459498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Y Faraón encargó a José almacenar el excedente de los granos en grandes almacenes, a fin de que hubiera que dar de comer al pueblo en los 7 años de escasez que vendría sobre toda la Tierra y esto incluía a los pueblos vecinos, incluyendo a la familia de José, que iban a sentir los rigores de la hambruna y escasez.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11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32" y="0"/>
            <a:ext cx="9171432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226920" y="554568"/>
            <a:ext cx="4557009" cy="39484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En Génesis 42, transcurridos dos años de escasez en toda la Tierra Jacob encarga a sus hijos que desciendan a Egipto a comprar alimentos, pero cuando se produce el encuentro de sus 10 hermanos con José, éstos no lo reconocen y se inclinan en signo de reverencia ante José (cumpliéndose así el sueño que tuvo cuando tenía 17 años).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87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1450" y="3216933"/>
            <a:ext cx="8784292" cy="17317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En Génesis 45, José se da a conocer a sus hermanos, quienes se quedaron estupefactos, atónitos y muy turbados al punto que no pronunciaron palabra alguna. Luego José llora ante sus hermanos y ellos con él.</a:t>
            </a:r>
          </a:p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Y Ud. amado lector podrá preguntarse ¿por qué Dios permitió que José pasara tanta adversidad, sufrimiento, hambre y prisión?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46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019072" y="617913"/>
            <a:ext cx="3898510" cy="39484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4C2600"/>
                </a:solidFill>
                <a:latin typeface="Hobo Std" pitchFamily="34" charset="0"/>
              </a:rPr>
              <a:t>La respuesta está en que Dios en su ANTICIPADO CONOCIMIENTO, de las cosas, sabía de la hambruna que iba a sobrevenir sobre toda la Tierra y por ello convirtió todo lo malo, todo lo negativo en algo bueno y provechoso no solo para José sino para toda la familia de Jacob, su padre, quienes no perecieron de hambre y así preservaron su vida, que a la postre daría nacimiento al pueblo de Israel.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85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72"/>
            <a:ext cx="9144000" cy="51340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147370" y="226840"/>
            <a:ext cx="3898510" cy="4918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Podemos concluir que José hizo la VOLUNTAD PERFECTA DE DIOS, la cual es agradable al ETERNO.</a:t>
            </a:r>
          </a:p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Por eso en Génesis 45:5, cuando José se da a conocer a sus hermanos en Egipto, les dice lo siguiente:</a:t>
            </a:r>
          </a:p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“Ahora, pues, no os entristezcáis, ni os pese de haberme vendido a Egipto; porque para preservación de vida me envió Dios delante de vosotros”. </a:t>
            </a: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35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98175" y="2971611"/>
            <a:ext cx="8527773" cy="23321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chemeClr val="bg1"/>
                </a:solidFill>
                <a:latin typeface="Hobo Std" pitchFamily="34" charset="0"/>
              </a:rPr>
              <a:t>Por eso, amado lector, si hay algo muy negativo que ha sucedido en su vida y siente que Dios le llama al arrepentimiento de modo que le entregue su vida a él, no sea rebelde a su voz, sino todo lo contrario, obedezca y acepte su llamado, que Dios convertirá todo lo malo que haya experimentado en su vida en algo </a:t>
            </a:r>
          </a:p>
          <a:p>
            <a:pPr algn="ctr"/>
            <a:r>
              <a:rPr lang="es-ES" sz="2100" b="1" dirty="0">
                <a:solidFill>
                  <a:schemeClr val="bg1"/>
                </a:solidFill>
                <a:latin typeface="Hobo Std" pitchFamily="34" charset="0"/>
              </a:rPr>
              <a:t>bueno para Ud.</a:t>
            </a:r>
          </a:p>
          <a:p>
            <a:pPr algn="ctr"/>
            <a:endParaRPr lang="es-PE" sz="2100" b="1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07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16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963338" y="257164"/>
            <a:ext cx="3898510" cy="45026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002060"/>
                </a:solidFill>
                <a:latin typeface="Hobo Std" pitchFamily="34" charset="0"/>
              </a:rPr>
              <a:t>Cabe la pregunta ¿Cuál es la VOLUNTAD PERFECTA de Dios para todo hombre?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Hobo Std" pitchFamily="34" charset="0"/>
              </a:rPr>
              <a:t>Dejemos que responda la Biblia en 1º Timoteo 2:3-5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Hobo Std" pitchFamily="34" charset="0"/>
              </a:rPr>
              <a:t>“Porque esto es BUENO Y AGRADABLE delante de Dios nuestro Salvador,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Hobo Std" pitchFamily="34" charset="0"/>
              </a:rPr>
              <a:t>el cual quiere que TODOS LOS HOMBRES SEAN SALVOS Y VENGAN AL CONOCIMIENTO DE LA VERDAD.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Hobo Std" pitchFamily="34" charset="0"/>
              </a:rPr>
              <a:t>Porque hay un solo Dios, y UN SOLO MEDIADOR entre Dios y los hombres, Jesucristo hombre”.</a:t>
            </a:r>
          </a:p>
          <a:p>
            <a:pPr algn="ctr"/>
            <a:endParaRPr lang="es-PE" b="1" dirty="0">
              <a:solidFill>
                <a:srgbClr val="00206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10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8"/>
            <a:ext cx="9144000" cy="51408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3"/>
          <p:cNvSpPr txBox="1"/>
          <p:nvPr/>
        </p:nvSpPr>
        <p:spPr>
          <a:xfrm>
            <a:off x="1010946" y="760869"/>
            <a:ext cx="7313612" cy="168559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02060"/>
              </a:extrusionClr>
            </a:sp3d>
          </a:bodyPr>
          <a:lstStyle/>
          <a:p>
            <a:pPr algn="ctr"/>
            <a:r>
              <a:rPr lang="es-ES" sz="2100" b="1" dirty="0">
                <a:gradFill>
                  <a:gsLst>
                    <a:gs pos="0">
                      <a:srgbClr val="5E9EFF">
                        <a:lumMod val="17000"/>
                        <a:lumOff val="83000"/>
                      </a:srgbClr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76200">
                    <a:schemeClr val="accent1">
                      <a:lumMod val="75000"/>
                      <a:alpha val="94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Y la verdad no es una cosa, sino es una persona, es Jesucristo, tal como dice Juan 14:6 “Jesús le dijo: </a:t>
            </a:r>
          </a:p>
          <a:p>
            <a:pPr algn="ctr"/>
            <a:r>
              <a:rPr lang="es-ES" sz="2100" b="1" dirty="0">
                <a:gradFill>
                  <a:gsLst>
                    <a:gs pos="0">
                      <a:srgbClr val="5E9EFF">
                        <a:lumMod val="17000"/>
                        <a:lumOff val="83000"/>
                      </a:srgbClr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76200">
                    <a:schemeClr val="accent1">
                      <a:lumMod val="75000"/>
                      <a:alpha val="94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Yo soy el camino, y la VERDAD, y la vida;</a:t>
            </a:r>
          </a:p>
          <a:p>
            <a:pPr algn="ctr"/>
            <a:r>
              <a:rPr lang="es-ES" sz="2100" b="1" dirty="0">
                <a:gradFill>
                  <a:gsLst>
                    <a:gs pos="0">
                      <a:srgbClr val="5E9EFF">
                        <a:lumMod val="17000"/>
                        <a:lumOff val="83000"/>
                      </a:srgbClr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76200">
                    <a:schemeClr val="accent1">
                      <a:lumMod val="75000"/>
                      <a:alpha val="94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 nadie viene al Padre, sino por mí.”</a:t>
            </a:r>
          </a:p>
          <a:p>
            <a:pPr algn="ctr"/>
            <a:endParaRPr lang="es-PE" sz="2100" b="1" dirty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76200">
                  <a:schemeClr val="accent1">
                    <a:lumMod val="75000"/>
                    <a:alpha val="94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94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4"/>
            <a:ext cx="9144000" cy="51420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3814" y="3414594"/>
            <a:ext cx="8497956" cy="16394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Cuando dice la Biblia que la voluntad de Dios es que TODOS los hombres sean salvos y vengan al conocimiento de la verdad, quiere decir, que dicho LLAMAMIENTO es para toda la humanidad sin excepción.</a:t>
            </a:r>
            <a:endParaRPr lang="es-ES" b="1" dirty="0">
              <a:solidFill>
                <a:srgbClr val="4C2600"/>
              </a:solidFill>
              <a:latin typeface="Hobo Std" pitchFamily="34" charset="0"/>
            </a:endParaRPr>
          </a:p>
          <a:p>
            <a:pPr algn="ctr"/>
            <a:endParaRPr lang="es-PE" b="1" dirty="0">
              <a:solidFill>
                <a:srgbClr val="4C26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44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906108" y="755432"/>
            <a:ext cx="4037432" cy="376373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Jesucristo dijo en Mateo 22:14 “Porque muchos son llamados, y pocos escogidos”.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Los llamados a la Salvación son </a:t>
            </a:r>
            <a:r>
              <a:rPr lang="es-ES" sz="2400" b="1" dirty="0">
                <a:solidFill>
                  <a:schemeClr val="bg1"/>
                </a:solidFill>
                <a:latin typeface="Hobo Std" pitchFamily="34" charset="0"/>
              </a:rPr>
              <a:t>TODA LA HUMANIDAD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 (o sea, los muchos). 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Pero los escogidos, que son los pocos, no quiere decir que Dios arbitrariamente escoge a unos para salvación y otros para condenación, ya que de ser cierto ello, sería una concepción antojadiza y perversa.</a:t>
            </a:r>
          </a:p>
          <a:p>
            <a:pPr algn="ctr"/>
            <a:endParaRPr lang="es-PE" b="1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0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8"/>
            <a:ext cx="9144000" cy="51408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63999" y="3136226"/>
            <a:ext cx="8816009" cy="20082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Como hemos visto anteriormente, Dios en su ANTICIPADO CONOCIMIENTO de las cosas, ve el futuro de los acontecimientos </a:t>
            </a:r>
          </a:p>
          <a:p>
            <a:pPr algn="ctr"/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y sabe qué persona le va a aceptar como Señor y Salvador y qué persona le va a rechazar, en función </a:t>
            </a:r>
            <a:r>
              <a:rPr lang="es-ES" sz="2100" b="1" dirty="0" smtClean="0">
                <a:solidFill>
                  <a:srgbClr val="4C2600"/>
                </a:solidFill>
                <a:latin typeface="Hobo Std" pitchFamily="34" charset="0"/>
              </a:rPr>
              <a:t>del </a:t>
            </a:r>
            <a:r>
              <a:rPr lang="es-ES" sz="2100" b="1" dirty="0">
                <a:solidFill>
                  <a:srgbClr val="4C2600"/>
                </a:solidFill>
                <a:latin typeface="Hobo Std" pitchFamily="34" charset="0"/>
              </a:rPr>
              <a:t>libre albedrío que </a:t>
            </a:r>
          </a:p>
          <a:p>
            <a:pPr algn="ctr"/>
            <a:r>
              <a:rPr lang="es-ES" sz="2100" b="1" dirty="0" smtClean="0">
                <a:solidFill>
                  <a:srgbClr val="4C2600"/>
                </a:solidFill>
                <a:latin typeface="Hobo Std" pitchFamily="34" charset="0"/>
              </a:rPr>
              <a:t>se nos ha otorgado a todos.</a:t>
            </a:r>
            <a:endParaRPr lang="es-ES" sz="2100" b="1" dirty="0">
              <a:solidFill>
                <a:srgbClr val="4C2600"/>
              </a:solidFill>
              <a:latin typeface="Hobo Std" pitchFamily="34" charset="0"/>
            </a:endParaRPr>
          </a:p>
          <a:p>
            <a:pPr algn="ctr"/>
            <a:endParaRPr lang="es-PE" sz="2100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20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60692" y="2582057"/>
            <a:ext cx="8579066" cy="256303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Entonces, como Dios conoce el futuro, sabe de antemano que pocas personas aceptarán su llamado a la Salvación y vida eterna y éstos constituyen los escogidos, y esto en comparación a las muchas personas que fueron llamadas y no aceptaron dicho llamado a la salvación y que lastimosamente perderán sus almas.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Pero recalco, que el llamamiento a la Salvación y vida eterna es para toda la humanidad. El hombre solo tiene que arrepentirse de sus pecados y recibir por la Fe a Jesucristo como Salvador.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44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7993" y="3136226"/>
            <a:ext cx="8579066" cy="200886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4C2600"/>
              </a:extrusionClr>
            </a:sp3d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Por todo ello, rinda su corazón y su vida a Jesucristo para que tenga una vida abundante y con propósito en este mundo, cuya recompensa final será la vida eterna en la Gloria del Padre.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A continuación, si desea estar entre los escogidos, acepte a Cristo como Señor y Salvador, repitiendo en voz alta la siguiente oración (no lo diga 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Hobo Std" pitchFamily="34" charset="0"/>
              </a:rPr>
              <a:t>con el pensamiento)</a:t>
            </a:r>
          </a:p>
          <a:p>
            <a:pPr algn="ctr"/>
            <a:endParaRPr lang="es-PE" b="1" dirty="0">
              <a:solidFill>
                <a:srgbClr val="4C2600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1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 CuadroTexto"/>
          <p:cNvSpPr txBox="1"/>
          <p:nvPr/>
        </p:nvSpPr>
        <p:spPr>
          <a:xfrm>
            <a:off x="893092" y="205063"/>
            <a:ext cx="7357820" cy="3925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33350">
              <a:extrusionClr>
                <a:srgbClr val="273C18"/>
              </a:extrusionClr>
            </a:sp3d>
          </a:bodyPr>
          <a:lstStyle/>
          <a:p>
            <a:pPr algn="ctr"/>
            <a:r>
              <a:rPr lang="es-ES" sz="2100" b="1" dirty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76200">
                    <a:srgbClr val="273C18">
                      <a:alpha val="94000"/>
                    </a:srgbClr>
                  </a:glow>
                </a:effectLst>
                <a:latin typeface="Hobo Std" pitchFamily="34" charset="0"/>
              </a:rPr>
              <a:t>Oración para recibir a Cristo como Único Salvador</a:t>
            </a:r>
            <a:endParaRPr lang="en-US" sz="2100" b="1" dirty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glow rad="76200">
                  <a:srgbClr val="273C18">
                    <a:alpha val="94000"/>
                  </a:srgbClr>
                </a:glow>
              </a:effectLst>
              <a:latin typeface="Hobo Std" pitchFamily="34" charset="0"/>
            </a:endParaRPr>
          </a:p>
        </p:txBody>
      </p:sp>
      <p:sp>
        <p:nvSpPr>
          <p:cNvPr id="4" name="CuadroTexto 1"/>
          <p:cNvSpPr txBox="1"/>
          <p:nvPr/>
        </p:nvSpPr>
        <p:spPr>
          <a:xfrm>
            <a:off x="474785" y="1005974"/>
            <a:ext cx="8324557" cy="330192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Amado Dios, reconozco que soy un pecador y necesito que me perdones de toda ofensa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 y rebelión contra ti, en palabra, pensamiento y obra.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Me arrepiento de todos mis pecados. Te ruego Señor que me limpies con la Sangre de Jesús, dame su justicia y una nueva vida en Cristo, transformando mi ser por 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tu Espíritu Santo.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Amado Dios, yo confieso con mi boca que Jesús es el Señor y creo en mi corazón que Dios le levantó de los muertos, pues tu Palabra dice que con el corazón se cree para justicia y con la boca se confiesa para salvación.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Señor Jesús, te recibo como mi Señor y Salvador e invito a tu Espíritu Santo a morar 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en mi corazón para que dirijas y gobiernes mi vida.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Bendito Dios, te doy gracias por recibir tu Salvación y por inscribir mi nombre en el </a:t>
            </a:r>
          </a:p>
          <a:p>
            <a:pPr algn="ctr"/>
            <a:r>
              <a:rPr lang="es-ES" sz="1500" b="1" dirty="0">
                <a:solidFill>
                  <a:srgbClr val="002060"/>
                </a:solidFill>
                <a:latin typeface="Hobo Std" pitchFamily="34" charset="0"/>
              </a:rPr>
              <a:t>Libro de la Vida, en el Nombre de Jesús. Amén. </a:t>
            </a:r>
          </a:p>
          <a:p>
            <a:pPr algn="ctr"/>
            <a:endParaRPr lang="es-ES" sz="1500" b="1" dirty="0">
              <a:latin typeface="Hobo Std" pitchFamily="34" charset="0"/>
            </a:endParaRPr>
          </a:p>
          <a:p>
            <a:pPr algn="ctr"/>
            <a:endParaRPr lang="es-PE" sz="1500" b="1" dirty="0"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95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Doble onda"/>
          <p:cNvSpPr/>
          <p:nvPr/>
        </p:nvSpPr>
        <p:spPr>
          <a:xfrm flipH="1">
            <a:off x="0" y="4483897"/>
            <a:ext cx="9144000" cy="661191"/>
          </a:xfrm>
          <a:custGeom>
            <a:avLst/>
            <a:gdLst>
              <a:gd name="connsiteX0" fmla="*/ 0 w 9121130"/>
              <a:gd name="connsiteY0" fmla="*/ 57150 h 914400"/>
              <a:gd name="connsiteX1" fmla="*/ 4560565 w 9121130"/>
              <a:gd name="connsiteY1" fmla="*/ 57150 h 914400"/>
              <a:gd name="connsiteX2" fmla="*/ 9121130 w 9121130"/>
              <a:gd name="connsiteY2" fmla="*/ 57150 h 914400"/>
              <a:gd name="connsiteX3" fmla="*/ 9121130 w 9121130"/>
              <a:gd name="connsiteY3" fmla="*/ 857250 h 914400"/>
              <a:gd name="connsiteX4" fmla="*/ 4560565 w 9121130"/>
              <a:gd name="connsiteY4" fmla="*/ 857250 h 914400"/>
              <a:gd name="connsiteX5" fmla="*/ 0 w 9121130"/>
              <a:gd name="connsiteY5" fmla="*/ 857250 h 914400"/>
              <a:gd name="connsiteX6" fmla="*/ 0 w 9121130"/>
              <a:gd name="connsiteY6" fmla="*/ 57150 h 914400"/>
              <a:gd name="connsiteX0" fmla="*/ 0 w 9121130"/>
              <a:gd name="connsiteY0" fmla="*/ 363045 h 1218137"/>
              <a:gd name="connsiteX1" fmla="*/ 4560565 w 9121130"/>
              <a:gd name="connsiteY1" fmla="*/ 363045 h 1218137"/>
              <a:gd name="connsiteX2" fmla="*/ 9121130 w 9121130"/>
              <a:gd name="connsiteY2" fmla="*/ 363045 h 1218137"/>
              <a:gd name="connsiteX3" fmla="*/ 9121130 w 9121130"/>
              <a:gd name="connsiteY3" fmla="*/ 1163145 h 1218137"/>
              <a:gd name="connsiteX4" fmla="*/ 4560565 w 9121130"/>
              <a:gd name="connsiteY4" fmla="*/ 1163145 h 1218137"/>
              <a:gd name="connsiteX5" fmla="*/ 0 w 9121130"/>
              <a:gd name="connsiteY5" fmla="*/ 1163145 h 1218137"/>
              <a:gd name="connsiteX6" fmla="*/ 0 w 9121130"/>
              <a:gd name="connsiteY6" fmla="*/ 363045 h 1218137"/>
              <a:gd name="connsiteX0" fmla="*/ 0 w 9121130"/>
              <a:gd name="connsiteY0" fmla="*/ 165178 h 1020270"/>
              <a:gd name="connsiteX1" fmla="*/ 4865365 w 9121130"/>
              <a:gd name="connsiteY1" fmla="*/ 431878 h 1020270"/>
              <a:gd name="connsiteX2" fmla="*/ 9121130 w 9121130"/>
              <a:gd name="connsiteY2" fmla="*/ 165178 h 1020270"/>
              <a:gd name="connsiteX3" fmla="*/ 9121130 w 9121130"/>
              <a:gd name="connsiteY3" fmla="*/ 965278 h 1020270"/>
              <a:gd name="connsiteX4" fmla="*/ 4560565 w 9121130"/>
              <a:gd name="connsiteY4" fmla="*/ 965278 h 1020270"/>
              <a:gd name="connsiteX5" fmla="*/ 0 w 9121130"/>
              <a:gd name="connsiteY5" fmla="*/ 965278 h 1020270"/>
              <a:gd name="connsiteX6" fmla="*/ 0 w 9121130"/>
              <a:gd name="connsiteY6" fmla="*/ 165178 h 1020270"/>
              <a:gd name="connsiteX0" fmla="*/ 0 w 9121130"/>
              <a:gd name="connsiteY0" fmla="*/ 128428 h 983520"/>
              <a:gd name="connsiteX1" fmla="*/ 4865365 w 9121130"/>
              <a:gd name="connsiteY1" fmla="*/ 395128 h 983520"/>
              <a:gd name="connsiteX2" fmla="*/ 9121130 w 9121130"/>
              <a:gd name="connsiteY2" fmla="*/ 128428 h 983520"/>
              <a:gd name="connsiteX3" fmla="*/ 9121130 w 9121130"/>
              <a:gd name="connsiteY3" fmla="*/ 928528 h 983520"/>
              <a:gd name="connsiteX4" fmla="*/ 4560565 w 9121130"/>
              <a:gd name="connsiteY4" fmla="*/ 928528 h 983520"/>
              <a:gd name="connsiteX5" fmla="*/ 0 w 9121130"/>
              <a:gd name="connsiteY5" fmla="*/ 928528 h 983520"/>
              <a:gd name="connsiteX6" fmla="*/ 0 w 9121130"/>
              <a:gd name="connsiteY6" fmla="*/ 128428 h 983520"/>
              <a:gd name="connsiteX0" fmla="*/ 0 w 9140180"/>
              <a:gd name="connsiteY0" fmla="*/ 128428 h 1034821"/>
              <a:gd name="connsiteX1" fmla="*/ 4865365 w 9140180"/>
              <a:gd name="connsiteY1" fmla="*/ 395128 h 1034821"/>
              <a:gd name="connsiteX2" fmla="*/ 9121130 w 9140180"/>
              <a:gd name="connsiteY2" fmla="*/ 128428 h 1034821"/>
              <a:gd name="connsiteX3" fmla="*/ 9140180 w 9140180"/>
              <a:gd name="connsiteY3" fmla="*/ 985678 h 1034821"/>
              <a:gd name="connsiteX4" fmla="*/ 4560565 w 9140180"/>
              <a:gd name="connsiteY4" fmla="*/ 928528 h 1034821"/>
              <a:gd name="connsiteX5" fmla="*/ 0 w 9140180"/>
              <a:gd name="connsiteY5" fmla="*/ 928528 h 1034821"/>
              <a:gd name="connsiteX6" fmla="*/ 0 w 9140180"/>
              <a:gd name="connsiteY6" fmla="*/ 128428 h 1034821"/>
              <a:gd name="connsiteX0" fmla="*/ 0 w 9140180"/>
              <a:gd name="connsiteY0" fmla="*/ 128428 h 1061006"/>
              <a:gd name="connsiteX1" fmla="*/ 4865365 w 9140180"/>
              <a:gd name="connsiteY1" fmla="*/ 395128 h 1061006"/>
              <a:gd name="connsiteX2" fmla="*/ 9121130 w 9140180"/>
              <a:gd name="connsiteY2" fmla="*/ 128428 h 1061006"/>
              <a:gd name="connsiteX3" fmla="*/ 9140180 w 9140180"/>
              <a:gd name="connsiteY3" fmla="*/ 985678 h 1061006"/>
              <a:gd name="connsiteX4" fmla="*/ 4560565 w 9140180"/>
              <a:gd name="connsiteY4" fmla="*/ 928528 h 1061006"/>
              <a:gd name="connsiteX5" fmla="*/ 0 w 9140180"/>
              <a:gd name="connsiteY5" fmla="*/ 928528 h 1061006"/>
              <a:gd name="connsiteX6" fmla="*/ 0 w 9140180"/>
              <a:gd name="connsiteY6" fmla="*/ 128428 h 1061006"/>
              <a:gd name="connsiteX0" fmla="*/ 0 w 9140180"/>
              <a:gd name="connsiteY0" fmla="*/ 128428 h 1061006"/>
              <a:gd name="connsiteX1" fmla="*/ 4865365 w 9140180"/>
              <a:gd name="connsiteY1" fmla="*/ 395128 h 1061006"/>
              <a:gd name="connsiteX2" fmla="*/ 9121130 w 9140180"/>
              <a:gd name="connsiteY2" fmla="*/ 128428 h 1061006"/>
              <a:gd name="connsiteX3" fmla="*/ 9140180 w 9140180"/>
              <a:gd name="connsiteY3" fmla="*/ 985678 h 1061006"/>
              <a:gd name="connsiteX4" fmla="*/ 4560565 w 9140180"/>
              <a:gd name="connsiteY4" fmla="*/ 928528 h 1061006"/>
              <a:gd name="connsiteX5" fmla="*/ 0 w 9140180"/>
              <a:gd name="connsiteY5" fmla="*/ 928528 h 1061006"/>
              <a:gd name="connsiteX6" fmla="*/ 0 w 9140180"/>
              <a:gd name="connsiteY6" fmla="*/ 128428 h 1061006"/>
              <a:gd name="connsiteX0" fmla="*/ 0 w 9140180"/>
              <a:gd name="connsiteY0" fmla="*/ 128428 h 1069656"/>
              <a:gd name="connsiteX1" fmla="*/ 4865365 w 9140180"/>
              <a:gd name="connsiteY1" fmla="*/ 395128 h 1069656"/>
              <a:gd name="connsiteX2" fmla="*/ 9121130 w 9140180"/>
              <a:gd name="connsiteY2" fmla="*/ 128428 h 1069656"/>
              <a:gd name="connsiteX3" fmla="*/ 9140180 w 9140180"/>
              <a:gd name="connsiteY3" fmla="*/ 985678 h 1069656"/>
              <a:gd name="connsiteX4" fmla="*/ 4570090 w 9140180"/>
              <a:gd name="connsiteY4" fmla="*/ 966628 h 1069656"/>
              <a:gd name="connsiteX5" fmla="*/ 0 w 9140180"/>
              <a:gd name="connsiteY5" fmla="*/ 928528 h 1069656"/>
              <a:gd name="connsiteX6" fmla="*/ 0 w 9140180"/>
              <a:gd name="connsiteY6" fmla="*/ 128428 h 1069656"/>
              <a:gd name="connsiteX0" fmla="*/ 0 w 9140180"/>
              <a:gd name="connsiteY0" fmla="*/ 128428 h 985678"/>
              <a:gd name="connsiteX1" fmla="*/ 4865365 w 9140180"/>
              <a:gd name="connsiteY1" fmla="*/ 395128 h 985678"/>
              <a:gd name="connsiteX2" fmla="*/ 9121130 w 9140180"/>
              <a:gd name="connsiteY2" fmla="*/ 128428 h 985678"/>
              <a:gd name="connsiteX3" fmla="*/ 9140180 w 9140180"/>
              <a:gd name="connsiteY3" fmla="*/ 985678 h 985678"/>
              <a:gd name="connsiteX4" fmla="*/ 4570090 w 9140180"/>
              <a:gd name="connsiteY4" fmla="*/ 966628 h 985678"/>
              <a:gd name="connsiteX5" fmla="*/ 0 w 9140180"/>
              <a:gd name="connsiteY5" fmla="*/ 928528 h 985678"/>
              <a:gd name="connsiteX6" fmla="*/ 0 w 9140180"/>
              <a:gd name="connsiteY6" fmla="*/ 128428 h 985678"/>
              <a:gd name="connsiteX0" fmla="*/ 0 w 9140180"/>
              <a:gd name="connsiteY0" fmla="*/ 128428 h 985678"/>
              <a:gd name="connsiteX1" fmla="*/ 4865365 w 9140180"/>
              <a:gd name="connsiteY1" fmla="*/ 395128 h 985678"/>
              <a:gd name="connsiteX2" fmla="*/ 9121130 w 9140180"/>
              <a:gd name="connsiteY2" fmla="*/ 128428 h 985678"/>
              <a:gd name="connsiteX3" fmla="*/ 9140180 w 9140180"/>
              <a:gd name="connsiteY3" fmla="*/ 985678 h 985678"/>
              <a:gd name="connsiteX4" fmla="*/ 4570090 w 9140180"/>
              <a:gd name="connsiteY4" fmla="*/ 966628 h 985678"/>
              <a:gd name="connsiteX5" fmla="*/ 0 w 9140180"/>
              <a:gd name="connsiteY5" fmla="*/ 928528 h 985678"/>
              <a:gd name="connsiteX6" fmla="*/ 0 w 9140180"/>
              <a:gd name="connsiteY6" fmla="*/ 128428 h 985678"/>
              <a:gd name="connsiteX0" fmla="*/ 0 w 9140180"/>
              <a:gd name="connsiteY0" fmla="*/ 128428 h 985678"/>
              <a:gd name="connsiteX1" fmla="*/ 4865365 w 9140180"/>
              <a:gd name="connsiteY1" fmla="*/ 395128 h 985678"/>
              <a:gd name="connsiteX2" fmla="*/ 9121130 w 9140180"/>
              <a:gd name="connsiteY2" fmla="*/ 128428 h 985678"/>
              <a:gd name="connsiteX3" fmla="*/ 9140180 w 9140180"/>
              <a:gd name="connsiteY3" fmla="*/ 985678 h 985678"/>
              <a:gd name="connsiteX4" fmla="*/ 4570090 w 9140180"/>
              <a:gd name="connsiteY4" fmla="*/ 966628 h 985678"/>
              <a:gd name="connsiteX5" fmla="*/ 9525 w 9140180"/>
              <a:gd name="connsiteY5" fmla="*/ 985678 h 985678"/>
              <a:gd name="connsiteX6" fmla="*/ 0 w 9140180"/>
              <a:gd name="connsiteY6" fmla="*/ 128428 h 985678"/>
              <a:gd name="connsiteX0" fmla="*/ 0 w 9140180"/>
              <a:gd name="connsiteY0" fmla="*/ 128428 h 985678"/>
              <a:gd name="connsiteX1" fmla="*/ 4865365 w 9140180"/>
              <a:gd name="connsiteY1" fmla="*/ 395128 h 985678"/>
              <a:gd name="connsiteX2" fmla="*/ 9121130 w 9140180"/>
              <a:gd name="connsiteY2" fmla="*/ 128428 h 985678"/>
              <a:gd name="connsiteX3" fmla="*/ 9140180 w 9140180"/>
              <a:gd name="connsiteY3" fmla="*/ 985678 h 985678"/>
              <a:gd name="connsiteX4" fmla="*/ 4570090 w 9140180"/>
              <a:gd name="connsiteY4" fmla="*/ 966628 h 985678"/>
              <a:gd name="connsiteX5" fmla="*/ 9525 w 9140180"/>
              <a:gd name="connsiteY5" fmla="*/ 985678 h 985678"/>
              <a:gd name="connsiteX6" fmla="*/ 0 w 9140180"/>
              <a:gd name="connsiteY6" fmla="*/ 128428 h 985678"/>
              <a:gd name="connsiteX0" fmla="*/ 0 w 9140180"/>
              <a:gd name="connsiteY0" fmla="*/ 128428 h 985678"/>
              <a:gd name="connsiteX1" fmla="*/ 4865365 w 9140180"/>
              <a:gd name="connsiteY1" fmla="*/ 395128 h 985678"/>
              <a:gd name="connsiteX2" fmla="*/ 9121130 w 9140180"/>
              <a:gd name="connsiteY2" fmla="*/ 128428 h 985678"/>
              <a:gd name="connsiteX3" fmla="*/ 9140180 w 9140180"/>
              <a:gd name="connsiteY3" fmla="*/ 985678 h 985678"/>
              <a:gd name="connsiteX4" fmla="*/ 4570090 w 9140180"/>
              <a:gd name="connsiteY4" fmla="*/ 966628 h 985678"/>
              <a:gd name="connsiteX5" fmla="*/ 9525 w 9140180"/>
              <a:gd name="connsiteY5" fmla="*/ 985678 h 985678"/>
              <a:gd name="connsiteX6" fmla="*/ 0 w 9140180"/>
              <a:gd name="connsiteY6" fmla="*/ 128428 h 985678"/>
              <a:gd name="connsiteX0" fmla="*/ 0 w 9140180"/>
              <a:gd name="connsiteY0" fmla="*/ 163944 h 1021194"/>
              <a:gd name="connsiteX1" fmla="*/ 5408290 w 9140180"/>
              <a:gd name="connsiteY1" fmla="*/ 383019 h 1021194"/>
              <a:gd name="connsiteX2" fmla="*/ 9121130 w 9140180"/>
              <a:gd name="connsiteY2" fmla="*/ 163944 h 1021194"/>
              <a:gd name="connsiteX3" fmla="*/ 9140180 w 9140180"/>
              <a:gd name="connsiteY3" fmla="*/ 1021194 h 1021194"/>
              <a:gd name="connsiteX4" fmla="*/ 4570090 w 9140180"/>
              <a:gd name="connsiteY4" fmla="*/ 1002144 h 1021194"/>
              <a:gd name="connsiteX5" fmla="*/ 9525 w 9140180"/>
              <a:gd name="connsiteY5" fmla="*/ 1021194 h 1021194"/>
              <a:gd name="connsiteX6" fmla="*/ 0 w 9140180"/>
              <a:gd name="connsiteY6" fmla="*/ 163944 h 1021194"/>
              <a:gd name="connsiteX0" fmla="*/ 0 w 9140180"/>
              <a:gd name="connsiteY0" fmla="*/ 40183 h 897433"/>
              <a:gd name="connsiteX1" fmla="*/ 5408290 w 9140180"/>
              <a:gd name="connsiteY1" fmla="*/ 259258 h 897433"/>
              <a:gd name="connsiteX2" fmla="*/ 9121130 w 9140180"/>
              <a:gd name="connsiteY2" fmla="*/ 40183 h 897433"/>
              <a:gd name="connsiteX3" fmla="*/ 9140180 w 9140180"/>
              <a:gd name="connsiteY3" fmla="*/ 897433 h 897433"/>
              <a:gd name="connsiteX4" fmla="*/ 4570090 w 9140180"/>
              <a:gd name="connsiteY4" fmla="*/ 878383 h 897433"/>
              <a:gd name="connsiteX5" fmla="*/ 9525 w 9140180"/>
              <a:gd name="connsiteY5" fmla="*/ 897433 h 897433"/>
              <a:gd name="connsiteX6" fmla="*/ 0 w 9140180"/>
              <a:gd name="connsiteY6" fmla="*/ 40183 h 897433"/>
              <a:gd name="connsiteX0" fmla="*/ 0 w 9140180"/>
              <a:gd name="connsiteY0" fmla="*/ 23534 h 880784"/>
              <a:gd name="connsiteX1" fmla="*/ 5408290 w 9140180"/>
              <a:gd name="connsiteY1" fmla="*/ 242609 h 880784"/>
              <a:gd name="connsiteX2" fmla="*/ 9121130 w 9140180"/>
              <a:gd name="connsiteY2" fmla="*/ 23534 h 880784"/>
              <a:gd name="connsiteX3" fmla="*/ 9140180 w 9140180"/>
              <a:gd name="connsiteY3" fmla="*/ 880784 h 880784"/>
              <a:gd name="connsiteX4" fmla="*/ 4570090 w 9140180"/>
              <a:gd name="connsiteY4" fmla="*/ 861734 h 880784"/>
              <a:gd name="connsiteX5" fmla="*/ 9525 w 9140180"/>
              <a:gd name="connsiteY5" fmla="*/ 880784 h 880784"/>
              <a:gd name="connsiteX6" fmla="*/ 0 w 9140180"/>
              <a:gd name="connsiteY6" fmla="*/ 23534 h 880784"/>
              <a:gd name="connsiteX0" fmla="*/ 0 w 9140180"/>
              <a:gd name="connsiteY0" fmla="*/ 24066 h 881316"/>
              <a:gd name="connsiteX1" fmla="*/ 5408290 w 9140180"/>
              <a:gd name="connsiteY1" fmla="*/ 243141 h 881316"/>
              <a:gd name="connsiteX2" fmla="*/ 9121130 w 9140180"/>
              <a:gd name="connsiteY2" fmla="*/ 24066 h 881316"/>
              <a:gd name="connsiteX3" fmla="*/ 9140180 w 9140180"/>
              <a:gd name="connsiteY3" fmla="*/ 881316 h 881316"/>
              <a:gd name="connsiteX4" fmla="*/ 4570090 w 9140180"/>
              <a:gd name="connsiteY4" fmla="*/ 862266 h 881316"/>
              <a:gd name="connsiteX5" fmla="*/ 9525 w 9140180"/>
              <a:gd name="connsiteY5" fmla="*/ 881316 h 881316"/>
              <a:gd name="connsiteX6" fmla="*/ 0 w 9140180"/>
              <a:gd name="connsiteY6" fmla="*/ 24066 h 881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0180" h="881316">
                <a:moveTo>
                  <a:pt x="0" y="24066"/>
                </a:moveTo>
                <a:cubicBezTo>
                  <a:pt x="2548888" y="-175959"/>
                  <a:pt x="4659627" y="957516"/>
                  <a:pt x="5408290" y="243141"/>
                </a:cubicBezTo>
                <a:cubicBezTo>
                  <a:pt x="6156953" y="-471234"/>
                  <a:pt x="7200892" y="1186116"/>
                  <a:pt x="9121130" y="24066"/>
                </a:cubicBezTo>
                <a:lnTo>
                  <a:pt x="9140180" y="881316"/>
                </a:lnTo>
                <a:lnTo>
                  <a:pt x="4570090" y="862266"/>
                </a:lnTo>
                <a:lnTo>
                  <a:pt x="9525" y="881316"/>
                </a:lnTo>
                <a:lnTo>
                  <a:pt x="0" y="24066"/>
                </a:lnTo>
                <a:close/>
              </a:path>
            </a:pathLst>
          </a:custGeom>
          <a:gradFill>
            <a:gsLst>
              <a:gs pos="39000">
                <a:srgbClr val="0070C0"/>
              </a:gs>
              <a:gs pos="5832">
                <a:srgbClr val="002060"/>
              </a:gs>
              <a:gs pos="70000">
                <a:srgbClr val="99FFCC"/>
              </a:gs>
              <a:gs pos="91667">
                <a:srgbClr val="C4D6EB">
                  <a:lumMod val="0"/>
                  <a:lumOff val="10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747" y="4694893"/>
            <a:ext cx="1225556" cy="318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108" y="4766353"/>
            <a:ext cx="1115018" cy="18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1 CuadroTexto"/>
          <p:cNvSpPr txBox="1"/>
          <p:nvPr/>
        </p:nvSpPr>
        <p:spPr>
          <a:xfrm>
            <a:off x="5220072" y="3436640"/>
            <a:ext cx="3708235" cy="93102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39700"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400" b="1" dirty="0" smtClean="0">
                <a:gradFill flip="none" rotWithShape="1">
                  <a:gsLst>
                    <a:gs pos="0">
                      <a:srgbClr val="85C2FF">
                        <a:lumMod val="55000"/>
                        <a:lumOff val="45000"/>
                      </a:srgbClr>
                    </a:gs>
                    <a:gs pos="19000">
                      <a:srgbClr val="C4D6EB"/>
                    </a:gs>
                    <a:gs pos="100000">
                      <a:srgbClr val="FFEBFA">
                        <a:lumMod val="0"/>
                        <a:lumOff val="100000"/>
                      </a:srgbClr>
                    </a:gs>
                  </a:gsLst>
                  <a:lin ang="16200000" scaled="1"/>
                  <a:tileRect/>
                </a:gradFill>
                <a:effectLst/>
                <a:latin typeface="Hobo Std" pitchFamily="34" charset="0"/>
              </a:rPr>
              <a:t>A continuación les mostramos una lista de trabajos cristianos por si alguno despierta su interés.</a:t>
            </a:r>
          </a:p>
          <a:p>
            <a:pPr algn="ctr"/>
            <a:endParaRPr lang="en-US" sz="1400" b="1" dirty="0">
              <a:gradFill flip="none" rotWithShape="1">
                <a:gsLst>
                  <a:gs pos="0">
                    <a:srgbClr val="85C2FF">
                      <a:lumMod val="55000"/>
                      <a:lumOff val="45000"/>
                    </a:srgbClr>
                  </a:gs>
                  <a:gs pos="19000">
                    <a:srgbClr val="C4D6EB"/>
                  </a:gs>
                  <a:gs pos="100000">
                    <a:srgbClr val="FFEBFA">
                      <a:lumMod val="0"/>
                      <a:lumOff val="100000"/>
                    </a:srgbClr>
                  </a:gs>
                </a:gsLst>
                <a:lin ang="16200000" scaled="1"/>
                <a:tileRect/>
              </a:gradFill>
              <a:effectLst/>
              <a:latin typeface="Hobo Std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88" y="932087"/>
            <a:ext cx="2899172" cy="1422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9839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4 CuadroTexto">
            <a:hlinkClick r:id="rId3"/>
          </p:cNvPr>
          <p:cNvSpPr txBox="1"/>
          <p:nvPr/>
        </p:nvSpPr>
        <p:spPr>
          <a:xfrm>
            <a:off x="337051" y="1586468"/>
            <a:ext cx="3721382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Evidencias Científicas de la Biblia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5 CuadroTexto">
            <a:hlinkClick r:id="rId4"/>
          </p:cNvPr>
          <p:cNvSpPr txBox="1"/>
          <p:nvPr/>
        </p:nvSpPr>
        <p:spPr>
          <a:xfrm>
            <a:off x="322288" y="2098292"/>
            <a:ext cx="3679778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Evidencias Científicas de la Biblia – II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7 CuadroTexto">
            <a:hlinkClick r:id="rId5"/>
          </p:cNvPr>
          <p:cNvSpPr txBox="1"/>
          <p:nvPr/>
        </p:nvSpPr>
        <p:spPr>
          <a:xfrm>
            <a:off x="369785" y="3284836"/>
            <a:ext cx="3571875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Jesucristo no es Religión, Él es Vida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8 CuadroTexto">
            <a:hlinkClick r:id="rId6"/>
          </p:cNvPr>
          <p:cNvSpPr txBox="1"/>
          <p:nvPr/>
        </p:nvSpPr>
        <p:spPr>
          <a:xfrm>
            <a:off x="4571999" y="2122699"/>
            <a:ext cx="4143375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Confronta a Dios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9 CuadroTexto">
            <a:hlinkClick r:id="rId7"/>
          </p:cNvPr>
          <p:cNvSpPr txBox="1"/>
          <p:nvPr/>
        </p:nvSpPr>
        <p:spPr>
          <a:xfrm>
            <a:off x="5222559" y="1622409"/>
            <a:ext cx="2643187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¿Celebras </a:t>
            </a:r>
            <a:r>
              <a:rPr lang="es-ES" b="1" dirty="0" err="1">
                <a:solidFill>
                  <a:srgbClr val="002060"/>
                </a:solidFill>
                <a:cs typeface="Arial" charset="0"/>
              </a:rPr>
              <a:t>Halloween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?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0 CuadroTexto">
            <a:hlinkClick r:id="rId8"/>
          </p:cNvPr>
          <p:cNvSpPr txBox="1"/>
          <p:nvPr/>
        </p:nvSpPr>
        <p:spPr>
          <a:xfrm>
            <a:off x="622778" y="2670326"/>
            <a:ext cx="3000375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Dios, el Taxi y el Instrumento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" name="11 CuadroTexto">
            <a:hlinkClick r:id="rId9"/>
          </p:cNvPr>
          <p:cNvSpPr txBox="1"/>
          <p:nvPr/>
        </p:nvSpPr>
        <p:spPr>
          <a:xfrm>
            <a:off x="425902" y="3966480"/>
            <a:ext cx="3482222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Un Mundo Invisible pero Real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1" name="12 CuadroTexto">
            <a:hlinkClick r:id="rId10"/>
          </p:cNvPr>
          <p:cNvSpPr txBox="1"/>
          <p:nvPr/>
        </p:nvSpPr>
        <p:spPr>
          <a:xfrm>
            <a:off x="4588076" y="2556551"/>
            <a:ext cx="4143375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13 CuadroTexto">
            <a:hlinkClick r:id="rId11"/>
          </p:cNvPr>
          <p:cNvSpPr txBox="1"/>
          <p:nvPr/>
        </p:nvSpPr>
        <p:spPr>
          <a:xfrm>
            <a:off x="4579052" y="2983531"/>
            <a:ext cx="4214813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4 CuadroTexto">
            <a:hlinkClick r:id="rId12"/>
          </p:cNvPr>
          <p:cNvSpPr txBox="1"/>
          <p:nvPr/>
        </p:nvSpPr>
        <p:spPr>
          <a:xfrm>
            <a:off x="4475342" y="3433438"/>
            <a:ext cx="4500562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4" name="15 CuadroTexto">
            <a:hlinkClick r:id="rId13"/>
          </p:cNvPr>
          <p:cNvSpPr txBox="1"/>
          <p:nvPr/>
        </p:nvSpPr>
        <p:spPr>
          <a:xfrm>
            <a:off x="4492651" y="3933368"/>
            <a:ext cx="4500563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IV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3 CuadroTexto"/>
          <p:cNvSpPr txBox="1"/>
          <p:nvPr/>
        </p:nvSpPr>
        <p:spPr>
          <a:xfrm>
            <a:off x="352329" y="740534"/>
            <a:ext cx="8358188" cy="531078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8081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8081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7" name="26 Pentágono"/>
          <p:cNvSpPr/>
          <p:nvPr/>
        </p:nvSpPr>
        <p:spPr>
          <a:xfrm>
            <a:off x="6134223" y="4723070"/>
            <a:ext cx="2877703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9" name="2 CuadroTexto"/>
          <p:cNvSpPr txBox="1"/>
          <p:nvPr/>
        </p:nvSpPr>
        <p:spPr>
          <a:xfrm>
            <a:off x="364212" y="160683"/>
            <a:ext cx="8415580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80" tIns="34290" rIns="68580" bIns="3429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95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  <p:sndAc>
          <p:endSnd/>
        </p:sndAc>
      </p:transition>
    </mc:Choice>
    <mc:Fallback xmlns=""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>
            <a:hlinkClick r:id="rId3"/>
          </p:cNvPr>
          <p:cNvSpPr txBox="1"/>
          <p:nvPr/>
        </p:nvSpPr>
        <p:spPr>
          <a:xfrm>
            <a:off x="422756" y="2133297"/>
            <a:ext cx="3475973" cy="62344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por ti en la cruz? - 2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4314519" y="2305649"/>
            <a:ext cx="2571750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Eclipses de Luna Roja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8" name="7 CuadroTexto">
            <a:hlinkClick r:id="rId5"/>
          </p:cNvPr>
          <p:cNvSpPr txBox="1"/>
          <p:nvPr/>
        </p:nvSpPr>
        <p:spPr>
          <a:xfrm>
            <a:off x="6987765" y="2316689"/>
            <a:ext cx="2071687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Arrebatamiento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8 CuadroTexto">
            <a:hlinkClick r:id="rId6"/>
          </p:cNvPr>
          <p:cNvSpPr txBox="1"/>
          <p:nvPr/>
        </p:nvSpPr>
        <p:spPr>
          <a:xfrm>
            <a:off x="4495179" y="1372570"/>
            <a:ext cx="2000250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Acto de Juzgar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9 CuadroTexto">
            <a:hlinkClick r:id="rId7"/>
          </p:cNvPr>
          <p:cNvSpPr txBox="1"/>
          <p:nvPr/>
        </p:nvSpPr>
        <p:spPr>
          <a:xfrm>
            <a:off x="6798224" y="1385665"/>
            <a:ext cx="2214563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Salvación del Alma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431905" y="2925765"/>
            <a:ext cx="3500438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Misterio de la Divina Trinidad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5038466" y="2778420"/>
            <a:ext cx="3571875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Radiografía Bíblica del Anticristo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3" name="12 CuadroTexto">
            <a:hlinkClick r:id="rId10"/>
          </p:cNvPr>
          <p:cNvSpPr txBox="1"/>
          <p:nvPr/>
        </p:nvSpPr>
        <p:spPr>
          <a:xfrm>
            <a:off x="697550" y="3395702"/>
            <a:ext cx="3000375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Misterio del Espíritu Santo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11"/>
          </p:cNvPr>
          <p:cNvSpPr txBox="1"/>
          <p:nvPr/>
        </p:nvSpPr>
        <p:spPr>
          <a:xfrm>
            <a:off x="4657286" y="1831263"/>
            <a:ext cx="4286250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¿Existen Varias Maneras de llegar a Dios?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" name="14 CuadroTexto">
            <a:hlinkClick r:id="rId12"/>
          </p:cNvPr>
          <p:cNvSpPr txBox="1"/>
          <p:nvPr/>
        </p:nvSpPr>
        <p:spPr>
          <a:xfrm>
            <a:off x="984959" y="3831433"/>
            <a:ext cx="2500313" cy="3463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Más</a:t>
            </a:r>
            <a:r>
              <a:rPr lang="es-E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allá de la Muerte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6" name="13 CuadroTexto">
            <a:hlinkClick r:id="rId13"/>
          </p:cNvPr>
          <p:cNvSpPr txBox="1"/>
          <p:nvPr/>
        </p:nvSpPr>
        <p:spPr>
          <a:xfrm>
            <a:off x="5222779" y="3217445"/>
            <a:ext cx="3280496" cy="62344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/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  <a:extrusionClr>
              <a:srgbClr val="2D004C"/>
            </a:extrusionClr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le Cambia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Gloria a Dios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4"/>
          </p:cNvPr>
          <p:cNvSpPr txBox="1"/>
          <p:nvPr/>
        </p:nvSpPr>
        <p:spPr>
          <a:xfrm>
            <a:off x="578908" y="4276022"/>
            <a:ext cx="3260361" cy="62344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Eventos Cósmicos por Acontecer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en el 2015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13 CuadroTexto">
            <a:hlinkClick r:id="rId15"/>
          </p:cNvPr>
          <p:cNvSpPr txBox="1"/>
          <p:nvPr/>
        </p:nvSpPr>
        <p:spPr>
          <a:xfrm>
            <a:off x="4835855" y="3949612"/>
            <a:ext cx="4162458" cy="62344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¿Se puede señalar Fechas Exactas para Eventos Apocalípticos?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6 CuadroTexto">
            <a:hlinkClick r:id="rId16"/>
          </p:cNvPr>
          <p:cNvSpPr txBox="1"/>
          <p:nvPr/>
        </p:nvSpPr>
        <p:spPr>
          <a:xfrm>
            <a:off x="473156" y="1348651"/>
            <a:ext cx="3387995" cy="62344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por ti en la cruz? -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4212" y="160683"/>
            <a:ext cx="8415580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80" tIns="34290" rIns="68580" bIns="3429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4" name="3 CuadroTexto"/>
          <p:cNvSpPr txBox="1"/>
          <p:nvPr/>
        </p:nvSpPr>
        <p:spPr>
          <a:xfrm>
            <a:off x="352329" y="740534"/>
            <a:ext cx="8358188" cy="531078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8081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8081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5" name="24 Pentágono"/>
          <p:cNvSpPr/>
          <p:nvPr/>
        </p:nvSpPr>
        <p:spPr>
          <a:xfrm>
            <a:off x="6134223" y="4723070"/>
            <a:ext cx="2877703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</p:spTree>
    <p:extLst>
      <p:ext uri="{BB962C8B-B14F-4D97-AF65-F5344CB8AC3E}">
        <p14:creationId xmlns:p14="http://schemas.microsoft.com/office/powerpoint/2010/main" val="222635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" y="0"/>
            <a:ext cx="9144000" cy="51450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13 CuadroTexto">
            <a:hlinkClick r:id="rId3"/>
          </p:cNvPr>
          <p:cNvSpPr txBox="1"/>
          <p:nvPr/>
        </p:nvSpPr>
        <p:spPr>
          <a:xfrm>
            <a:off x="5314963" y="1304691"/>
            <a:ext cx="3101441" cy="62344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Bíblico vs.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Humanista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9 CuadroTexto">
            <a:hlinkClick r:id="rId4"/>
          </p:cNvPr>
          <p:cNvSpPr txBox="1"/>
          <p:nvPr/>
        </p:nvSpPr>
        <p:spPr>
          <a:xfrm>
            <a:off x="1043608" y="2356520"/>
            <a:ext cx="2214563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Carta de Un Bebé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11 CuadroTexto">
            <a:hlinkClick r:id="rId5"/>
          </p:cNvPr>
          <p:cNvSpPr txBox="1"/>
          <p:nvPr/>
        </p:nvSpPr>
        <p:spPr>
          <a:xfrm>
            <a:off x="539552" y="2932584"/>
            <a:ext cx="3189716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Peor De Los Sentimientos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3 CuadroTexto">
            <a:hlinkClick r:id="rId6"/>
          </p:cNvPr>
          <p:cNvSpPr txBox="1"/>
          <p:nvPr/>
        </p:nvSpPr>
        <p:spPr>
          <a:xfrm>
            <a:off x="4907411" y="2067556"/>
            <a:ext cx="3980888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Guerra Contra El Dinero En Efectivo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3 CuadroTexto">
            <a:hlinkClick r:id="rId7"/>
          </p:cNvPr>
          <p:cNvSpPr txBox="1"/>
          <p:nvPr/>
        </p:nvSpPr>
        <p:spPr>
          <a:xfrm>
            <a:off x="496032" y="1358857"/>
            <a:ext cx="3386651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Testimonio Acerca De 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8"/>
          </p:cNvPr>
          <p:cNvSpPr txBox="1"/>
          <p:nvPr/>
        </p:nvSpPr>
        <p:spPr>
          <a:xfrm>
            <a:off x="5001176" y="3172909"/>
            <a:ext cx="3808716" cy="62344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Testimonio De Un Ex Monje Budista                      Que Regresó De La Muerte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9"/>
          </p:cNvPr>
          <p:cNvSpPr txBox="1"/>
          <p:nvPr/>
        </p:nvSpPr>
        <p:spPr>
          <a:xfrm>
            <a:off x="539552" y="3508648"/>
            <a:ext cx="3212240" cy="62344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Envejecer Es Una Obligación,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Madurar Es Una Opción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10"/>
          </p:cNvPr>
          <p:cNvSpPr txBox="1"/>
          <p:nvPr/>
        </p:nvSpPr>
        <p:spPr>
          <a:xfrm>
            <a:off x="4932040" y="2644552"/>
            <a:ext cx="4033966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De Prostituta A Una Vida Con Propósito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1"/>
          </p:cNvPr>
          <p:cNvSpPr txBox="1"/>
          <p:nvPr/>
        </p:nvSpPr>
        <p:spPr>
          <a:xfrm>
            <a:off x="683568" y="1852464"/>
            <a:ext cx="2888831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80" tIns="34290" rIns="68580" bIns="3429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Jerusalén, La Ciudad Amada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" name="1 Pentágono"/>
          <p:cNvSpPr/>
          <p:nvPr/>
        </p:nvSpPr>
        <p:spPr>
          <a:xfrm>
            <a:off x="6102570" y="4701677"/>
            <a:ext cx="3041430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1" name="3 CuadroTexto"/>
          <p:cNvSpPr txBox="1"/>
          <p:nvPr/>
        </p:nvSpPr>
        <p:spPr>
          <a:xfrm>
            <a:off x="371118" y="674752"/>
            <a:ext cx="8358188" cy="531078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80" tIns="34290" rIns="68580" bIns="34290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8081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8081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4212" y="160683"/>
            <a:ext cx="8415580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80" tIns="34290" rIns="68580" bIns="3429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0" name="19 CuadroTexto">
            <a:hlinkClick r:id="rId12"/>
          </p:cNvPr>
          <p:cNvSpPr txBox="1"/>
          <p:nvPr/>
        </p:nvSpPr>
        <p:spPr>
          <a:xfrm>
            <a:off x="5220072" y="4012704"/>
            <a:ext cx="3427092" cy="34635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80" tIns="34290" rIns="68580" bIns="3429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r>
              <a:rPr lang="es-ES" b="1" dirty="0">
                <a:solidFill>
                  <a:srgbClr val="002060"/>
                </a:solidFill>
              </a:rPr>
              <a:t>Reconoce Tus Errores Y Serás Libre</a:t>
            </a:r>
          </a:p>
        </p:txBody>
      </p:sp>
      <p:sp>
        <p:nvSpPr>
          <p:cNvPr id="23" name="22 CuadroTexto">
            <a:hlinkClick r:id="rId13"/>
          </p:cNvPr>
          <p:cNvSpPr txBox="1"/>
          <p:nvPr/>
        </p:nvSpPr>
        <p:spPr>
          <a:xfrm>
            <a:off x="650449" y="4372744"/>
            <a:ext cx="2968570" cy="62324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80" tIns="34290" rIns="68580" bIns="3429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</a:rPr>
              <a:t>Impactante Testimonio </a:t>
            </a:r>
            <a:r>
              <a:rPr lang="es-ES" b="1" dirty="0">
                <a:solidFill>
                  <a:srgbClr val="002060"/>
                </a:solidFill>
              </a:rPr>
              <a:t>D</a:t>
            </a:r>
            <a:r>
              <a:rPr lang="es-ES" b="1" dirty="0" smtClean="0">
                <a:solidFill>
                  <a:srgbClr val="002060"/>
                </a:solidFill>
              </a:rPr>
              <a:t>e </a:t>
            </a:r>
            <a:r>
              <a:rPr lang="es-ES" b="1" dirty="0">
                <a:solidFill>
                  <a:srgbClr val="002060"/>
                </a:solidFill>
              </a:rPr>
              <a:t>U</a:t>
            </a:r>
            <a:r>
              <a:rPr lang="es-ES" b="1" dirty="0" smtClean="0">
                <a:solidFill>
                  <a:srgbClr val="002060"/>
                </a:solidFill>
              </a:rPr>
              <a:t>n</a:t>
            </a:r>
          </a:p>
          <a:p>
            <a:pPr algn="ctr"/>
            <a:r>
              <a:rPr lang="es-ES" b="1" dirty="0" smtClean="0">
                <a:solidFill>
                  <a:srgbClr val="002060"/>
                </a:solidFill>
              </a:rPr>
              <a:t> Ex Terrorista </a:t>
            </a:r>
            <a:r>
              <a:rPr lang="es-ES" b="1" dirty="0">
                <a:solidFill>
                  <a:srgbClr val="002060"/>
                </a:solidFill>
              </a:rPr>
              <a:t>I</a:t>
            </a:r>
            <a:r>
              <a:rPr lang="es-ES" b="1" dirty="0" smtClean="0">
                <a:solidFill>
                  <a:srgbClr val="002060"/>
                </a:solidFill>
              </a:rPr>
              <a:t>slámico</a:t>
            </a:r>
            <a:endParaRPr lang="es-E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64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521"/>
            <a:ext cx="9144000" cy="17150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024"/>
            <a:ext cx="9144000" cy="377306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93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9192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4394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4220"/>
            <a:ext cx="2362200" cy="177219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8730"/>
            <a:ext cx="1219200" cy="74317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9539"/>
            <a:ext cx="533400" cy="40017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9711"/>
            <a:ext cx="533400" cy="40017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9886"/>
            <a:ext cx="533400" cy="40017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30058"/>
            <a:ext cx="533400" cy="400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2705</Words>
  <Application>Microsoft Office PowerPoint</Application>
  <PresentationFormat>Personalizado</PresentationFormat>
  <Paragraphs>135</Paragraphs>
  <Slides>38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</cp:revision>
  <dcterms:created xsi:type="dcterms:W3CDTF">2016-09-30T17:49:40Z</dcterms:created>
  <dcterms:modified xsi:type="dcterms:W3CDTF">2016-10-01T00:49:26Z</dcterms:modified>
</cp:coreProperties>
</file>