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70" r:id="rId4"/>
    <p:sldId id="371" r:id="rId5"/>
    <p:sldId id="325" r:id="rId6"/>
    <p:sldId id="374" r:id="rId7"/>
    <p:sldId id="372" r:id="rId8"/>
    <p:sldId id="373" r:id="rId9"/>
    <p:sldId id="377" r:id="rId10"/>
    <p:sldId id="378" r:id="rId11"/>
    <p:sldId id="376" r:id="rId12"/>
    <p:sldId id="375" r:id="rId13"/>
    <p:sldId id="379" r:id="rId14"/>
    <p:sldId id="380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82Bb5y9fCnlHHonotYdGQ==" hashData="XS2aKmK9dTiqQOwGPqzFjPAsLI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1300"/>
    <a:srgbClr val="FFD889"/>
    <a:srgbClr val="101000"/>
    <a:srgbClr val="3A0000"/>
    <a:srgbClr val="993300"/>
    <a:srgbClr val="003300"/>
    <a:srgbClr val="808000"/>
    <a:srgbClr val="885A2C"/>
    <a:srgbClr val="6E4924"/>
    <a:srgbClr val="005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02/11/2014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43B4C-7D9E-412C-BC09-B755D49872D4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79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E3BCED-75C5-46EC-B0F2-CDA6DAE7F8D2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170"/>
          <a:stretch/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621000" y="4372000"/>
            <a:ext cx="6687380" cy="602515"/>
            <a:chOff x="323410" y="4372000"/>
            <a:chExt cx="6687380" cy="602515"/>
          </a:xfrm>
          <a:effectLst>
            <a:outerShdw blurRad="50800" dist="190500" dir="13500000" sy="23000" kx="1200000" algn="br" rotWithShape="0">
              <a:prstClr val="black">
                <a:alpha val="60000"/>
              </a:prstClr>
            </a:outerShdw>
          </a:effectLst>
        </p:grpSpPr>
        <p:pic>
          <p:nvPicPr>
            <p:cNvPr id="5124" name="Picture 4" descr="Render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410" y="4372000"/>
              <a:ext cx="4733925" cy="523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90" y="4526840"/>
              <a:ext cx="1790700" cy="447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Bandari - Annie's Wonderland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" r="1710"/>
          <a:stretch/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1730" y="4413089"/>
            <a:ext cx="6822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n-lt"/>
              </a:rPr>
              <a:t>1. Ser </a:t>
            </a:r>
            <a:r>
              <a:rPr lang="es-CO" sz="2000" b="1" dirty="0">
                <a:latin typeface="+mn-lt"/>
              </a:rPr>
              <a:t>tolerante es ser paciente, comprensivo, respetuoso y transigente con todos y cada uno de los seres humanos.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7" name="Picture 19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" r="362"/>
          <a:stretch/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1730" y="4117441"/>
            <a:ext cx="6750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2. Conviene </a:t>
            </a:r>
            <a:r>
              <a:rPr lang="es-CO" sz="2000" b="1" dirty="0">
                <a:latin typeface="+mj-lt"/>
              </a:rPr>
              <a:t>distinguir entre persona y </a:t>
            </a:r>
            <a:r>
              <a:rPr lang="es-CO" sz="2000" b="1" dirty="0" smtClean="0">
                <a:latin typeface="+mj-lt"/>
              </a:rPr>
              <a:t>conducta.</a:t>
            </a:r>
          </a:p>
          <a:p>
            <a:pPr algn="ctr"/>
            <a:r>
              <a:rPr lang="es-CO" sz="2000" b="1" dirty="0" smtClean="0">
                <a:latin typeface="+mj-lt"/>
              </a:rPr>
              <a:t>A </a:t>
            </a:r>
            <a:r>
              <a:rPr lang="es-CO" sz="2000" b="1" dirty="0">
                <a:latin typeface="+mj-lt"/>
              </a:rPr>
              <a:t>la persona se le valora y se le comprende. De las ideas se puede y se debe discrepar.</a:t>
            </a:r>
          </a:p>
        </p:txBody>
      </p:sp>
      <p:sp>
        <p:nvSpPr>
          <p:cNvPr id="10" name="AutoShape 13" descr="http://wallpapersinhq.com/images/big/pink_tree_and_ribbons-146743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" r="464"/>
          <a:stretch/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7140" y="4138081"/>
            <a:ext cx="717923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 smtClean="0">
                <a:latin typeface="+mn-lt"/>
              </a:rPr>
              <a:t>3. La </a:t>
            </a:r>
            <a:r>
              <a:rPr lang="es-CO" sz="1900" b="1" dirty="0">
                <a:latin typeface="+mn-lt"/>
              </a:rPr>
              <a:t>persona tolerante posee un nivel elevado de comunicación efectiva: No se escuda en la tolerancia para no manifestar o defender los principios, tampoco avasalla o impone a nadie sus ideas.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" r="1184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366" y="4435356"/>
            <a:ext cx="788446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 smtClean="0">
                <a:latin typeface="+mn-lt"/>
              </a:rPr>
              <a:t>4. La </a:t>
            </a:r>
            <a:r>
              <a:rPr lang="es-CO" sz="1900" b="1" dirty="0">
                <a:latin typeface="+mn-lt"/>
              </a:rPr>
              <a:t>Tolerancia no es un simple acuerdo de no agresión, sino que promueve el entendimiento de las personas e instituciones. Lleva a la unidad.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" r="941"/>
          <a:stretch/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2010" y="4107259"/>
            <a:ext cx="75964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effectLst>
                  <a:glow rad="101600">
                    <a:schemeClr val="bg1"/>
                  </a:glow>
                </a:effectLst>
                <a:latin typeface="+mn-lt"/>
              </a:rPr>
              <a:t>5. El </a:t>
            </a:r>
            <a:r>
              <a:rPr lang="es-CO" sz="2000" b="1" dirty="0">
                <a:effectLst>
                  <a:glow rad="101600">
                    <a:schemeClr val="bg1"/>
                  </a:glow>
                </a:effectLst>
                <a:latin typeface="+mn-lt"/>
              </a:rPr>
              <a:t>conformismo o la indiferencia ante el mal uso de las normas y valores no es tolerancia, pues este valor bien entendido debe incluir la ayuda mutua para buscar y encontrar lo mejor para las personas.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r="600"/>
          <a:stretch/>
        </p:blipFill>
        <p:spPr bwMode="auto">
          <a:xfrm>
            <a:off x="-1" y="-3175"/>
            <a:ext cx="9144001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390" y="4394488"/>
            <a:ext cx="6858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n-lt"/>
              </a:rPr>
              <a:t>6. La </a:t>
            </a:r>
            <a:r>
              <a:rPr lang="es-CO" sz="2000" b="1" dirty="0">
                <a:latin typeface="+mn-lt"/>
              </a:rPr>
              <a:t>tolerancia valora y respeta las diferencias como factores que producen hermandad y </a:t>
            </a:r>
            <a:r>
              <a:rPr lang="es-CO" sz="2000" b="1" dirty="0" err="1">
                <a:latin typeface="+mn-lt"/>
              </a:rPr>
              <a:t>sinergizan</a:t>
            </a:r>
            <a:r>
              <a:rPr lang="es-CO" sz="2000" b="1" dirty="0">
                <a:latin typeface="+mn-lt"/>
              </a:rPr>
              <a:t> las relaciones.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r="600"/>
          <a:stretch/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500" y="4402822"/>
            <a:ext cx="59585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7. Nadie </a:t>
            </a:r>
            <a:r>
              <a:rPr lang="es-CO" sz="2000" b="1" dirty="0">
                <a:latin typeface="+mj-lt"/>
              </a:rPr>
              <a:t>posee toda la verdad, puesto que la </a:t>
            </a:r>
            <a:r>
              <a:rPr lang="es-CO" sz="2000" b="1" dirty="0" smtClean="0">
                <a:latin typeface="+mj-lt"/>
              </a:rPr>
              <a:t>verdad </a:t>
            </a:r>
            <a:r>
              <a:rPr lang="es-CO" sz="2000" b="1" dirty="0">
                <a:latin typeface="+mj-lt"/>
              </a:rPr>
              <a:t>es inalcanzable para el ser humano.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0"/>
          <a:stretch/>
        </p:blipFill>
        <p:spPr bwMode="auto">
          <a:xfrm>
            <a:off x="-1767" y="-3175"/>
            <a:ext cx="9145767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31" y="4096985"/>
            <a:ext cx="72363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n-lt"/>
              </a:rPr>
              <a:t>8. Tolerar </a:t>
            </a:r>
            <a:r>
              <a:rPr lang="es-CO" sz="2000" b="1" dirty="0">
                <a:latin typeface="+mn-lt"/>
              </a:rPr>
              <a:t>no debe llevar al relativismo y subjetivismo. No puede constituirse en baluarte de la apatía intelectual ni quitarle fuerza a la búsqueda de la verdad.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r="60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0" y="4096893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n-lt"/>
              </a:rPr>
              <a:t>9. Las </a:t>
            </a:r>
            <a:r>
              <a:rPr lang="es-CO" sz="2000" b="1" dirty="0">
                <a:latin typeface="+mn-lt"/>
              </a:rPr>
              <a:t>minorías y los débiles necesitan del apoyo de todos. La verdadera democracia hace valer el voto de la mayoría, pero sin descuidar o atacar a los grupos o personas más necesitadas.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0"/>
          <a:stretch/>
        </p:blipFill>
        <p:spPr bwMode="auto">
          <a:xfrm>
            <a:off x="-1767" y="-6350"/>
            <a:ext cx="9145767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7760" y="4404762"/>
            <a:ext cx="6606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10. La </a:t>
            </a:r>
            <a:r>
              <a:rPr lang="es-CO" sz="2000" b="1" dirty="0">
                <a:latin typeface="+mj-lt"/>
              </a:rPr>
              <a:t>tolerancia no está reñida con el ejercicio de la autoridad. La ley hay que cumplirla y hacerla cumplir.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140" r="138" b="187"/>
          <a:stretch/>
        </p:blipFill>
        <p:spPr bwMode="auto">
          <a:xfrm>
            <a:off x="0" y="9625"/>
            <a:ext cx="9144000" cy="513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041" b="1"/>
          <a:stretch/>
        </p:blipFill>
        <p:spPr bwMode="auto">
          <a:xfrm>
            <a:off x="0" y="4227934"/>
            <a:ext cx="9144000" cy="91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01 Mis docu. Backup\Mis imágenes\Fondos PPS\Pared zócalos.jpg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" t="50181" r="317" b="43230"/>
          <a:stretch/>
        </p:blipFill>
        <p:spPr bwMode="auto">
          <a:xfrm>
            <a:off x="0" y="4156990"/>
            <a:ext cx="9144001" cy="235650"/>
          </a:xfrm>
          <a:prstGeom prst="rect">
            <a:avLst/>
          </a:prstGeom>
          <a:noFill/>
          <a:effectLst>
            <a:outerShdw blurRad="50800" dist="12700" dir="16200000" rotWithShape="0">
              <a:prstClr val="black">
                <a:alpha val="6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056020" y="4409877"/>
            <a:ext cx="2836546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n-lt"/>
              </a:rPr>
              <a:t>Texto: </a:t>
            </a:r>
            <a:r>
              <a:rPr lang="es-CO" sz="1300" b="1" i="1" dirty="0" smtClean="0">
                <a:latin typeface="+mn-lt"/>
              </a:rPr>
              <a:t>Regino Navarro Ribera</a:t>
            </a:r>
          </a:p>
          <a:p>
            <a:pPr algn="ctr"/>
            <a:endParaRPr lang="es-CO" sz="1300" b="1" dirty="0">
              <a:latin typeface="+mn-lt"/>
            </a:endParaRPr>
          </a:p>
          <a:p>
            <a:pPr algn="ctr"/>
            <a:r>
              <a:rPr lang="es-CO" sz="1300" b="1" dirty="0" smtClean="0">
                <a:latin typeface="+mn-lt"/>
              </a:rPr>
              <a:t>Música</a:t>
            </a:r>
            <a:r>
              <a:rPr lang="es-CO" sz="1300" b="1" dirty="0">
                <a:latin typeface="+mn-lt"/>
              </a:rPr>
              <a:t>: </a:t>
            </a:r>
            <a:r>
              <a:rPr lang="es-CO" sz="1300" b="1" dirty="0" err="1">
                <a:latin typeface="+mn-lt"/>
              </a:rPr>
              <a:t>Annie's</a:t>
            </a:r>
            <a:r>
              <a:rPr lang="es-CO" sz="1300" b="1" dirty="0">
                <a:latin typeface="+mn-lt"/>
              </a:rPr>
              <a:t> </a:t>
            </a:r>
            <a:r>
              <a:rPr lang="es-CO" sz="1300" b="1" dirty="0" err="1">
                <a:latin typeface="+mn-lt"/>
              </a:rPr>
              <a:t>Wonderland</a:t>
            </a:r>
            <a:r>
              <a:rPr lang="es-CO" sz="1300" b="1" dirty="0">
                <a:latin typeface="+mn-lt"/>
              </a:rPr>
              <a:t> - </a:t>
            </a:r>
            <a:r>
              <a:rPr lang="es-CO" sz="1300" b="1" i="1" dirty="0" err="1">
                <a:latin typeface="+mn-lt"/>
              </a:rPr>
              <a:t>Bandari</a:t>
            </a:r>
            <a:endParaRPr lang="es-CO" sz="1300" b="1" i="1" dirty="0">
              <a:latin typeface="+mn-lt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762434" y="4409877"/>
            <a:ext cx="198188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n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n-lt"/>
              </a:rPr>
              <a:t>Rodrigo Valencia Cardona</a:t>
            </a:r>
            <a:endParaRPr lang="es-CO" sz="1300" b="1" i="1" dirty="0">
              <a:latin typeface="+mn-lt"/>
            </a:endParaRPr>
          </a:p>
          <a:p>
            <a:pPr algn="ctr"/>
            <a:r>
              <a:rPr lang="es-CO" sz="1300" b="1" dirty="0" smtClean="0">
                <a:latin typeface="+mn-lt"/>
              </a:rPr>
              <a:t>Medellín-Colombia</a:t>
            </a:r>
            <a:endParaRPr lang="es-CO" sz="1300" b="1" dirty="0">
              <a:latin typeface="+mn-lt"/>
            </a:endParaRPr>
          </a:p>
        </p:txBody>
      </p:sp>
      <p:pic>
        <p:nvPicPr>
          <p:cNvPr id="17" name="Picture 3" descr="C:\01 Mis docu. Backup\Mis imágenes\Fondos para Montajes\Cascadas delgadita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" t="366" r="72485" b="17599"/>
          <a:stretch/>
        </p:blipFill>
        <p:spPr bwMode="auto">
          <a:xfrm>
            <a:off x="539440" y="269218"/>
            <a:ext cx="2089879" cy="3742732"/>
          </a:xfrm>
          <a:prstGeom prst="rect">
            <a:avLst/>
          </a:prstGeom>
          <a:noFill/>
          <a:ln w="57150" cmpd="sng">
            <a:solidFill>
              <a:schemeClr val="accent5">
                <a:lumMod val="50000"/>
              </a:schemeClr>
            </a:solidFill>
            <a:miter lim="800000"/>
          </a:ln>
          <a:scene3d>
            <a:camera prst="orthographicFront"/>
            <a:lightRig rig="chilly" dir="t"/>
          </a:scene3d>
          <a:sp3d>
            <a:bevelT w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01 Mis docu. Backup\Mis imágenes\Fondos para Montajes\Cascadas delgadita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494" t="366" r="50009" b="17599"/>
          <a:stretch/>
        </p:blipFill>
        <p:spPr bwMode="auto">
          <a:xfrm>
            <a:off x="2771750" y="143958"/>
            <a:ext cx="1728239" cy="3742732"/>
          </a:xfrm>
          <a:prstGeom prst="rect">
            <a:avLst/>
          </a:prstGeom>
          <a:noFill/>
          <a:ln w="57150" cmpd="sng">
            <a:solidFill>
              <a:schemeClr val="accent5">
                <a:lumMod val="50000"/>
              </a:schemeClr>
            </a:solidFill>
            <a:miter lim="800000"/>
          </a:ln>
          <a:scene3d>
            <a:camera prst="orthographicFront"/>
            <a:lightRig rig="chilly" dir="t"/>
          </a:scene3d>
          <a:sp3d>
            <a:bevelT w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01 Mis docu. Backup\Mis imágenes\Fondos para Montajes\Cascadas delgadita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91" t="366" r="27491" b="17599"/>
          <a:stretch/>
        </p:blipFill>
        <p:spPr bwMode="auto">
          <a:xfrm>
            <a:off x="4644008" y="143958"/>
            <a:ext cx="1729831" cy="3742732"/>
          </a:xfrm>
          <a:prstGeom prst="rect">
            <a:avLst/>
          </a:prstGeom>
          <a:noFill/>
          <a:ln w="57150" cmpd="sng">
            <a:solidFill>
              <a:schemeClr val="accent5">
                <a:lumMod val="50000"/>
              </a:schemeClr>
            </a:solidFill>
            <a:miter lim="800000"/>
          </a:ln>
          <a:scene3d>
            <a:camera prst="orthographicFront"/>
            <a:lightRig rig="chilly" dir="t"/>
          </a:scene3d>
          <a:sp3d>
            <a:bevelT w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01 Mis docu. Backup\Mis imágenes\Fondos para Montajes\Cascadas delgadita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488" t="366" r="329" b="17599"/>
          <a:stretch/>
        </p:blipFill>
        <p:spPr bwMode="auto">
          <a:xfrm>
            <a:off x="6516270" y="269218"/>
            <a:ext cx="2088290" cy="3742732"/>
          </a:xfrm>
          <a:prstGeom prst="rect">
            <a:avLst/>
          </a:prstGeom>
          <a:noFill/>
          <a:ln w="57150" cmpd="sng">
            <a:solidFill>
              <a:schemeClr val="accent5">
                <a:lumMod val="50000"/>
              </a:schemeClr>
            </a:solidFill>
            <a:miter lim="800000"/>
          </a:ln>
          <a:scene3d>
            <a:camera prst="orthographicFront"/>
            <a:lightRig rig="chilly" dir="t"/>
          </a:scene3d>
          <a:sp3d>
            <a:bevelT w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4" descr="Datos básicos en 128 pixele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420" y="3967464"/>
            <a:ext cx="1638583" cy="630840"/>
          </a:xfrm>
          <a:prstGeom prst="rect">
            <a:avLst/>
          </a:prstGeom>
          <a:noFill/>
          <a:effectLst>
            <a:outerShdw blurRad="76200" dist="317500" dir="13500000" sy="23000" kx="12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01 Mis docu. Backup\Mis imágenes\00 Para el mensaje haciendo\00 haciendo1.pn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450" y="1923476"/>
            <a:ext cx="1079187" cy="2161412"/>
          </a:xfrm>
          <a:prstGeom prst="rect">
            <a:avLst/>
          </a:prstGeom>
          <a:noFill/>
          <a:effectLst>
            <a:outerShdw blurRad="76200" dist="317500" dir="13500000" sy="23000" kx="12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4408</TotalTime>
  <Words>365</Words>
  <Application>Microsoft Office PowerPoint</Application>
  <PresentationFormat>Presentación en pantalla (16:9)</PresentationFormat>
  <Paragraphs>46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273</cp:revision>
  <dcterms:created xsi:type="dcterms:W3CDTF">2013-05-29T02:56:16Z</dcterms:created>
  <dcterms:modified xsi:type="dcterms:W3CDTF">2014-11-03T01:36:08Z</dcterms:modified>
</cp:coreProperties>
</file>