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7"/>
  </p:notesMasterIdLst>
  <p:sldIdLst>
    <p:sldId id="333" r:id="rId3"/>
    <p:sldId id="316" r:id="rId4"/>
    <p:sldId id="317" r:id="rId5"/>
    <p:sldId id="318" r:id="rId6"/>
    <p:sldId id="319" r:id="rId7"/>
    <p:sldId id="320" r:id="rId8"/>
    <p:sldId id="321" r:id="rId9"/>
    <p:sldId id="322" r:id="rId10"/>
    <p:sldId id="327" r:id="rId11"/>
    <p:sldId id="328" r:id="rId12"/>
    <p:sldId id="329" r:id="rId13"/>
    <p:sldId id="330" r:id="rId14"/>
    <p:sldId id="332" r:id="rId15"/>
    <p:sldId id="334" r:id="rId16"/>
  </p:sldIdLst>
  <p:sldSz cx="9144000" cy="5143500" type="screen16x9"/>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RCcarSFwAi50yA7prZ6vg==" hashData="gSZI5PQp8BtWNzQipCA2Q7bMqV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33FF"/>
    <a:srgbClr val="540054"/>
    <a:srgbClr val="9900FF"/>
    <a:srgbClr val="CC3300"/>
    <a:srgbClr val="A50021"/>
    <a:srgbClr val="663300"/>
    <a:srgbClr val="000066"/>
    <a:srgbClr val="FFCC00"/>
    <a:srgbClr val="9900CC"/>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861" autoAdjust="0"/>
    <p:restoredTop sz="97336" autoAdjust="0"/>
  </p:normalViewPr>
  <p:slideViewPr>
    <p:cSldViewPr>
      <p:cViewPr varScale="1">
        <p:scale>
          <a:sx n="96" d="100"/>
          <a:sy n="96" d="100"/>
        </p:scale>
        <p:origin x="-498" y="-9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DA720C-5803-4554-8703-F7EAC6268AA2}" type="datetimeFigureOut">
              <a:rPr lang="es-ES" smtClean="0"/>
              <a:pPr/>
              <a:t>13/11/2016</a:t>
            </a:fld>
            <a:endParaRPr lang="es-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12702E-8D3D-45B1-B3B8-D7EED66CE9F1}" type="slidenum">
              <a:rPr lang="es-ES" smtClean="0"/>
              <a:pPr/>
              <a:t>‹Nº›</a:t>
            </a:fld>
            <a:endParaRPr lang="es-ES"/>
          </a:p>
        </p:txBody>
      </p:sp>
    </p:spTree>
    <p:extLst>
      <p:ext uri="{BB962C8B-B14F-4D97-AF65-F5344CB8AC3E}">
        <p14:creationId xmlns:p14="http://schemas.microsoft.com/office/powerpoint/2010/main" val="3075574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6E607814-110D-4305-9662-250F6805FAAD}" type="datetimeFigureOut">
              <a:rPr lang="es-ES" smtClean="0"/>
              <a:pPr/>
              <a:t>13/11/2016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4920EBC-7203-4266-BABB-2C4D0D53DBB8}"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334757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E607814-110D-4305-9662-250F6805FAAD}" type="datetimeFigureOut">
              <a:rPr lang="es-ES" smtClean="0"/>
              <a:pPr/>
              <a:t>13/11/2016</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E4920EBC-7203-4266-BABB-2C4D0D53DBB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32.png"/><Relationship Id="rId13" Type="http://schemas.openxmlformats.org/officeDocument/2006/relationships/hyperlink" Target="https://vk.com/mispps" TargetMode="External"/><Relationship Id="rId3" Type="http://schemas.openxmlformats.org/officeDocument/2006/relationships/image" Target="../media/image29.png"/><Relationship Id="rId7" Type="http://schemas.openxmlformats.org/officeDocument/2006/relationships/hyperlink" Target="https://www.facebook.com/mispps" TargetMode="External"/><Relationship Id="rId12" Type="http://schemas.openxmlformats.org/officeDocument/2006/relationships/image" Target="../media/image3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1.png"/><Relationship Id="rId11" Type="http://schemas.openxmlformats.org/officeDocument/2006/relationships/hyperlink" Target="https://plus.google.com/+Mispps/" TargetMode="External"/><Relationship Id="rId5" Type="http://schemas.openxmlformats.org/officeDocument/2006/relationships/image" Target="../media/image30.png"/><Relationship Id="rId10" Type="http://schemas.openxmlformats.org/officeDocument/2006/relationships/image" Target="../media/image3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esultado de imagen para marchas de protestas hd wallpapers"/>
          <p:cNvPicPr>
            <a:picLocks noChangeAspect="1" noChangeArrowheads="1"/>
          </p:cNvPicPr>
          <p:nvPr/>
        </p:nvPicPr>
        <p:blipFill rotWithShape="1">
          <a:blip r:embed="rId4">
            <a:extLst>
              <a:ext uri="{28A0092B-C50C-407E-A947-70E740481C1C}">
                <a14:useLocalDpi xmlns:a14="http://schemas.microsoft.com/office/drawing/2010/main" val="0"/>
              </a:ext>
            </a:extLst>
          </a:blip>
          <a:srcRect t="3204"/>
          <a:stretch/>
        </p:blipFill>
        <p:spPr bwMode="auto">
          <a:xfrm>
            <a:off x="489208" y="198783"/>
            <a:ext cx="8174228" cy="445069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E:\01 Mis docu. Backup\Mis imágenes\00 Para el mensaje haciendo\00 bola Marco png.png"/>
          <p:cNvPicPr>
            <a:picLocks noChangeAspect="1" noChangeArrowheads="1"/>
          </p:cNvPicPr>
          <p:nvPr/>
        </p:nvPicPr>
        <p:blipFill rotWithShape="1">
          <a:blip r:embed="rId5">
            <a:extLst>
              <a:ext uri="{28A0092B-C50C-407E-A947-70E740481C1C}">
                <a14:useLocalDpi xmlns:a14="http://schemas.microsoft.com/office/drawing/2010/main" val="0"/>
              </a:ext>
            </a:extLst>
          </a:blip>
          <a:srcRect l="52"/>
          <a:stretch/>
        </p:blipFill>
        <p:spPr bwMode="auto">
          <a:xfrm>
            <a:off x="0" y="-6350"/>
            <a:ext cx="9150350" cy="5156200"/>
          </a:xfrm>
          <a:prstGeom prst="rect">
            <a:avLst/>
          </a:prstGeom>
          <a:noFill/>
          <a:extLst>
            <a:ext uri="{909E8E84-426E-40DD-AFC4-6F175D3DCCD1}">
              <a14:hiddenFill xmlns:a14="http://schemas.microsoft.com/office/drawing/2010/main">
                <a:solidFill>
                  <a:srgbClr val="FFFFFF"/>
                </a:solidFill>
              </a14:hiddenFill>
            </a:ext>
          </a:extLst>
        </p:spPr>
      </p:pic>
      <p:pic>
        <p:nvPicPr>
          <p:cNvPr id="1041" name="Picture 17" descr="Rendered Ima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03425" y="627534"/>
            <a:ext cx="5143500" cy="1057276"/>
          </a:xfrm>
          <a:prstGeom prst="rect">
            <a:avLst/>
          </a:prstGeom>
          <a:noFill/>
          <a:extLst>
            <a:ext uri="{909E8E84-426E-40DD-AFC4-6F175D3DCCD1}">
              <a14:hiddenFill xmlns:a14="http://schemas.microsoft.com/office/drawing/2010/main">
                <a:solidFill>
                  <a:srgbClr val="FFFFFF"/>
                </a:solidFill>
              </a14:hiddenFill>
            </a:ext>
          </a:extLst>
        </p:spPr>
      </p:pic>
      <p:pic>
        <p:nvPicPr>
          <p:cNvPr id="2" name="Wieslawa Dudkowiak - White rose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1145111186"/>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4" presetClass="entr" presetSubtype="16" fill="hold" nodeType="clickEffect">
                                  <p:stCondLst>
                                    <p:cond delay="0"/>
                                  </p:stCondLst>
                                  <p:childTnLst>
                                    <p:set>
                                      <p:cBhvr>
                                        <p:cTn id="10" dur="1" fill="hold">
                                          <p:stCondLst>
                                            <p:cond delay="0"/>
                                          </p:stCondLst>
                                        </p:cTn>
                                        <p:tgtEl>
                                          <p:spTgt spid="1041"/>
                                        </p:tgtEl>
                                        <p:attrNameLst>
                                          <p:attrName>style.visibility</p:attrName>
                                        </p:attrNameLst>
                                      </p:cBhvr>
                                      <p:to>
                                        <p:strVal val="visible"/>
                                      </p:to>
                                    </p:set>
                                    <p:animEffect transition="in" filter="box(in)">
                                      <p:cBhvr>
                                        <p:cTn id="11" dur="2000"/>
                                        <p:tgtEl>
                                          <p:spTgt spid="104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2"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0" name="Picture 6" descr="Resultado de imagen para family diferents hd wallpapers"/>
          <p:cNvPicPr>
            <a:picLocks noChangeAspect="1" noChangeArrowheads="1"/>
          </p:cNvPicPr>
          <p:nvPr/>
        </p:nvPicPr>
        <p:blipFill rotWithShape="1">
          <a:blip r:embed="rId2">
            <a:extLst>
              <a:ext uri="{28A0092B-C50C-407E-A947-70E740481C1C}">
                <a14:useLocalDpi xmlns:a14="http://schemas.microsoft.com/office/drawing/2010/main" val="0"/>
              </a:ext>
            </a:extLst>
          </a:blip>
          <a:srcRect r="6660"/>
          <a:stretch/>
        </p:blipFill>
        <p:spPr bwMode="auto">
          <a:xfrm>
            <a:off x="2841857" y="442616"/>
            <a:ext cx="5944334" cy="423814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E:\01 Mis docu. Backup\Mis imágenes\00 Para el mensaje haciendo\02.png"/>
          <p:cNvPicPr>
            <a:picLocks noChangeAspect="1" noChangeArrowheads="1"/>
          </p:cNvPicPr>
          <p:nvPr/>
        </p:nvPicPr>
        <p:blipFill rotWithShape="1">
          <a:blip r:embed="rId3">
            <a:extLst>
              <a:ext uri="{28A0092B-C50C-407E-A947-70E740481C1C}">
                <a14:useLocalDpi xmlns:a14="http://schemas.microsoft.com/office/drawing/2010/main" val="0"/>
              </a:ext>
            </a:extLst>
          </a:blip>
          <a:srcRect r="567"/>
          <a:stretch/>
        </p:blipFill>
        <p:spPr bwMode="auto">
          <a:xfrm>
            <a:off x="-20638" y="-30163"/>
            <a:ext cx="9164638" cy="520541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809" y="73783"/>
            <a:ext cx="3672408" cy="5016758"/>
          </a:xfrm>
          <a:prstGeom prst="rect">
            <a:avLst/>
          </a:prstGeom>
        </p:spPr>
        <p:txBody>
          <a:bodyPr wrap="square">
            <a:spAutoFit/>
          </a:bodyPr>
          <a:lstStyle/>
          <a:p>
            <a:pPr algn="ctr"/>
            <a:r>
              <a:rPr lang="es-ES" sz="2000" b="1" dirty="0">
                <a:latin typeface="+mj-lt"/>
              </a:rPr>
              <a:t>La tolerancia es la expresión más clara del respeto por los demás, y como tal es un valor fundamental para la convivencia pacífica entre las personas. Tiene que ver con el reconocimiento de los otros como seres humanos, con derecho a ser aceptados en su individualidad y su diferencia. El que es tolerante sabe que si alguien es de una raza distinta de la suya o proviene de otro país, otra cultura, otra clase social, o piensa distinto de él, no por ello es su rival o su enemigo.</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sultado de imagen para la tolerancia wallpapers hd"/>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4825"/>
          <a:stretch/>
        </p:blipFill>
        <p:spPr bwMode="auto">
          <a:xfrm>
            <a:off x="3469567" y="422903"/>
            <a:ext cx="5425954" cy="4275753"/>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E:\01 Mis docu. Backup\Mis imágenes\00 Para el mensaje haciendo\03.png"/>
          <p:cNvPicPr>
            <a:picLocks noChangeAspect="1" noChangeArrowheads="1"/>
          </p:cNvPicPr>
          <p:nvPr/>
        </p:nvPicPr>
        <p:blipFill rotWithShape="1">
          <a:blip r:embed="rId3">
            <a:extLst>
              <a:ext uri="{28A0092B-C50C-407E-A947-70E740481C1C}">
                <a14:useLocalDpi xmlns:a14="http://schemas.microsoft.com/office/drawing/2010/main" val="0"/>
              </a:ext>
            </a:extLst>
          </a:blip>
          <a:srcRect l="-1" r="224"/>
          <a:stretch/>
        </p:blipFill>
        <p:spPr bwMode="auto">
          <a:xfrm>
            <a:off x="-760" y="-23813"/>
            <a:ext cx="9164638" cy="519271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809" y="83722"/>
            <a:ext cx="3168352" cy="5016758"/>
          </a:xfrm>
          <a:prstGeom prst="rect">
            <a:avLst/>
          </a:prstGeom>
        </p:spPr>
        <p:txBody>
          <a:bodyPr wrap="square">
            <a:spAutoFit/>
          </a:bodyPr>
          <a:lstStyle/>
          <a:p>
            <a:pPr algn="ctr"/>
            <a:r>
              <a:rPr lang="es-ES" sz="2000" b="1" dirty="0">
                <a:latin typeface="+mj-lt"/>
              </a:rPr>
              <a:t>Cuando se presentan conflictos, las personas tolerantes no acuden a la violencia para solucionarlos, porque saben que la violencia sólo engendra más violencia. Prefieren dialogar con sus oponentes y buscar puntos de acuerdo. Sin embargo, debemos ser tolerantes pero no pasivos. Hay situaciones frente a las cuales nuestro deber, lejos de quedarnos callados, es protestar con energía.</a:t>
            </a:r>
          </a:p>
        </p:txBody>
      </p:sp>
    </p:spTree>
    <p:extLst>
      <p:ext uri="{BB962C8B-B14F-4D97-AF65-F5344CB8AC3E}">
        <p14:creationId xmlns:p14="http://schemas.microsoft.com/office/powerpoint/2010/main" val="3627182980"/>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4" name="Picture 6" descr="Resultado de imagen para lgbt marcha wallpapers hd"/>
          <p:cNvPicPr>
            <a:picLocks noChangeAspect="1" noChangeArrowheads="1"/>
          </p:cNvPicPr>
          <p:nvPr/>
        </p:nvPicPr>
        <p:blipFill rotWithShape="1">
          <a:blip r:embed="rId2">
            <a:extLst>
              <a:ext uri="{BEBA8EAE-BF5A-486C-A8C5-ECC9F3942E4B}">
                <a14:imgProps xmlns:a14="http://schemas.microsoft.com/office/drawing/2010/main">
                  <a14:imgLayer r:embed="rId3">
                    <a14:imgEffect>
                      <a14:colorTemperature colorTemp="8800"/>
                    </a14:imgEffect>
                  </a14:imgLayer>
                </a14:imgProps>
              </a:ext>
              <a:ext uri="{28A0092B-C50C-407E-A947-70E740481C1C}">
                <a14:useLocalDpi xmlns:a14="http://schemas.microsoft.com/office/drawing/2010/main" val="0"/>
              </a:ext>
            </a:extLst>
          </a:blip>
          <a:srcRect l="9843" r="11832"/>
          <a:stretch/>
        </p:blipFill>
        <p:spPr bwMode="auto">
          <a:xfrm>
            <a:off x="3935002" y="390160"/>
            <a:ext cx="4869952" cy="4320953"/>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E:\01 Mis docu. Backup\Mis imágenes\00 Para el mensaje haciendo\04.png"/>
          <p:cNvPicPr>
            <a:picLocks noChangeAspect="1" noChangeArrowheads="1"/>
          </p:cNvPicPr>
          <p:nvPr/>
        </p:nvPicPr>
        <p:blipFill rotWithShape="1">
          <a:blip r:embed="rId4">
            <a:extLst>
              <a:ext uri="{28A0092B-C50C-407E-A947-70E740481C1C}">
                <a14:useLocalDpi xmlns:a14="http://schemas.microsoft.com/office/drawing/2010/main" val="0"/>
              </a:ext>
            </a:extLst>
          </a:blip>
          <a:srcRect l="-1" t="760" r="224"/>
          <a:stretch/>
        </p:blipFill>
        <p:spPr bwMode="auto">
          <a:xfrm>
            <a:off x="-760" y="0"/>
            <a:ext cx="9164638" cy="51847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435" y="73783"/>
            <a:ext cx="3600400" cy="5016758"/>
          </a:xfrm>
          <a:prstGeom prst="rect">
            <a:avLst/>
          </a:prstGeom>
        </p:spPr>
        <p:txBody>
          <a:bodyPr wrap="square">
            <a:spAutoFit/>
          </a:bodyPr>
          <a:lstStyle/>
          <a:p>
            <a:r>
              <a:rPr lang="es-ES" sz="2000" b="1" dirty="0">
                <a:latin typeface="+mj-lt"/>
              </a:rPr>
              <a:t>Para ser tolerantes</a:t>
            </a:r>
            <a:r>
              <a:rPr lang="es-ES" sz="2000" b="1" dirty="0" smtClean="0">
                <a:latin typeface="+mj-lt"/>
              </a:rPr>
              <a:t>...</a:t>
            </a:r>
          </a:p>
          <a:p>
            <a:endParaRPr lang="es-ES" sz="2000" b="1" dirty="0">
              <a:latin typeface="+mj-lt"/>
            </a:endParaRPr>
          </a:p>
          <a:p>
            <a:r>
              <a:rPr lang="es-ES" sz="2000" b="1" dirty="0">
                <a:latin typeface="+mj-lt"/>
              </a:rPr>
              <a:t>• Pongámonos en el lugar de los otros para tratar de entender sus problemas y su manera de actuar</a:t>
            </a:r>
            <a:r>
              <a:rPr lang="es-ES" sz="2000" b="1" dirty="0" smtClean="0">
                <a:latin typeface="+mj-lt"/>
              </a:rPr>
              <a:t>.</a:t>
            </a:r>
          </a:p>
          <a:p>
            <a:endParaRPr lang="es-ES" sz="2000" b="1" dirty="0">
              <a:latin typeface="+mj-lt"/>
            </a:endParaRPr>
          </a:p>
          <a:p>
            <a:r>
              <a:rPr lang="es-ES" sz="2000" b="1" dirty="0">
                <a:latin typeface="+mj-lt"/>
              </a:rPr>
              <a:t>• Escuchemos sin interrumpir y demos a los demás la oportunidad de expresarse</a:t>
            </a:r>
            <a:r>
              <a:rPr lang="es-ES" sz="2000" b="1" dirty="0" smtClean="0">
                <a:latin typeface="+mj-lt"/>
              </a:rPr>
              <a:t>.</a:t>
            </a:r>
          </a:p>
          <a:p>
            <a:endParaRPr lang="es-ES" sz="2000" b="1" dirty="0">
              <a:latin typeface="+mj-lt"/>
            </a:endParaRPr>
          </a:p>
          <a:p>
            <a:r>
              <a:rPr lang="es-ES" sz="2000" b="1" dirty="0">
                <a:latin typeface="+mj-lt"/>
              </a:rPr>
              <a:t>• Veamos en la diversidad de razas y culturas una señal de la riqueza y amplitud del mundo, en lugar de motivos de desconfianza.</a:t>
            </a:r>
          </a:p>
        </p:txBody>
      </p:sp>
    </p:spTree>
    <p:extLst>
      <p:ext uri="{BB962C8B-B14F-4D97-AF65-F5344CB8AC3E}">
        <p14:creationId xmlns:p14="http://schemas.microsoft.com/office/powerpoint/2010/main" val="4111872480"/>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esultado de imagen para la tolerancia wallpapers hd"/>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5610" r="6966"/>
          <a:stretch/>
        </p:blipFill>
        <p:spPr bwMode="auto">
          <a:xfrm>
            <a:off x="5078491" y="339502"/>
            <a:ext cx="3846444" cy="4464496"/>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E:\01 Mis docu. Backup\Mis imágenes\00 Para el mensaje haciendo\05.png"/>
          <p:cNvPicPr>
            <a:picLocks noChangeAspect="1" noChangeArrowheads="1"/>
          </p:cNvPicPr>
          <p:nvPr/>
        </p:nvPicPr>
        <p:blipFill rotWithShape="1">
          <a:blip r:embed="rId3">
            <a:extLst>
              <a:ext uri="{28A0092B-C50C-407E-A947-70E740481C1C}">
                <a14:useLocalDpi xmlns:a14="http://schemas.microsoft.com/office/drawing/2010/main" val="0"/>
              </a:ext>
            </a:extLst>
          </a:blip>
          <a:srcRect r="389"/>
          <a:stretch/>
        </p:blipFill>
        <p:spPr bwMode="auto">
          <a:xfrm>
            <a:off x="1" y="-6350"/>
            <a:ext cx="9144000" cy="51562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435" y="71348"/>
            <a:ext cx="4572000" cy="5016758"/>
          </a:xfrm>
          <a:prstGeom prst="rect">
            <a:avLst/>
          </a:prstGeom>
        </p:spPr>
        <p:txBody>
          <a:bodyPr>
            <a:spAutoFit/>
          </a:bodyPr>
          <a:lstStyle/>
          <a:p>
            <a:pPr algn="ctr"/>
            <a:r>
              <a:rPr lang="es-ES" sz="2000" b="1" dirty="0">
                <a:latin typeface="+mj-lt"/>
              </a:rPr>
              <a:t>LA INTOLERANCIA</a:t>
            </a:r>
            <a:r>
              <a:rPr lang="es-ES" sz="2000" b="1" dirty="0" smtClean="0">
                <a:latin typeface="+mj-lt"/>
              </a:rPr>
              <a:t>…</a:t>
            </a:r>
          </a:p>
          <a:p>
            <a:pPr algn="ctr"/>
            <a:endParaRPr lang="es-ES" sz="2000" b="1" dirty="0">
              <a:latin typeface="+mj-lt"/>
            </a:endParaRPr>
          </a:p>
          <a:p>
            <a:pPr algn="ctr"/>
            <a:r>
              <a:rPr lang="es-ES" sz="2000" b="1" dirty="0">
                <a:latin typeface="+mj-lt"/>
              </a:rPr>
              <a:t>Las personas intolerantes, caracterizadas por querer imponer su voluntad a toda costa, ignoran por completo a los demás y reaccionan con agresividad y violencia frente a quienes se les oponen. Este modo de ser es el causante de la mayoría de las guerras que han sembrado la muerte y la destrucción en países y continentes enteros. Las guerras religiosas que enfrentaron a católicos y protestantes a finales de la Edad Media en Europa, el exterminio de los judíos por parte de los nazis durante la Segunda Guerra Mundial…</a:t>
            </a:r>
          </a:p>
        </p:txBody>
      </p:sp>
    </p:spTree>
    <p:extLst>
      <p:ext uri="{BB962C8B-B14F-4D97-AF65-F5344CB8AC3E}">
        <p14:creationId xmlns:p14="http://schemas.microsoft.com/office/powerpoint/2010/main" val="410713889"/>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para la tolerancia wallpapers hd"/>
          <p:cNvPicPr>
            <a:picLocks noChangeAspect="1" noChangeArrowheads="1"/>
          </p:cNvPicPr>
          <p:nvPr/>
        </p:nvPicPr>
        <p:blipFill rotWithShape="1">
          <a:blip r:embed="rId2">
            <a:extLst>
              <a:ext uri="{28A0092B-C50C-407E-A947-70E740481C1C}">
                <a14:useLocalDpi xmlns:a14="http://schemas.microsoft.com/office/drawing/2010/main" val="0"/>
              </a:ext>
            </a:extLst>
          </a:blip>
          <a:srcRect r="21429"/>
          <a:stretch/>
        </p:blipFill>
        <p:spPr bwMode="auto">
          <a:xfrm>
            <a:off x="3596625" y="339502"/>
            <a:ext cx="5156958" cy="4363661"/>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E:\01 Mis docu. Backup\Mis imágenes\00 Para el mensaje haciendo\06.png"/>
          <p:cNvPicPr>
            <a:picLocks noChangeAspect="1" noChangeArrowheads="1"/>
          </p:cNvPicPr>
          <p:nvPr/>
        </p:nvPicPr>
        <p:blipFill rotWithShape="1">
          <a:blip r:embed="rId3">
            <a:extLst>
              <a:ext uri="{28A0092B-C50C-407E-A947-70E740481C1C}">
                <a14:useLocalDpi xmlns:a14="http://schemas.microsoft.com/office/drawing/2010/main" val="0"/>
              </a:ext>
            </a:extLst>
          </a:blip>
          <a:srcRect t="879" r="583" b="879"/>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5374" y="73783"/>
            <a:ext cx="3366120" cy="5016758"/>
          </a:xfrm>
          <a:prstGeom prst="rect">
            <a:avLst/>
          </a:prstGeom>
        </p:spPr>
        <p:txBody>
          <a:bodyPr wrap="square">
            <a:spAutoFit/>
          </a:bodyPr>
          <a:lstStyle/>
          <a:p>
            <a:pPr algn="ctr"/>
            <a:r>
              <a:rPr lang="es-ES" sz="2000" b="1" dirty="0" smtClean="0">
                <a:latin typeface="+mj-lt"/>
              </a:rPr>
              <a:t>… y </a:t>
            </a:r>
            <a:r>
              <a:rPr lang="es-ES" sz="2000" b="1" dirty="0">
                <a:latin typeface="+mj-lt"/>
              </a:rPr>
              <a:t>más recientemente, el de los croatas por parte de los serbios en la antigua Yugoeslavia, son algunos de los muchos ejemplos de los crímenes a que puede llevar la intolerancia religiosa, étnica o política</a:t>
            </a:r>
            <a:r>
              <a:rPr lang="es-ES" sz="2000" b="1" dirty="0" smtClean="0">
                <a:latin typeface="+mj-lt"/>
              </a:rPr>
              <a:t>.</a:t>
            </a:r>
          </a:p>
          <a:p>
            <a:pPr algn="ctr"/>
            <a:endParaRPr lang="es-ES" sz="2000" b="1" dirty="0">
              <a:latin typeface="+mj-lt"/>
            </a:endParaRPr>
          </a:p>
          <a:p>
            <a:pPr algn="ctr"/>
            <a:r>
              <a:rPr lang="es-ES" sz="2000" b="1" dirty="0">
                <a:latin typeface="+mj-lt"/>
              </a:rPr>
              <a:t>La intolerancia se manifiesta en la discriminación a la que unos seres humanos someten a otros por considerarlos distintos, inferiores o como una amenaza contra el orden establecido.</a:t>
            </a:r>
          </a:p>
        </p:txBody>
      </p:sp>
    </p:spTree>
    <p:extLst>
      <p:ext uri="{BB962C8B-B14F-4D97-AF65-F5344CB8AC3E}">
        <p14:creationId xmlns:p14="http://schemas.microsoft.com/office/powerpoint/2010/main" val="3575901660"/>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para la tolerancia wallpapers hd"/>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6677"/>
          <a:stretch/>
        </p:blipFill>
        <p:spPr bwMode="auto">
          <a:xfrm>
            <a:off x="3412568" y="381845"/>
            <a:ext cx="5443198" cy="4374485"/>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E:\01 Mis docu. Backup\Mis imágenes\00 Para el mensaje haciendo\07.png"/>
          <p:cNvPicPr>
            <a:picLocks noChangeAspect="1" noChangeArrowheads="1"/>
          </p:cNvPicPr>
          <p:nvPr/>
        </p:nvPicPr>
        <p:blipFill rotWithShape="1">
          <a:blip r:embed="rId3">
            <a:extLst>
              <a:ext uri="{28A0092B-C50C-407E-A947-70E740481C1C}">
                <a14:useLocalDpi xmlns:a14="http://schemas.microsoft.com/office/drawing/2010/main" val="0"/>
              </a:ext>
            </a:extLst>
          </a:blip>
          <a:srcRect t="819" r="424" b="819"/>
          <a:stretch/>
        </p:blipFill>
        <p:spPr bwMode="auto">
          <a:xfrm>
            <a:off x="1" y="-1"/>
            <a:ext cx="9144000" cy="5143501"/>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810" y="73783"/>
            <a:ext cx="2880320" cy="5016758"/>
          </a:xfrm>
          <a:prstGeom prst="rect">
            <a:avLst/>
          </a:prstGeom>
        </p:spPr>
        <p:txBody>
          <a:bodyPr wrap="square">
            <a:spAutoFit/>
          </a:bodyPr>
          <a:lstStyle/>
          <a:p>
            <a:r>
              <a:rPr lang="es-ES" sz="2000" b="1" dirty="0">
                <a:latin typeface="+mj-lt"/>
              </a:rPr>
              <a:t>OBSTÁCULOS PARA LA </a:t>
            </a:r>
            <a:r>
              <a:rPr lang="es-ES" sz="2000" b="1" dirty="0" smtClean="0">
                <a:latin typeface="+mj-lt"/>
              </a:rPr>
              <a:t>RESPONSABILIDAD:</a:t>
            </a:r>
          </a:p>
          <a:p>
            <a:endParaRPr lang="es-ES" sz="2000" b="1" dirty="0">
              <a:latin typeface="+mj-lt"/>
            </a:endParaRPr>
          </a:p>
          <a:p>
            <a:r>
              <a:rPr lang="es-ES" sz="2000" b="1" dirty="0">
                <a:latin typeface="+mj-lt"/>
              </a:rPr>
              <a:t>• Las verdades absolutas, que no permiten ver que el conocimiento humano siempre se renueva, que las costumbres cambian y las modas son pasajeras</a:t>
            </a:r>
            <a:r>
              <a:rPr lang="es-ES" sz="2000" b="1" dirty="0" smtClean="0">
                <a:latin typeface="+mj-lt"/>
              </a:rPr>
              <a:t>.</a:t>
            </a:r>
          </a:p>
          <a:p>
            <a:endParaRPr lang="es-ES" sz="2000" b="1" dirty="0">
              <a:latin typeface="+mj-lt"/>
            </a:endParaRPr>
          </a:p>
          <a:p>
            <a:r>
              <a:rPr lang="es-ES" sz="2000" b="1" dirty="0">
                <a:latin typeface="+mj-lt"/>
              </a:rPr>
              <a:t>• La incapacidad de comprender que existen miles de formas de vivir, de expresarse, de actuar y de ser.</a:t>
            </a:r>
          </a:p>
        </p:txBody>
      </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esultado de imagen para gay pride hd wallpap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292" y="2069025"/>
            <a:ext cx="8280920" cy="2736304"/>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E:\01 Mis docu. Backup\Mis imágenes\00 Para el mensaje haciendo\0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175"/>
            <a:ext cx="9144000" cy="5151438"/>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07504" y="51470"/>
            <a:ext cx="8928992" cy="1631216"/>
          </a:xfrm>
          <a:prstGeom prst="rect">
            <a:avLst/>
          </a:prstGeom>
        </p:spPr>
        <p:txBody>
          <a:bodyPr wrap="square">
            <a:spAutoFit/>
          </a:bodyPr>
          <a:lstStyle/>
          <a:p>
            <a:pPr algn="ctr"/>
            <a:r>
              <a:rPr lang="es-ES" sz="2000" b="1" dirty="0">
                <a:latin typeface="+mj-lt"/>
              </a:rPr>
              <a:t>Los tolerantes son: respetuosos, pacientes, comprensivos, indulgentes, amables, amistosos, compasivos, serenos</a:t>
            </a:r>
            <a:r>
              <a:rPr lang="es-ES" sz="2000" b="1" dirty="0" smtClean="0">
                <a:latin typeface="+mj-lt"/>
              </a:rPr>
              <a:t>.</a:t>
            </a:r>
          </a:p>
          <a:p>
            <a:pPr algn="ctr"/>
            <a:endParaRPr lang="es-ES" sz="2000" b="1" dirty="0">
              <a:latin typeface="+mj-lt"/>
            </a:endParaRPr>
          </a:p>
          <a:p>
            <a:pPr algn="ctr"/>
            <a:r>
              <a:rPr lang="es-ES" sz="2000" b="1" dirty="0">
                <a:latin typeface="+mj-lt"/>
              </a:rPr>
              <a:t>Los intolerantes son: irrespetuosos, intransigentes, autoritarios, arrogantes, egoístas, agresivos, violentos, desconsiderados, insensibles.</a:t>
            </a:r>
          </a:p>
        </p:txBody>
      </p:sp>
    </p:spTree>
    <p:extLst>
      <p:ext uri="{BB962C8B-B14F-4D97-AF65-F5344CB8AC3E}">
        <p14:creationId xmlns:p14="http://schemas.microsoft.com/office/powerpoint/2010/main" val="1399366649"/>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Resultado de imagen para best cinemagrap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6526" y="461434"/>
            <a:ext cx="7500190" cy="4218857"/>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E:\01 Mis docu. Backup\Mis imágenes\00 Para el mensaje haciendo\09.png"/>
          <p:cNvPicPr>
            <a:picLocks noChangeAspect="1" noChangeArrowheads="1"/>
          </p:cNvPicPr>
          <p:nvPr/>
        </p:nvPicPr>
        <p:blipFill rotWithShape="1">
          <a:blip r:embed="rId3">
            <a:extLst>
              <a:ext uri="{28A0092B-C50C-407E-A947-70E740481C1C}">
                <a14:useLocalDpi xmlns:a14="http://schemas.microsoft.com/office/drawing/2010/main" val="0"/>
              </a:ext>
            </a:extLst>
          </a:blip>
          <a:srcRect r="281"/>
          <a:stretch/>
        </p:blipFill>
        <p:spPr bwMode="auto">
          <a:xfrm>
            <a:off x="-4349" y="-39688"/>
            <a:ext cx="9148349" cy="5224463"/>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72008" y="123478"/>
            <a:ext cx="3563888" cy="4924425"/>
          </a:xfrm>
          <a:prstGeom prst="rect">
            <a:avLst/>
          </a:prstGeom>
        </p:spPr>
        <p:txBody>
          <a:bodyPr wrap="square">
            <a:spAutoFit/>
          </a:bodyPr>
          <a:lstStyle/>
          <a:p>
            <a:pPr algn="ctr"/>
            <a:r>
              <a:rPr lang="es-ES" sz="2000" b="1" dirty="0">
                <a:latin typeface="+mj-lt"/>
              </a:rPr>
              <a:t>FRASES</a:t>
            </a:r>
            <a:r>
              <a:rPr lang="es-ES" sz="2000" b="1" dirty="0" smtClean="0">
                <a:latin typeface="+mj-lt"/>
              </a:rPr>
              <a:t>:</a:t>
            </a:r>
          </a:p>
          <a:p>
            <a:pPr algn="ctr"/>
            <a:endParaRPr lang="es-ES" sz="2000" b="1" dirty="0">
              <a:latin typeface="+mj-lt"/>
            </a:endParaRPr>
          </a:p>
          <a:p>
            <a:pPr algn="ctr"/>
            <a:r>
              <a:rPr lang="es-ES" sz="2000" b="1" dirty="0" smtClean="0">
                <a:latin typeface="+mj-lt"/>
              </a:rPr>
              <a:t>“</a:t>
            </a:r>
            <a:r>
              <a:rPr lang="es-ES" sz="2000" b="1" dirty="0">
                <a:latin typeface="+mj-lt"/>
              </a:rPr>
              <a:t>Lo mejor que puedes dar a un enemigo es el perdón; a un adversario, tolerancia; a un amigo, oídos; a un hijo, buen ejemplo; a tu padre, respeto; a tu madre, una conducta que la haga sentirse orgullosa de ti; al prójimo, caridad; y a ti mismo, amor propio”. </a:t>
            </a:r>
            <a:r>
              <a:rPr lang="es-ES" sz="1400" b="1" i="1" dirty="0">
                <a:latin typeface="+mj-lt"/>
              </a:rPr>
              <a:t>Benjamín </a:t>
            </a:r>
            <a:r>
              <a:rPr lang="es-ES" sz="1400" b="1" i="1" dirty="0" smtClean="0">
                <a:latin typeface="+mj-lt"/>
              </a:rPr>
              <a:t>Franklin</a:t>
            </a:r>
          </a:p>
          <a:p>
            <a:pPr marL="457200" indent="-457200" algn="ctr">
              <a:buAutoNum type="arabicPeriod"/>
            </a:pPr>
            <a:endParaRPr lang="es-ES" sz="2000" b="1" dirty="0">
              <a:latin typeface="+mj-lt"/>
            </a:endParaRPr>
          </a:p>
          <a:p>
            <a:pPr algn="ctr"/>
            <a:r>
              <a:rPr lang="es-ES" sz="2000" b="1" dirty="0" smtClean="0">
                <a:latin typeface="+mj-lt"/>
              </a:rPr>
              <a:t>“No </a:t>
            </a:r>
            <a:r>
              <a:rPr lang="es-ES" sz="2000" b="1" dirty="0">
                <a:latin typeface="+mj-lt"/>
              </a:rPr>
              <a:t>comparto lo que dices, pero defenderé hasta la muerte tu derecho a decirlo</a:t>
            </a:r>
            <a:r>
              <a:rPr lang="es-ES" sz="2000" b="1" dirty="0" smtClean="0">
                <a:latin typeface="+mj-lt"/>
              </a:rPr>
              <a:t>”.</a:t>
            </a:r>
          </a:p>
          <a:p>
            <a:pPr algn="ctr"/>
            <a:r>
              <a:rPr lang="es-ES" sz="1400" b="1" i="1" dirty="0" smtClean="0">
                <a:latin typeface="+mj-lt"/>
              </a:rPr>
              <a:t>Voltaire</a:t>
            </a:r>
            <a:endParaRPr lang="es-ES" sz="1400" b="1" i="1" dirty="0">
              <a:latin typeface="+mj-lt"/>
            </a:endParaRPr>
          </a:p>
        </p:txBody>
      </p:sp>
    </p:spTree>
    <p:extLst>
      <p:ext uri="{BB962C8B-B14F-4D97-AF65-F5344CB8AC3E}">
        <p14:creationId xmlns:p14="http://schemas.microsoft.com/office/powerpoint/2010/main" val="2358599579"/>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esultado de imagen para gay liberation wallpapers h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0464" y="411510"/>
            <a:ext cx="6455809" cy="4292104"/>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E:\01 Mis docu. Backup\Mis imágenes\00 Para el mensaje haciendo\10.png"/>
          <p:cNvPicPr>
            <a:picLocks noChangeAspect="1" noChangeArrowheads="1"/>
          </p:cNvPicPr>
          <p:nvPr/>
        </p:nvPicPr>
        <p:blipFill rotWithShape="1">
          <a:blip r:embed="rId3">
            <a:extLst>
              <a:ext uri="{28A0092B-C50C-407E-A947-70E740481C1C}">
                <a14:useLocalDpi xmlns:a14="http://schemas.microsoft.com/office/drawing/2010/main" val="0"/>
              </a:ext>
            </a:extLst>
          </a:blip>
          <a:srcRect t="998" r="652" b="998"/>
          <a:stretch/>
        </p:blipFill>
        <p:spPr bwMode="auto">
          <a:xfrm>
            <a:off x="0" y="0"/>
            <a:ext cx="9143999"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22313" y="208255"/>
            <a:ext cx="2736304" cy="4739759"/>
          </a:xfrm>
          <a:prstGeom prst="rect">
            <a:avLst/>
          </a:prstGeom>
        </p:spPr>
        <p:txBody>
          <a:bodyPr wrap="square">
            <a:spAutoFit/>
          </a:bodyPr>
          <a:lstStyle/>
          <a:p>
            <a:pPr algn="ctr"/>
            <a:r>
              <a:rPr lang="es-ES" sz="2000" b="1" dirty="0" smtClean="0">
                <a:latin typeface="+mj-lt"/>
              </a:rPr>
              <a:t>“</a:t>
            </a:r>
            <a:r>
              <a:rPr lang="es-ES" sz="2000" b="1" dirty="0">
                <a:latin typeface="+mj-lt"/>
              </a:rPr>
              <a:t>Una gran virtud es tolerar en los demás lo que uno debe prohibirse a sí mismo</a:t>
            </a:r>
            <a:r>
              <a:rPr lang="es-ES" sz="2000" b="1" dirty="0" smtClean="0">
                <a:latin typeface="+mj-lt"/>
              </a:rPr>
              <a:t>”.</a:t>
            </a:r>
          </a:p>
          <a:p>
            <a:pPr algn="ctr"/>
            <a:r>
              <a:rPr lang="es-ES" sz="1400" b="1" i="1" dirty="0" smtClean="0">
                <a:latin typeface="+mj-lt"/>
              </a:rPr>
              <a:t>El Libro de Los Valores</a:t>
            </a:r>
          </a:p>
          <a:p>
            <a:pPr algn="ctr"/>
            <a:endParaRPr lang="es-ES" sz="2000" b="1" dirty="0">
              <a:latin typeface="+mj-lt"/>
            </a:endParaRPr>
          </a:p>
          <a:p>
            <a:pPr algn="ctr"/>
            <a:r>
              <a:rPr lang="es-ES" sz="2000" b="1" dirty="0" smtClean="0">
                <a:latin typeface="+mj-lt"/>
              </a:rPr>
              <a:t>“</a:t>
            </a:r>
            <a:r>
              <a:rPr lang="es-ES" sz="2000" b="1" dirty="0">
                <a:latin typeface="+mj-lt"/>
              </a:rPr>
              <a:t>Lo cortés no quita lo valiente”, “Entre gustos no hay disgustos</a:t>
            </a:r>
            <a:r>
              <a:rPr lang="es-ES" sz="2000" b="1" dirty="0" smtClean="0">
                <a:latin typeface="+mj-lt"/>
              </a:rPr>
              <a:t>”. </a:t>
            </a:r>
            <a:r>
              <a:rPr lang="es-ES" sz="1400" b="1" i="1" dirty="0" smtClean="0">
                <a:latin typeface="+mj-lt"/>
              </a:rPr>
              <a:t>Sabiduría Popular</a:t>
            </a:r>
          </a:p>
          <a:p>
            <a:pPr algn="ctr"/>
            <a:endParaRPr lang="es-ES" sz="2000" b="1" dirty="0">
              <a:latin typeface="+mj-lt"/>
            </a:endParaRPr>
          </a:p>
          <a:p>
            <a:pPr algn="ctr"/>
            <a:r>
              <a:rPr lang="es-ES" sz="2000" b="1" dirty="0" smtClean="0">
                <a:latin typeface="+mj-lt"/>
              </a:rPr>
              <a:t>“¡</a:t>
            </a:r>
            <a:r>
              <a:rPr lang="es-ES" sz="2000" b="1" dirty="0">
                <a:latin typeface="+mj-lt"/>
              </a:rPr>
              <a:t>Triste época la nuestra! Es más fácil desintegrar un átomo que un prejuicio”. </a:t>
            </a:r>
            <a:r>
              <a:rPr lang="es-ES" sz="1400" b="1" i="1" dirty="0">
                <a:latin typeface="+mj-lt"/>
              </a:rPr>
              <a:t>Albert Einstein</a:t>
            </a:r>
          </a:p>
        </p:txBody>
      </p:sp>
    </p:spTree>
    <p:extLst>
      <p:ext uri="{BB962C8B-B14F-4D97-AF65-F5344CB8AC3E}">
        <p14:creationId xmlns:p14="http://schemas.microsoft.com/office/powerpoint/2010/main" val="2884934846"/>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esultado de imagen para sudafricanos hd wallpaper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3931" b="8898"/>
          <a:stretch/>
        </p:blipFill>
        <p:spPr bwMode="auto">
          <a:xfrm>
            <a:off x="4825814" y="445496"/>
            <a:ext cx="3850732" cy="4464434"/>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E:\01 Mis docu. Backup\Mis imágenes\00 Para el mensaje haciendo\11.png"/>
          <p:cNvPicPr>
            <a:picLocks noChangeAspect="1" noChangeArrowheads="1"/>
          </p:cNvPicPr>
          <p:nvPr/>
        </p:nvPicPr>
        <p:blipFill rotWithShape="1">
          <a:blip r:embed="rId3">
            <a:extLst>
              <a:ext uri="{28A0092B-C50C-407E-A947-70E740481C1C}">
                <a14:useLocalDpi xmlns:a14="http://schemas.microsoft.com/office/drawing/2010/main" val="0"/>
              </a:ext>
            </a:extLst>
          </a:blip>
          <a:srcRect t="458" r="281" b="490"/>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5435" y="73783"/>
            <a:ext cx="4320480" cy="5016758"/>
          </a:xfrm>
          <a:prstGeom prst="rect">
            <a:avLst/>
          </a:prstGeom>
        </p:spPr>
        <p:txBody>
          <a:bodyPr wrap="square">
            <a:spAutoFit/>
          </a:bodyPr>
          <a:lstStyle/>
          <a:p>
            <a:pPr algn="ctr"/>
            <a:r>
              <a:rPr lang="es-ES" sz="2000" b="1" dirty="0">
                <a:latin typeface="+mj-lt"/>
              </a:rPr>
              <a:t>Nelson </a:t>
            </a:r>
            <a:r>
              <a:rPr lang="es-ES" sz="2000" b="1" dirty="0" smtClean="0">
                <a:latin typeface="+mj-lt"/>
              </a:rPr>
              <a:t>Mandela (Por </a:t>
            </a:r>
            <a:r>
              <a:rPr lang="es-ES" sz="2000" b="1" dirty="0">
                <a:latin typeface="+mj-lt"/>
              </a:rPr>
              <a:t>la </a:t>
            </a:r>
            <a:r>
              <a:rPr lang="es-ES" sz="2000" b="1" dirty="0" smtClean="0">
                <a:latin typeface="+mj-lt"/>
              </a:rPr>
              <a:t>tolerancia)</a:t>
            </a:r>
          </a:p>
          <a:p>
            <a:pPr algn="ctr"/>
            <a:endParaRPr lang="es-ES" sz="2000" b="1" dirty="0">
              <a:latin typeface="+mj-lt"/>
            </a:endParaRPr>
          </a:p>
          <a:p>
            <a:pPr algn="ctr"/>
            <a:r>
              <a:rPr lang="es-ES" sz="2000" b="1" dirty="0">
                <a:latin typeface="+mj-lt"/>
              </a:rPr>
              <a:t>Nelson </a:t>
            </a:r>
            <a:r>
              <a:rPr lang="es-ES" sz="2000" b="1" dirty="0" err="1">
                <a:latin typeface="+mj-lt"/>
              </a:rPr>
              <a:t>Rolihlahla</a:t>
            </a:r>
            <a:r>
              <a:rPr lang="es-ES" sz="2000" b="1" dirty="0">
                <a:latin typeface="+mj-lt"/>
              </a:rPr>
              <a:t> </a:t>
            </a:r>
            <a:r>
              <a:rPr lang="es-ES" sz="2000" b="1" dirty="0" err="1">
                <a:latin typeface="+mj-lt"/>
              </a:rPr>
              <a:t>Dalibhunga</a:t>
            </a:r>
            <a:r>
              <a:rPr lang="es-ES" sz="2000" b="1" dirty="0">
                <a:latin typeface="+mj-lt"/>
              </a:rPr>
              <a:t> Mandela, es el nombre completo de este político sudafricano conocido en el mundo entero por su lucha incansable por la abolición de la discriminación de la población negra en su país natal, donde llevó a cabo una batalla sin tregua que le significó pasar veintisiete años en la cárcel. Tras su liberación fue elegido Presidente de la República de Sudáfrica, en las primeras elecciones libres y democráticas que se celebraron en toda la historia de dicho país.</a:t>
            </a:r>
          </a:p>
        </p:txBody>
      </p:sp>
    </p:spTree>
    <p:extLst>
      <p:ext uri="{BB962C8B-B14F-4D97-AF65-F5344CB8AC3E}">
        <p14:creationId xmlns:p14="http://schemas.microsoft.com/office/powerpoint/2010/main" val="3554046916"/>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2" name="Picture 6" descr="Resultado de imagen para sudafricanos hd wallpaper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79508" y="429899"/>
            <a:ext cx="6381873" cy="4259900"/>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E:\01 Mis docu. Backup\Mis imágenes\00 Para el mensaje haciendo\12.png"/>
          <p:cNvPicPr>
            <a:picLocks noChangeAspect="1" noChangeArrowheads="1"/>
          </p:cNvPicPr>
          <p:nvPr/>
        </p:nvPicPr>
        <p:blipFill rotWithShape="1">
          <a:blip r:embed="rId3">
            <a:extLst>
              <a:ext uri="{28A0092B-C50C-407E-A947-70E740481C1C}">
                <a14:useLocalDpi xmlns:a14="http://schemas.microsoft.com/office/drawing/2010/main" val="0"/>
              </a:ext>
            </a:extLst>
          </a:blip>
          <a:srcRect t="579" r="442" b="611"/>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5374" y="73783"/>
            <a:ext cx="2934072" cy="5016758"/>
          </a:xfrm>
          <a:prstGeom prst="rect">
            <a:avLst/>
          </a:prstGeom>
        </p:spPr>
        <p:txBody>
          <a:bodyPr wrap="square">
            <a:spAutoFit/>
          </a:bodyPr>
          <a:lstStyle/>
          <a:p>
            <a:pPr algn="ctr"/>
            <a:r>
              <a:rPr lang="es-ES" sz="2000" b="1" dirty="0">
                <a:latin typeface="+mj-lt"/>
              </a:rPr>
              <a:t>En 1993 le fue concedido el Premio Novel de la Paz, en reconocimiento a su lucha por la igualdad de derechos de los negros sudafricanos. Mandela será recordado siempre por su triunfo contra un sistema de gobierno intolerante e injusto y constituye un ejemplo </a:t>
            </a:r>
            <a:r>
              <a:rPr lang="es-ES" sz="2000" b="1" dirty="0" smtClean="0">
                <a:latin typeface="+mj-lt"/>
              </a:rPr>
              <a:t>de </a:t>
            </a:r>
            <a:r>
              <a:rPr lang="es-ES" sz="2000" b="1" dirty="0">
                <a:latin typeface="+mj-lt"/>
              </a:rPr>
              <a:t>todo lo que se puede lograr en defensa del respeto y la dignidad de las personas que lo merecen.</a:t>
            </a:r>
          </a:p>
        </p:txBody>
      </p:sp>
    </p:spTree>
    <p:extLst>
      <p:ext uri="{BB962C8B-B14F-4D97-AF65-F5344CB8AC3E}">
        <p14:creationId xmlns:p14="http://schemas.microsoft.com/office/powerpoint/2010/main" val="4223237161"/>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Resultado de imagen para manos unidas hd wallpaper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11734"/>
          <a:stretch/>
        </p:blipFill>
        <p:spPr bwMode="auto">
          <a:xfrm>
            <a:off x="2164905" y="444611"/>
            <a:ext cx="6700799" cy="4270315"/>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E:\01 Mis docu. Backup\Mis imágenes\00 Para el mensaje haciendo\13.png"/>
          <p:cNvPicPr>
            <a:picLocks noChangeAspect="1" noChangeArrowheads="1"/>
          </p:cNvPicPr>
          <p:nvPr/>
        </p:nvPicPr>
        <p:blipFill rotWithShape="1">
          <a:blip r:embed="rId3">
            <a:extLst>
              <a:ext uri="{28A0092B-C50C-407E-A947-70E740481C1C}">
                <a14:useLocalDpi xmlns:a14="http://schemas.microsoft.com/office/drawing/2010/main" val="0"/>
              </a:ext>
            </a:extLst>
          </a:blip>
          <a:srcRect t="699" r="442" b="731"/>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135750" y="1550099"/>
            <a:ext cx="2344423" cy="2246769"/>
          </a:xfrm>
          <a:prstGeom prst="rect">
            <a:avLst/>
          </a:prstGeom>
          <a:noFill/>
        </p:spPr>
        <p:txBody>
          <a:bodyPr wrap="none" rtlCol="0">
            <a:spAutoFit/>
          </a:bodyPr>
          <a:lstStyle/>
          <a:p>
            <a:pPr algn="ctr"/>
            <a:r>
              <a:rPr lang="es-ES" sz="1400" b="1" dirty="0" smtClean="0">
                <a:latin typeface="+mj-lt"/>
              </a:rPr>
              <a:t>Texto:</a:t>
            </a:r>
          </a:p>
          <a:p>
            <a:pPr algn="ctr"/>
            <a:r>
              <a:rPr lang="es-ES" sz="1400" b="1" i="1" dirty="0" smtClean="0">
                <a:latin typeface="+mj-lt"/>
              </a:rPr>
              <a:t>Casa Editorial El Tiempo, S.A</a:t>
            </a:r>
            <a:r>
              <a:rPr lang="es-ES" sz="1400" b="1" dirty="0" smtClean="0">
                <a:latin typeface="+mj-lt"/>
              </a:rPr>
              <a:t>.</a:t>
            </a:r>
          </a:p>
          <a:p>
            <a:pPr algn="ctr"/>
            <a:endParaRPr lang="es-ES" sz="1400" b="1" dirty="0">
              <a:latin typeface="+mj-lt"/>
            </a:endParaRPr>
          </a:p>
          <a:p>
            <a:pPr algn="ctr"/>
            <a:r>
              <a:rPr lang="es-ES" sz="1400" b="1" dirty="0" smtClean="0">
                <a:latin typeface="+mj-lt"/>
              </a:rPr>
              <a:t>Música:</a:t>
            </a:r>
          </a:p>
          <a:p>
            <a:pPr algn="ctr"/>
            <a:r>
              <a:rPr lang="es-ES" sz="1400" b="1" dirty="0" smtClean="0">
                <a:latin typeface="+mj-lt"/>
              </a:rPr>
              <a:t>White rose</a:t>
            </a:r>
          </a:p>
          <a:p>
            <a:pPr algn="ctr"/>
            <a:r>
              <a:rPr lang="es-ES" sz="1400" b="1" dirty="0">
                <a:latin typeface="+mj-lt"/>
              </a:rPr>
              <a:t>-</a:t>
            </a:r>
            <a:r>
              <a:rPr lang="es-ES" sz="1400" b="1" i="1" dirty="0" err="1">
                <a:latin typeface="+mj-lt"/>
              </a:rPr>
              <a:t>Wieslawa</a:t>
            </a:r>
            <a:r>
              <a:rPr lang="es-ES" sz="1400" b="1" i="1" dirty="0">
                <a:latin typeface="+mj-lt"/>
              </a:rPr>
              <a:t> </a:t>
            </a:r>
            <a:r>
              <a:rPr lang="es-ES" sz="1400" b="1" i="1" dirty="0" err="1" smtClean="0">
                <a:latin typeface="+mj-lt"/>
              </a:rPr>
              <a:t>Dudkowiak</a:t>
            </a:r>
            <a:r>
              <a:rPr lang="es-ES" sz="1400" b="1" i="1" dirty="0" smtClean="0">
                <a:latin typeface="+mj-lt"/>
              </a:rPr>
              <a:t>-</a:t>
            </a:r>
          </a:p>
          <a:p>
            <a:pPr algn="ctr"/>
            <a:endParaRPr lang="es-ES" sz="1400" b="1" dirty="0">
              <a:latin typeface="+mj-lt"/>
            </a:endParaRPr>
          </a:p>
          <a:p>
            <a:pPr algn="ctr"/>
            <a:r>
              <a:rPr lang="es-ES" sz="1400" b="1" dirty="0" smtClean="0">
                <a:latin typeface="+mj-lt"/>
              </a:rPr>
              <a:t>Realización general:</a:t>
            </a:r>
          </a:p>
          <a:p>
            <a:pPr algn="ctr"/>
            <a:r>
              <a:rPr lang="es-ES" sz="1400" b="1" i="1" dirty="0" smtClean="0">
                <a:latin typeface="+mj-lt"/>
              </a:rPr>
              <a:t>Rodrigo Valencia Cardona</a:t>
            </a:r>
          </a:p>
          <a:p>
            <a:pPr algn="ctr"/>
            <a:r>
              <a:rPr lang="es-ES" sz="1400" b="1" dirty="0" smtClean="0">
                <a:latin typeface="+mj-lt"/>
              </a:rPr>
              <a:t>Medellín-Colombia</a:t>
            </a:r>
            <a:endParaRPr lang="es-ES" sz="1400" b="1" dirty="0">
              <a:latin typeface="+mj-lt"/>
            </a:endParaRPr>
          </a:p>
        </p:txBody>
      </p:sp>
    </p:spTree>
    <p:extLst>
      <p:ext uri="{BB962C8B-B14F-4D97-AF65-F5344CB8AC3E}">
        <p14:creationId xmlns:p14="http://schemas.microsoft.com/office/powerpoint/2010/main" val="3595614587"/>
      </p:ext>
    </p:extLst>
  </p:cSld>
  <p:clrMapOvr>
    <a:masterClrMapping/>
  </p:clrMapOvr>
  <mc:AlternateContent xmlns:mc="http://schemas.openxmlformats.org/markup-compatibility/2006" xmlns:p14="http://schemas.microsoft.com/office/powerpoint/2010/main">
    <mc:Choice Requires="p14">
      <p:transition spd="slow" p14:dur="300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29314</TotalTime>
  <Words>834</Words>
  <Application>Microsoft Office PowerPoint</Application>
  <PresentationFormat>Presentación en pantalla (16:9)</PresentationFormat>
  <Paragraphs>51</Paragraphs>
  <Slides>14</Slides>
  <Notes>0</Notes>
  <HiddenSlides>0</HiddenSlides>
  <MMClips>1</MMClips>
  <ScaleCrop>false</ScaleCrop>
  <HeadingPairs>
    <vt:vector size="4" baseType="variant">
      <vt:variant>
        <vt:lpstr>Tema</vt:lpstr>
      </vt:variant>
      <vt:variant>
        <vt:i4>2</vt:i4>
      </vt:variant>
      <vt:variant>
        <vt:lpstr>Títulos de diapositiva</vt:lpstr>
      </vt:variant>
      <vt:variant>
        <vt:i4>14</vt:i4>
      </vt:variant>
    </vt:vector>
  </HeadingPairs>
  <TitlesOfParts>
    <vt:vector size="16"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C@B</cp:lastModifiedBy>
  <cp:revision>2522</cp:revision>
  <dcterms:created xsi:type="dcterms:W3CDTF">2012-12-20T15:47:10Z</dcterms:created>
  <dcterms:modified xsi:type="dcterms:W3CDTF">2016-11-14T03:13:50Z</dcterms:modified>
</cp:coreProperties>
</file>