
<file path=[Content_Types].xml><?xml version="1.0" encoding="utf-8"?>
<Types xmlns="http://schemas.openxmlformats.org/package/2006/content-types">
  <Default Extension="png" ContentType="image/png"/>
  <Default Extension="wma" ContentType="audio/x-ms-wma"/>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3"/>
  </p:notesMasterIdLst>
  <p:sldIdLst>
    <p:sldId id="282" r:id="rId3"/>
    <p:sldId id="272" r:id="rId4"/>
    <p:sldId id="274" r:id="rId5"/>
    <p:sldId id="275" r:id="rId6"/>
    <p:sldId id="276" r:id="rId7"/>
    <p:sldId id="277" r:id="rId8"/>
    <p:sldId id="279" r:id="rId9"/>
    <p:sldId id="280" r:id="rId10"/>
    <p:sldId id="278" r:id="rId11"/>
    <p:sldId id="283" r:id="rId12"/>
  </p:sldIdLst>
  <p:sldSz cx="9144000" cy="5143500" type="screen16x9"/>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xRPFf3YfrgHzCSesisYNYA==" hashData="+NYMqba6Cpi2e6p2cCYAG5P0HSk="/>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1E00"/>
    <a:srgbClr val="001000"/>
    <a:srgbClr val="001800"/>
    <a:srgbClr val="D7AFFF"/>
    <a:srgbClr val="CC99FF"/>
    <a:srgbClr val="D6AD00"/>
    <a:srgbClr val="FFCC00"/>
    <a:srgbClr val="E2002B"/>
    <a:srgbClr val="A50021"/>
    <a:srgbClr val="FF3F3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861" autoAdjust="0"/>
    <p:restoredTop sz="97336" autoAdjust="0"/>
  </p:normalViewPr>
  <p:slideViewPr>
    <p:cSldViewPr>
      <p:cViewPr varScale="1">
        <p:scale>
          <a:sx n="91" d="100"/>
          <a:sy n="91" d="100"/>
        </p:scale>
        <p:origin x="-108" y="-180"/>
      </p:cViewPr>
      <p:guideLst>
        <p:guide orient="horz" pos="162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notesMaster" Target="notesMasters/notesMaster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viewProps" Target="viewProp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9DA720C-5803-4554-8703-F7EAC6268AA2}" type="datetimeFigureOut">
              <a:rPr lang="es-ES" smtClean="0"/>
              <a:pPr/>
              <a:t>16/07/2016</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C12702E-8D3D-45B1-B3B8-D7EED66CE9F1}" type="slidenum">
              <a:rPr lang="es-ES" smtClean="0"/>
              <a:pPr/>
              <a:t>‹Nº›</a:t>
            </a:fld>
            <a:endParaRPr lang="es-ES"/>
          </a:p>
        </p:txBody>
      </p:sp>
    </p:spTree>
    <p:extLst>
      <p:ext uri="{BB962C8B-B14F-4D97-AF65-F5344CB8AC3E}">
        <p14:creationId xmlns:p14="http://schemas.microsoft.com/office/powerpoint/2010/main" val="3075574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6E607814-110D-4305-9662-250F6805FAAD}" type="datetimeFigureOut">
              <a:rPr lang="es-ES" smtClean="0"/>
              <a:pPr/>
              <a:t>16/07/2016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E607814-110D-4305-9662-250F6805FAAD}" type="datetimeFigureOut">
              <a:rPr lang="es-ES" smtClean="0"/>
              <a:pPr/>
              <a:t>16/07/2016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6E607814-110D-4305-9662-250F6805FAAD}" type="datetimeFigureOut">
              <a:rPr lang="es-ES" smtClean="0"/>
              <a:pPr/>
              <a:t>16/07/2016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6E607814-110D-4305-9662-250F6805FAAD}" type="datetimeFigureOut">
              <a:rPr lang="es-ES" smtClean="0"/>
              <a:pPr/>
              <a:t>16/07/2016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6E607814-110D-4305-9662-250F6805FAAD}" type="datetimeFigureOut">
              <a:rPr lang="es-ES" smtClean="0"/>
              <a:pPr/>
              <a:t>16/07/2016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6E607814-110D-4305-9662-250F6805FAAD}" type="datetimeFigureOut">
              <a:rPr lang="es-ES" smtClean="0"/>
              <a:pPr/>
              <a:t>16/07/2016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6E607814-110D-4305-9662-250F6805FAAD}" type="datetimeFigureOut">
              <a:rPr lang="es-ES" smtClean="0"/>
              <a:pPr/>
              <a:t>16/07/2016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E607814-110D-4305-9662-250F6805FAAD}" type="datetimeFigureOut">
              <a:rPr lang="es-ES" smtClean="0"/>
              <a:pPr/>
              <a:t>16/07/2016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E607814-110D-4305-9662-250F6805FAAD}" type="datetimeFigureOut">
              <a:rPr lang="es-ES" smtClean="0"/>
              <a:pPr/>
              <a:t>16/07/2016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E607814-110D-4305-9662-250F6805FAAD}" type="datetimeFigureOut">
              <a:rPr lang="es-ES" smtClean="0"/>
              <a:pPr/>
              <a:t>16/07/2016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E607814-110D-4305-9662-250F6805FAAD}" type="datetimeFigureOut">
              <a:rPr lang="es-ES" smtClean="0"/>
              <a:pPr/>
              <a:t>16/07/2016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lvl1pPr>
              <a:defRPr/>
            </a:lvl1pPr>
          </a:lstStyle>
          <a:p>
            <a:endParaRPr lang="es-ES" altLang="es-CO">
              <a:solidFill>
                <a:srgbClr val="000000"/>
              </a:solidFill>
            </a:endParaRPr>
          </a:p>
        </p:txBody>
      </p:sp>
    </p:spTree>
    <p:extLst>
      <p:ext uri="{BB962C8B-B14F-4D97-AF65-F5344CB8AC3E}">
        <p14:creationId xmlns:p14="http://schemas.microsoft.com/office/powerpoint/2010/main" val="28268981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6E607814-110D-4305-9662-250F6805FAAD}" type="datetimeFigureOut">
              <a:rPr lang="es-ES" smtClean="0"/>
              <a:pPr/>
              <a:t>16/07/2016</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E4920EBC-7203-4266-BABB-2C4D0D53DBB8}"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altLang="es-CO"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wma"/><Relationship Id="rId1" Type="http://schemas.microsoft.com/office/2007/relationships/media" Target="../media/media1.wma"/><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jpeg"/><Relationship Id="rId1" Type="http://schemas.openxmlformats.org/officeDocument/2006/relationships/slideLayout" Target="../slideLayouts/slideLayout2.xml"/><Relationship Id="rId6" Type="http://schemas.openxmlformats.org/officeDocument/2006/relationships/image" Target="../media/image6.png"/><Relationship Id="rId5" Type="http://schemas.microsoft.com/office/2007/relationships/hdphoto" Target="../media/hdphoto2.wdp"/><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2.xml"/><Relationship Id="rId4" Type="http://schemas.microsoft.com/office/2007/relationships/hdphoto" Target="../media/hdphoto3.wdp"/></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2.xml"/><Relationship Id="rId4" Type="http://schemas.microsoft.com/office/2007/relationships/hdphoto" Target="../media/hdphoto4.wdp"/></Relationships>
</file>

<file path=ppt/slides/_rels/slide6.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13.jpeg"/><Relationship Id="rId1" Type="http://schemas.openxmlformats.org/officeDocument/2006/relationships/slideLayout" Target="../slideLayouts/slideLayout2.xml"/><Relationship Id="rId5" Type="http://schemas.microsoft.com/office/2007/relationships/hdphoto" Target="../media/hdphoto6.wdp"/><Relationship Id="rId4" Type="http://schemas.openxmlformats.org/officeDocument/2006/relationships/image" Target="../media/image14.jpeg"/></Relationships>
</file>

<file path=ppt/slides/_rels/slide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 Id="rId4" Type="http://schemas.microsoft.com/office/2007/relationships/hdphoto" Target="../media/hdphoto7.wdp"/></Relationships>
</file>

<file path=ppt/slides/_rels/slide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image" Target="../media/image24.png"/><Relationship Id="rId13" Type="http://schemas.openxmlformats.org/officeDocument/2006/relationships/hyperlink" Target="https://vk.com/mispps" TargetMode="External"/><Relationship Id="rId3" Type="http://schemas.openxmlformats.org/officeDocument/2006/relationships/image" Target="../media/image21.png"/><Relationship Id="rId7" Type="http://schemas.openxmlformats.org/officeDocument/2006/relationships/hyperlink" Target="https://www.facebook.com/mispps" TargetMode="External"/><Relationship Id="rId12" Type="http://schemas.openxmlformats.org/officeDocument/2006/relationships/image" Target="../media/image26.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23.png"/><Relationship Id="rId11" Type="http://schemas.openxmlformats.org/officeDocument/2006/relationships/hyperlink" Target="https://plus.google.com/+Mispps/" TargetMode="External"/><Relationship Id="rId5" Type="http://schemas.openxmlformats.org/officeDocument/2006/relationships/image" Target="../media/image22.png"/><Relationship Id="rId10" Type="http://schemas.openxmlformats.org/officeDocument/2006/relationships/image" Target="../media/image2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2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3" name="Picture 3" descr="C:\01 Mis docu. Backup\Mis imágenes\00 Para el mensaje haciendo\01.jpg"/>
          <p:cNvPicPr>
            <a:picLocks noChangeAspect="1" noChangeArrowheads="1"/>
          </p:cNvPicPr>
          <p:nvPr/>
        </p:nvPicPr>
        <p:blipFill rotWithShape="1">
          <a:blip r:embed="rId4">
            <a:extLst>
              <a:ext uri="{28A0092B-C50C-407E-A947-70E740481C1C}">
                <a14:useLocalDpi xmlns:a14="http://schemas.microsoft.com/office/drawing/2010/main" val="0"/>
              </a:ext>
            </a:extLst>
          </a:blip>
          <a:srcRect l="436" r="436" b="610"/>
          <a:stretch/>
        </p:blipFill>
        <p:spPr bwMode="auto">
          <a:xfrm>
            <a:off x="0" y="1"/>
            <a:ext cx="9144000" cy="51435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Rendered Imag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900237" y="752092"/>
            <a:ext cx="5343525" cy="942976"/>
          </a:xfrm>
          <a:prstGeom prst="rect">
            <a:avLst/>
          </a:prstGeom>
          <a:noFill/>
          <a:extLst>
            <a:ext uri="{909E8E84-426E-40DD-AFC4-6F175D3DCCD1}">
              <a14:hiddenFill xmlns:a14="http://schemas.microsoft.com/office/drawing/2010/main">
                <a:solidFill>
                  <a:srgbClr val="FFFFFF"/>
                </a:solidFill>
              </a14:hiddenFill>
            </a:ext>
          </a:extLst>
        </p:spPr>
      </p:pic>
      <p:pic>
        <p:nvPicPr>
          <p:cNvPr id="2" name="Living Strings   Smile  wma 1.wma">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4267200" y="2266950"/>
            <a:ext cx="609600" cy="609600"/>
          </a:xfrm>
          <a:prstGeom prst="rect">
            <a:avLst/>
          </a:prstGeom>
        </p:spPr>
      </p:pic>
    </p:spTree>
    <p:extLst>
      <p:ext uri="{BB962C8B-B14F-4D97-AF65-F5344CB8AC3E}">
        <p14:creationId xmlns:p14="http://schemas.microsoft.com/office/powerpoint/2010/main" val="168111632"/>
      </p:ext>
    </p:extLst>
  </p:cSld>
  <p:clrMapOvr>
    <a:masterClrMapping/>
  </p:clrMapOvr>
  <mc:AlternateContent xmlns:mc="http://schemas.openxmlformats.org/markup-compatibility/2006" xmlns:p14="http://schemas.microsoft.com/office/powerpoint/2010/main">
    <mc:Choice Requires="p14">
      <p:transition spd="slow" p14:dur="2000">
        <p:cover/>
      </p:transition>
    </mc:Choice>
    <mc:Fallback xmlns="">
      <p:transition spd="slow">
        <p:cov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nodeType="clickEffect">
                                  <p:stCondLst>
                                    <p:cond delay="0"/>
                                  </p:stCondLst>
                                  <p:childTnLst>
                                    <p:set>
                                      <p:cBhvr>
                                        <p:cTn id="10" dur="1" fill="hold">
                                          <p:stCondLst>
                                            <p:cond delay="0"/>
                                          </p:stCondLst>
                                        </p:cTn>
                                        <p:tgtEl>
                                          <p:spTgt spid="1030"/>
                                        </p:tgtEl>
                                        <p:attrNameLst>
                                          <p:attrName>style.visibility</p:attrName>
                                        </p:attrNameLst>
                                      </p:cBhvr>
                                      <p:to>
                                        <p:strVal val="visible"/>
                                      </p:to>
                                    </p:set>
                                    <p:animEffect transition="in" filter="fade">
                                      <p:cBhvr>
                                        <p:cTn id="11" dur="3000"/>
                                        <p:tgtEl>
                                          <p:spTgt spid="1030"/>
                                        </p:tgtEl>
                                      </p:cBhvr>
                                    </p:animEffect>
                                    <p:anim calcmode="lin" valueType="num">
                                      <p:cBhvr>
                                        <p:cTn id="12" dur="3000" fill="hold"/>
                                        <p:tgtEl>
                                          <p:spTgt spid="1030"/>
                                        </p:tgtEl>
                                        <p:attrNameLst>
                                          <p:attrName>ppt_x</p:attrName>
                                        </p:attrNameLst>
                                      </p:cBhvr>
                                      <p:tavLst>
                                        <p:tav tm="0">
                                          <p:val>
                                            <p:strVal val="#ppt_x"/>
                                          </p:val>
                                        </p:tav>
                                        <p:tav tm="100000">
                                          <p:val>
                                            <p:strVal val="#ppt_x"/>
                                          </p:val>
                                        </p:tav>
                                      </p:tavLst>
                                    </p:anim>
                                    <p:anim calcmode="lin" valueType="num">
                                      <p:cBhvr>
                                        <p:cTn id="13" dur="3000" fill="hold"/>
                                        <p:tgtEl>
                                          <p:spTgt spid="10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14" repeatCount="indefinite" fill="remove"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146" name="Picture 2" descr="C:\01 Mis docu. Backup\Mis imágenes\00 Para el mensaje haciendo\02.jpg"/>
          <p:cNvPicPr>
            <a:picLocks noChangeAspect="1" noChangeArrowheads="1"/>
          </p:cNvPicPr>
          <p:nvPr/>
        </p:nvPicPr>
        <p:blipFill>
          <a:blip r:embed="rId2">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4308716" y="73783"/>
            <a:ext cx="4464496" cy="5016758"/>
          </a:xfrm>
          <a:prstGeom prst="rect">
            <a:avLst/>
          </a:prstGeom>
        </p:spPr>
        <p:txBody>
          <a:bodyPr wrap="square">
            <a:spAutoFit/>
          </a:bodyPr>
          <a:lstStyle/>
          <a:p>
            <a:pPr algn="ctr"/>
            <a:r>
              <a:rPr lang="es-CO" sz="2000" b="1" dirty="0">
                <a:solidFill>
                  <a:schemeClr val="bg1"/>
                </a:solidFill>
              </a:rPr>
              <a:t>“La sonrisa es el mejor masaje para el corazón y el bálsamo para las preocupaciones; es el guiño de los buenos amigos y el consuelo de los tristes; es el alivio del cansancio y la fuerza para el alma; es la esperanza para los que sufren y la luz para los desesperados; y es, sobre todo, el vestido más resplandeciente para un corazón hermoso”. Aún así y buscando, no solo su poder terapéutico, sino gratificante para los demás y para uno mismo, la esencia de la sonrisa está en su naturalidad y autenticidad, porque su expresión es la exteriorización de los sentimientos…</a:t>
            </a:r>
          </a:p>
        </p:txBody>
      </p:sp>
      <p:pic>
        <p:nvPicPr>
          <p:cNvPr id="10" name="Picture 2" descr="C:\01 Mis docu. Backup\Mis imágenes\Fondos A 2 columnas\A rayas14.jpg"/>
          <p:cNvPicPr>
            <a:picLocks noChangeAspect="1" noChangeArrowheads="1"/>
          </p:cNvPicPr>
          <p:nvPr/>
        </p:nvPicPr>
        <p:blipFill rotWithShape="1">
          <a:blip r:embed="rId4">
            <a:extLst>
              <a:ext uri="{BEBA8EAE-BF5A-486C-A8C5-ECC9F3942E4B}">
                <a14:imgProps xmlns:a14="http://schemas.microsoft.com/office/drawing/2010/main">
                  <a14:imgLayer r:embed="rId5">
                    <a14:imgEffect>
                      <a14:brightnessContrast bright="-40000" contrast="20000"/>
                    </a14:imgEffect>
                  </a14:imgLayer>
                </a14:imgProps>
              </a:ext>
              <a:ext uri="{28A0092B-C50C-407E-A947-70E740481C1C}">
                <a14:useLocalDpi xmlns:a14="http://schemas.microsoft.com/office/drawing/2010/main" val="0"/>
              </a:ext>
            </a:extLst>
          </a:blip>
          <a:srcRect l="23841" t="1286" r="74902" b="1214"/>
          <a:stretch/>
        </p:blipFill>
        <p:spPr bwMode="auto">
          <a:xfrm>
            <a:off x="8825541" y="0"/>
            <a:ext cx="318459" cy="5143500"/>
          </a:xfrm>
          <a:prstGeom prst="rect">
            <a:avLst/>
          </a:prstGeom>
          <a:noFill/>
          <a:extLst>
            <a:ext uri="{909E8E84-426E-40DD-AFC4-6F175D3DCCD1}">
              <a14:hiddenFill xmlns:a14="http://schemas.microsoft.com/office/drawing/2010/main">
                <a:solidFill>
                  <a:srgbClr val="FFFFFF"/>
                </a:solidFill>
              </a14:hiddenFill>
            </a:ext>
          </a:extLst>
        </p:spPr>
      </p:pic>
      <p:grpSp>
        <p:nvGrpSpPr>
          <p:cNvPr id="11" name="10 Grupo"/>
          <p:cNvGrpSpPr/>
          <p:nvPr/>
        </p:nvGrpSpPr>
        <p:grpSpPr>
          <a:xfrm>
            <a:off x="8915818" y="2384"/>
            <a:ext cx="158609" cy="5141115"/>
            <a:chOff x="3267183" y="2384"/>
            <a:chExt cx="400381" cy="3804906"/>
          </a:xfrm>
        </p:grpSpPr>
        <p:pic>
          <p:nvPicPr>
            <p:cNvPr id="12" name="Picture 5"/>
            <p:cNvPicPr>
              <a:picLocks noChangeAspect="1" noChangeArrowheads="1"/>
            </p:cNvPicPr>
            <p:nvPr/>
          </p:nvPicPr>
          <p:blipFill rotWithShape="1">
            <a:blip r:embed="rId6">
              <a:extLst>
                <a:ext uri="{28A0092B-C50C-407E-A947-70E740481C1C}">
                  <a14:useLocalDpi xmlns:a14="http://schemas.microsoft.com/office/drawing/2010/main" val="0"/>
                </a:ext>
              </a:extLst>
            </a:blip>
            <a:srcRect l="25111" t="26124" r="71616" b="47752"/>
            <a:stretch/>
          </p:blipFill>
          <p:spPr bwMode="auto">
            <a:xfrm>
              <a:off x="3267183" y="2384"/>
              <a:ext cx="400381" cy="191099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 name="Picture 5"/>
            <p:cNvPicPr>
              <a:picLocks noChangeAspect="1" noChangeArrowheads="1"/>
            </p:cNvPicPr>
            <p:nvPr/>
          </p:nvPicPr>
          <p:blipFill rotWithShape="1">
            <a:blip r:embed="rId6">
              <a:extLst>
                <a:ext uri="{28A0092B-C50C-407E-A947-70E740481C1C}">
                  <a14:useLocalDpi xmlns:a14="http://schemas.microsoft.com/office/drawing/2010/main" val="0"/>
                </a:ext>
              </a:extLst>
            </a:blip>
            <a:srcRect l="25111" t="26124" r="71616" b="47752"/>
            <a:stretch/>
          </p:blipFill>
          <p:spPr bwMode="auto">
            <a:xfrm flipV="1">
              <a:off x="3267183" y="1896295"/>
              <a:ext cx="400381" cy="191099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spTree>
  </p:cSld>
  <p:clrMapOvr>
    <a:masterClrMapping/>
  </p:clrMapOvr>
  <mc:AlternateContent xmlns:mc="http://schemas.openxmlformats.org/markup-compatibility/2006" xmlns:p14="http://schemas.microsoft.com/office/powerpoint/2010/main">
    <mc:Choice Requires="p14">
      <p:transition spd="slow" p14:dur="2750">
        <p:cover/>
      </p:transition>
    </mc:Choice>
    <mc:Fallback xmlns="">
      <p:transition spd="slow">
        <p:cov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01 Mis docu. Backup\Mis imágenes\00 Para el mensaje haciendo\03.jpg"/>
          <p:cNvPicPr>
            <a:picLocks noChangeAspect="1" noChangeArrowheads="1"/>
          </p:cNvPicPr>
          <p:nvPr/>
        </p:nvPicPr>
        <p:blipFill rotWithShape="1">
          <a:blip r:embed="rId2">
            <a:extLst>
              <a:ext uri="{28A0092B-C50C-407E-A947-70E740481C1C}">
                <a14:useLocalDpi xmlns:a14="http://schemas.microsoft.com/office/drawing/2010/main" val="0"/>
              </a:ext>
            </a:extLst>
          </a:blip>
          <a:srcRect l="115" t="662" b="202"/>
          <a:stretch/>
        </p:blipFill>
        <p:spPr bwMode="auto">
          <a:xfrm>
            <a:off x="0" y="1"/>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4934475" y="75272"/>
            <a:ext cx="3779912" cy="5016758"/>
          </a:xfrm>
          <a:prstGeom prst="rect">
            <a:avLst/>
          </a:prstGeom>
        </p:spPr>
        <p:txBody>
          <a:bodyPr wrap="square">
            <a:spAutoFit/>
          </a:bodyPr>
          <a:lstStyle/>
          <a:p>
            <a:pPr algn="ctr"/>
            <a:r>
              <a:rPr lang="es-CO" sz="2000" b="1" dirty="0" smtClean="0">
                <a:solidFill>
                  <a:schemeClr val="bg1"/>
                </a:solidFill>
              </a:rPr>
              <a:t>… y </a:t>
            </a:r>
            <a:r>
              <a:rPr lang="es-CO" sz="2000" b="1" dirty="0">
                <a:solidFill>
                  <a:schemeClr val="bg1"/>
                </a:solidFill>
              </a:rPr>
              <a:t>de las emociones, agradables, confortables y placenteras; en definitiva, la sonrisa es la seña evidente del estado de felicidad del corazón humano, que se muestra en el rostro, en sus rasgos faciales, alrededor de los ojos y en su misma mirada. Pues, decía </a:t>
            </a:r>
            <a:r>
              <a:rPr lang="es-CO" sz="2000" b="1" dirty="0" err="1">
                <a:solidFill>
                  <a:schemeClr val="bg1"/>
                </a:solidFill>
              </a:rPr>
              <a:t>Rusty</a:t>
            </a:r>
            <a:r>
              <a:rPr lang="es-CO" sz="2000" b="1" dirty="0">
                <a:solidFill>
                  <a:schemeClr val="bg1"/>
                </a:solidFill>
              </a:rPr>
              <a:t> en una de sus cartas a sus amigos: “… esa sonrisa que resplandece en los labios y sugiere la mirada es la revelación del estado del alma, que emana del corazón hasta nuestro rostro como si fuera la caricia gozosa de un beso</a:t>
            </a:r>
            <a:r>
              <a:rPr lang="es-CO" sz="2000" b="1" dirty="0" smtClean="0">
                <a:solidFill>
                  <a:schemeClr val="bg1"/>
                </a:solidFill>
              </a:rPr>
              <a:t>”.</a:t>
            </a:r>
            <a:endParaRPr lang="es-CO" sz="2000" b="1" dirty="0">
              <a:solidFill>
                <a:schemeClr val="bg1"/>
              </a:solidFill>
            </a:endParaRPr>
          </a:p>
        </p:txBody>
      </p:sp>
      <p:pic>
        <p:nvPicPr>
          <p:cNvPr id="7" name="Picture 3"/>
          <p:cNvPicPr>
            <a:picLocks noChangeAspect="1" noChangeArrowheads="1"/>
          </p:cNvPicPr>
          <p:nvPr/>
        </p:nvPicPr>
        <p:blipFill rotWithShape="1">
          <a:blip r:embed="rId3">
            <a:extLst>
              <a:ext uri="{BEBA8EAE-BF5A-486C-A8C5-ECC9F3942E4B}">
                <a14:imgProps xmlns:a14="http://schemas.microsoft.com/office/drawing/2010/main">
                  <a14:imgLayer r:embed="rId4">
                    <a14:imgEffect>
                      <a14:brightnessContrast contrast="-40000"/>
                    </a14:imgEffect>
                  </a14:imgLayer>
                </a14:imgProps>
              </a:ext>
              <a:ext uri="{28A0092B-C50C-407E-A947-70E740481C1C}">
                <a14:useLocalDpi xmlns:a14="http://schemas.microsoft.com/office/drawing/2010/main" val="0"/>
              </a:ext>
            </a:extLst>
          </a:blip>
          <a:srcRect l="12318" t="38342" r="42751" b="56602"/>
          <a:stretch/>
        </p:blipFill>
        <p:spPr bwMode="auto">
          <a:xfrm rot="16200000" flipH="1">
            <a:off x="6424231" y="2423733"/>
            <a:ext cx="5133562" cy="3059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537124858"/>
      </p:ext>
    </p:extLst>
  </p:cSld>
  <p:clrMapOvr>
    <a:masterClrMapping/>
  </p:clrMapOvr>
  <mc:AlternateContent xmlns:mc="http://schemas.openxmlformats.org/markup-compatibility/2006" xmlns:p14="http://schemas.microsoft.com/office/powerpoint/2010/main">
    <mc:Choice Requires="p14">
      <p:transition spd="slow" p14:dur="2750">
        <p:cover/>
      </p:transition>
    </mc:Choice>
    <mc:Fallback xmlns="">
      <p:transition spd="slow">
        <p:cov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01 Mis docu. Backup\Mis imágenes\00 Para el mensaje haciendo\0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5294515" y="83722"/>
            <a:ext cx="3456384" cy="5016758"/>
          </a:xfrm>
          <a:prstGeom prst="rect">
            <a:avLst/>
          </a:prstGeom>
        </p:spPr>
        <p:txBody>
          <a:bodyPr wrap="square">
            <a:spAutoFit/>
          </a:bodyPr>
          <a:lstStyle/>
          <a:p>
            <a:pPr algn="ctr"/>
            <a:r>
              <a:rPr lang="es-CO" sz="2000" b="1" dirty="0">
                <a:solidFill>
                  <a:schemeClr val="bg1"/>
                </a:solidFill>
                <a:latin typeface="+mj-lt"/>
              </a:rPr>
              <a:t>Se dice que el semblante que mostramos es nuestra “carta de presentación” y quizá la sonrisa puede ser el “escaparate del alma”. Porque no hay que olvidar que la sonrisa también es una expresión involuntaria de ansiedad y de otras emociones menos felices. Puede que la sonrisa, a veces, sea la manifestación de la desaprobación de una persona hacia otra, del reproche, del sarcasmo y de la burla, del desprecio y hasta del </a:t>
            </a:r>
            <a:r>
              <a:rPr lang="es-CO" sz="2000" b="1" dirty="0" smtClean="0">
                <a:solidFill>
                  <a:schemeClr val="bg1"/>
                </a:solidFill>
                <a:latin typeface="+mj-lt"/>
              </a:rPr>
              <a:t>odio…</a:t>
            </a:r>
            <a:endParaRPr lang="es-CO" sz="2000" b="1" dirty="0">
              <a:solidFill>
                <a:schemeClr val="bg1"/>
              </a:solidFill>
              <a:latin typeface="+mj-lt"/>
            </a:endParaRPr>
          </a:p>
        </p:txBody>
      </p:sp>
      <p:pic>
        <p:nvPicPr>
          <p:cNvPr id="8195" name="Picture 3" descr="C:\01 Mis docu. Backup\Mis imágenes\00 Para el mensaje haciendo\00 bola jpg..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21818" y="0"/>
            <a:ext cx="333946" cy="51450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3939866"/>
      </p:ext>
    </p:extLst>
  </p:cSld>
  <p:clrMapOvr>
    <a:masterClrMapping/>
  </p:clrMapOvr>
  <mc:AlternateContent xmlns:mc="http://schemas.openxmlformats.org/markup-compatibility/2006" xmlns:p14="http://schemas.microsoft.com/office/powerpoint/2010/main">
    <mc:Choice Requires="p14">
      <p:transition spd="slow" p14:dur="2750">
        <p:cover/>
      </p:transition>
    </mc:Choice>
    <mc:Fallback xmlns="">
      <p:transition spd="slow">
        <p:cov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01 Mis docu. Backup\Mis imágenes\00 Para el mensaje haciendo\0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4234273" y="71348"/>
            <a:ext cx="4572000" cy="5016758"/>
          </a:xfrm>
          <a:prstGeom prst="rect">
            <a:avLst/>
          </a:prstGeom>
        </p:spPr>
        <p:txBody>
          <a:bodyPr>
            <a:spAutoFit/>
          </a:bodyPr>
          <a:lstStyle/>
          <a:p>
            <a:pPr algn="ctr"/>
            <a:r>
              <a:rPr lang="es-CO" sz="2000" b="1" dirty="0">
                <a:solidFill>
                  <a:schemeClr val="bg1"/>
                </a:solidFill>
                <a:latin typeface="+mj-lt"/>
              </a:rPr>
              <a:t>Pero nunca debería ser la sonrisa un artificio de cortesía, pues ese gesto es una mueca que no sale del corazón, sino de la falsedad y de la hipocresía que aparece a menudo en la naturaleza de nuestros prejuicios sociales y de los rasgos más frívolos de nuestro condicionamiento humano; pues decía </a:t>
            </a:r>
            <a:r>
              <a:rPr lang="es-CO" sz="2000" b="1" dirty="0" err="1">
                <a:solidFill>
                  <a:schemeClr val="bg1"/>
                </a:solidFill>
                <a:latin typeface="+mj-lt"/>
              </a:rPr>
              <a:t>Andecor</a:t>
            </a:r>
            <a:r>
              <a:rPr lang="es-CO" sz="2000" b="1" dirty="0">
                <a:solidFill>
                  <a:schemeClr val="bg1"/>
                </a:solidFill>
                <a:latin typeface="+mj-lt"/>
              </a:rPr>
              <a:t> a un personaje de uno de sus cuentos que “la sonrisa debe ser la luz que te guía en la penumbra de esos momentos de la vida ensombrecida, cuando te cruzas con la mentira, la soledad y el desencanto", y añadía “no te olvides de que esa luz brille desde tu corazón”.</a:t>
            </a:r>
          </a:p>
        </p:txBody>
      </p:sp>
      <p:grpSp>
        <p:nvGrpSpPr>
          <p:cNvPr id="7" name="6 Grupo"/>
          <p:cNvGrpSpPr/>
          <p:nvPr/>
        </p:nvGrpSpPr>
        <p:grpSpPr>
          <a:xfrm>
            <a:off x="8843497" y="-4"/>
            <a:ext cx="300503" cy="5143503"/>
            <a:chOff x="3275856" y="-3"/>
            <a:chExt cx="708916" cy="3807294"/>
          </a:xfrm>
        </p:grpSpPr>
        <p:pic>
          <p:nvPicPr>
            <p:cNvPr id="8" name="Picture 7"/>
            <p:cNvPicPr>
              <a:picLocks noChangeAspect="1" noChangeArrowheads="1"/>
            </p:cNvPicPr>
            <p:nvPr/>
          </p:nvPicPr>
          <p:blipFill rotWithShape="1">
            <a:blip r:embed="rId3">
              <a:extLst>
                <a:ext uri="{BEBA8EAE-BF5A-486C-A8C5-ECC9F3942E4B}">
                  <a14:imgProps xmlns:a14="http://schemas.microsoft.com/office/drawing/2010/main">
                    <a14:imgLayer r:embed="rId4">
                      <a14:imgEffect>
                        <a14:brightnessContrast bright="20000"/>
                      </a14:imgEffect>
                    </a14:imgLayer>
                  </a14:imgProps>
                </a:ext>
                <a:ext uri="{28A0092B-C50C-407E-A947-70E740481C1C}">
                  <a14:useLocalDpi xmlns:a14="http://schemas.microsoft.com/office/drawing/2010/main" val="0"/>
                </a:ext>
              </a:extLst>
            </a:blip>
            <a:srcRect l="23847" t="26124" r="70704" b="47752"/>
            <a:stretch/>
          </p:blipFill>
          <p:spPr bwMode="auto">
            <a:xfrm>
              <a:off x="3275856" y="-3"/>
              <a:ext cx="708916" cy="191099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7"/>
            <p:cNvPicPr>
              <a:picLocks noChangeAspect="1" noChangeArrowheads="1"/>
            </p:cNvPicPr>
            <p:nvPr/>
          </p:nvPicPr>
          <p:blipFill rotWithShape="1">
            <a:blip r:embed="rId3">
              <a:extLst>
                <a:ext uri="{BEBA8EAE-BF5A-486C-A8C5-ECC9F3942E4B}">
                  <a14:imgProps xmlns:a14="http://schemas.microsoft.com/office/drawing/2010/main">
                    <a14:imgLayer r:embed="rId4">
                      <a14:imgEffect>
                        <a14:brightnessContrast bright="20000"/>
                      </a14:imgEffect>
                    </a14:imgLayer>
                  </a14:imgProps>
                </a:ext>
                <a:ext uri="{28A0092B-C50C-407E-A947-70E740481C1C}">
                  <a14:useLocalDpi xmlns:a14="http://schemas.microsoft.com/office/drawing/2010/main" val="0"/>
                </a:ext>
              </a:extLst>
            </a:blip>
            <a:srcRect l="23847" t="26124" r="70704" b="47752"/>
            <a:stretch/>
          </p:blipFill>
          <p:spPr bwMode="auto">
            <a:xfrm flipV="1">
              <a:off x="3275856" y="1896296"/>
              <a:ext cx="708916" cy="191099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spTree>
    <p:extLst>
      <p:ext uri="{BB962C8B-B14F-4D97-AF65-F5344CB8AC3E}">
        <p14:creationId xmlns:p14="http://schemas.microsoft.com/office/powerpoint/2010/main" val="2537124858"/>
      </p:ext>
    </p:extLst>
  </p:cSld>
  <p:clrMapOvr>
    <a:masterClrMapping/>
  </p:clrMapOvr>
  <mc:AlternateContent xmlns:mc="http://schemas.openxmlformats.org/markup-compatibility/2006" xmlns:p14="http://schemas.microsoft.com/office/powerpoint/2010/main">
    <mc:Choice Requires="p14">
      <p:transition spd="slow" p14:dur="2750">
        <p:cover/>
      </p:transition>
    </mc:Choice>
    <mc:Fallback xmlns="">
      <p:transition spd="slow">
        <p:cov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01 Mis docu. Backup\Mis imágenes\00 Para el mensaje haciendo\06.jpg"/>
          <p:cNvPicPr>
            <a:picLocks noChangeAspect="1" noChangeArrowheads="1"/>
          </p:cNvPicPr>
          <p:nvPr/>
        </p:nvPicPr>
        <p:blipFill>
          <a:blip r:embed="rId2">
            <a:extLst>
              <a:ext uri="{BEBA8EAE-BF5A-486C-A8C5-ECC9F3942E4B}">
                <a14:imgProps xmlns:a14="http://schemas.microsoft.com/office/drawing/2010/main">
                  <a14:imgLayer r:embed="rId3">
                    <a14:imgEffect>
                      <a14:brightnessContrast contrast="20000"/>
                    </a14:imgEffect>
                  </a14:imgLayer>
                </a14:imgProps>
              </a:ex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4656382" y="71348"/>
            <a:ext cx="4104456" cy="5016758"/>
          </a:xfrm>
          <a:prstGeom prst="rect">
            <a:avLst/>
          </a:prstGeom>
        </p:spPr>
        <p:txBody>
          <a:bodyPr wrap="square">
            <a:spAutoFit/>
          </a:bodyPr>
          <a:lstStyle/>
          <a:p>
            <a:pPr algn="ctr"/>
            <a:r>
              <a:rPr lang="es-CO" sz="2000" b="1" dirty="0">
                <a:solidFill>
                  <a:schemeClr val="bg1"/>
                </a:solidFill>
                <a:latin typeface="+mj-lt"/>
              </a:rPr>
              <a:t>Tal vez, en ese “guiño de complicidad” que tuve, cuando dediqué mis reflexiones a “mis amigos con alma sensible”, aparecía una sonrisa para cada momento, para el sabor de cada grato sentir o para el sinsabor de cada “sinvivir”. Pues sabemos que hay sonrisas con perfume de amistad y también de generosidad, que hay sonrisas de aburrimiento, algunas, tras la sombra de la soledad y, peor aún, con sabor a desencanto. Pero siempre queda la mejor de las sonrisas: la de la felicidad y la que lleva el color de la lealtad.</a:t>
            </a:r>
          </a:p>
        </p:txBody>
      </p:sp>
      <p:pic>
        <p:nvPicPr>
          <p:cNvPr id="10250" name="Picture 10" descr="C:\01 Mis docu. Backup\Mis imágenes\00 Para el mensaje haciendo\00 bola jpg..jpg"/>
          <p:cNvPicPr>
            <a:picLocks noChangeAspect="1" noChangeArrowheads="1"/>
          </p:cNvPicPr>
          <p:nvPr/>
        </p:nvPicPr>
        <p:blipFill rotWithShape="1">
          <a:blip r:embed="rId4">
            <a:extLst>
              <a:ext uri="{BEBA8EAE-BF5A-486C-A8C5-ECC9F3942E4B}">
                <a14:imgProps xmlns:a14="http://schemas.microsoft.com/office/drawing/2010/main">
                  <a14:imgLayer r:embed="rId5">
                    <a14:imgEffect>
                      <a14:brightnessContrast bright="20000"/>
                    </a14:imgEffect>
                  </a14:imgLayer>
                </a14:imgProps>
              </a:ext>
              <a:ext uri="{28A0092B-C50C-407E-A947-70E740481C1C}">
                <a14:useLocalDpi xmlns:a14="http://schemas.microsoft.com/office/drawing/2010/main" val="0"/>
              </a:ext>
            </a:extLst>
          </a:blip>
          <a:srcRect l="-1" t="894" r="697" b="1310"/>
          <a:stretch/>
        </p:blipFill>
        <p:spPr bwMode="auto">
          <a:xfrm flipH="1">
            <a:off x="8855759" y="0"/>
            <a:ext cx="290066" cy="5143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3939866"/>
      </p:ext>
    </p:extLst>
  </p:cSld>
  <p:clrMapOvr>
    <a:masterClrMapping/>
  </p:clrMapOvr>
  <mc:AlternateContent xmlns:mc="http://schemas.openxmlformats.org/markup-compatibility/2006" xmlns:p14="http://schemas.microsoft.com/office/powerpoint/2010/main">
    <mc:Choice Requires="p14">
      <p:transition spd="slow" p14:dur="2750">
        <p:cover/>
      </p:transition>
    </mc:Choice>
    <mc:Fallback xmlns="">
      <p:transition spd="slow">
        <p:cov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01 Mis docu. Backup\Mis imágenes\00 Para el mensaje haciendo\0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4119265" y="72837"/>
            <a:ext cx="4572000" cy="5016758"/>
          </a:xfrm>
          <a:prstGeom prst="rect">
            <a:avLst/>
          </a:prstGeom>
        </p:spPr>
        <p:txBody>
          <a:bodyPr>
            <a:spAutoFit/>
          </a:bodyPr>
          <a:lstStyle/>
          <a:p>
            <a:pPr algn="ctr"/>
            <a:r>
              <a:rPr lang="es-CO" sz="2000" b="1" dirty="0">
                <a:solidFill>
                  <a:schemeClr val="bg1"/>
                </a:solidFill>
              </a:rPr>
              <a:t>Sin embargo, Gabriela Mistral decía “hay sonrisas que no son de felicidad, sino de un modo de llorar con bondad”. Shakespeare, por su parte, dijo “hay sonrisas que hieren como puñales”. Y citas, como ”aquel cuya sonrisa le embellece es bueno y aquel cuya sonrisa le desfigura es malo”, o “es mejor olvidarse y sonreír que recordar y entristecerse”, de la poetisa Cristina </a:t>
            </a:r>
            <a:r>
              <a:rPr lang="es-CO" sz="2000" b="1" dirty="0" err="1">
                <a:solidFill>
                  <a:schemeClr val="bg1"/>
                </a:solidFill>
              </a:rPr>
              <a:t>Rossetti</a:t>
            </a:r>
            <a:r>
              <a:rPr lang="es-CO" sz="2000" b="1" dirty="0">
                <a:solidFill>
                  <a:schemeClr val="bg1"/>
                </a:solidFill>
              </a:rPr>
              <a:t>, o ”Conviene reír sin esperar a ser dichoso, no vaya a ser que la muerte nos sorprenda sin haber reído”, de Jean de la </a:t>
            </a:r>
            <a:r>
              <a:rPr lang="es-CO" sz="2000" b="1" dirty="0" err="1">
                <a:solidFill>
                  <a:schemeClr val="bg1"/>
                </a:solidFill>
              </a:rPr>
              <a:t>Bruyère</a:t>
            </a:r>
            <a:r>
              <a:rPr lang="es-CO" sz="2000" b="1" dirty="0">
                <a:solidFill>
                  <a:schemeClr val="bg1"/>
                </a:solidFill>
              </a:rPr>
              <a:t>. Todas ellas, con su elocuencia, para enriquecer todo el universo de nuestra vida.</a:t>
            </a:r>
          </a:p>
        </p:txBody>
      </p:sp>
      <p:pic>
        <p:nvPicPr>
          <p:cNvPr id="11267" name="Picture 3" descr="C:\01 Mis docu. Backup\Mis imágenes\00 Para el mensaje haciendo\00 bola jpg..jpg"/>
          <p:cNvPicPr>
            <a:picLocks noChangeAspect="1" noChangeArrowheads="1"/>
          </p:cNvPicPr>
          <p:nvPr/>
        </p:nvPicPr>
        <p:blipFill>
          <a:blip r:embed="rId3">
            <a:extLst>
              <a:ext uri="{BEBA8EAE-BF5A-486C-A8C5-ECC9F3942E4B}">
                <a14:imgProps xmlns:a14="http://schemas.microsoft.com/office/drawing/2010/main">
                  <a14:imgLayer r:embed="rId4">
                    <a14:imgEffect>
                      <a14:sharpenSoften amount="50000"/>
                    </a14:imgEffect>
                    <a14:imgEffect>
                      <a14:brightnessContrast contrast="20000"/>
                    </a14:imgEffect>
                  </a14:imgLayer>
                </a14:imgProps>
              </a:ext>
              <a:ext uri="{28A0092B-C50C-407E-A947-70E740481C1C}">
                <a14:useLocalDpi xmlns:a14="http://schemas.microsoft.com/office/drawing/2010/main" val="0"/>
              </a:ext>
            </a:extLst>
          </a:blip>
          <a:srcRect/>
          <a:stretch>
            <a:fillRect/>
          </a:stretch>
        </p:blipFill>
        <p:spPr bwMode="auto">
          <a:xfrm>
            <a:off x="8791812" y="7938"/>
            <a:ext cx="354013" cy="51260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32877111"/>
      </p:ext>
    </p:extLst>
  </p:cSld>
  <p:clrMapOvr>
    <a:masterClrMapping/>
  </p:clrMapOvr>
  <mc:AlternateContent xmlns:mc="http://schemas.openxmlformats.org/markup-compatibility/2006" xmlns:p14="http://schemas.microsoft.com/office/powerpoint/2010/main">
    <mc:Choice Requires="p14">
      <p:transition spd="slow" p14:dur="2750">
        <p:cover/>
      </p:transition>
    </mc:Choice>
    <mc:Fallback xmlns="">
      <p:transition spd="slow">
        <p:cov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01 Mis docu. Backup\Mis imágenes\00 Para el mensaje haciendo\0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4780520" y="51470"/>
            <a:ext cx="3960440" cy="5016758"/>
          </a:xfrm>
          <a:prstGeom prst="rect">
            <a:avLst/>
          </a:prstGeom>
        </p:spPr>
        <p:txBody>
          <a:bodyPr wrap="square">
            <a:spAutoFit/>
          </a:bodyPr>
          <a:lstStyle/>
          <a:p>
            <a:pPr algn="ctr"/>
            <a:r>
              <a:rPr lang="es-CO" sz="2000" b="1" dirty="0">
                <a:solidFill>
                  <a:schemeClr val="bg1"/>
                </a:solidFill>
                <a:latin typeface="+mj-lt"/>
              </a:rPr>
              <a:t>El comediante estadounidense W.C. </a:t>
            </a:r>
            <a:r>
              <a:rPr lang="es-CO" sz="2000" b="1" dirty="0" err="1">
                <a:solidFill>
                  <a:schemeClr val="bg1"/>
                </a:solidFill>
                <a:latin typeface="+mj-lt"/>
              </a:rPr>
              <a:t>Fields</a:t>
            </a:r>
            <a:r>
              <a:rPr lang="es-CO" sz="2000" b="1" dirty="0">
                <a:solidFill>
                  <a:schemeClr val="bg1"/>
                </a:solidFill>
                <a:latin typeface="+mj-lt"/>
              </a:rPr>
              <a:t> decía “Empieza cada día con una sonrisa y mantenla todo el día”, añadiendo el moralista francés </a:t>
            </a:r>
            <a:r>
              <a:rPr lang="es-CO" sz="2000" b="1" dirty="0" err="1">
                <a:solidFill>
                  <a:schemeClr val="bg1"/>
                </a:solidFill>
                <a:latin typeface="+mj-lt"/>
              </a:rPr>
              <a:t>Nicolas</a:t>
            </a:r>
            <a:r>
              <a:rPr lang="es-CO" sz="2000" b="1" dirty="0">
                <a:solidFill>
                  <a:schemeClr val="bg1"/>
                </a:solidFill>
                <a:latin typeface="+mj-lt"/>
              </a:rPr>
              <a:t> de </a:t>
            </a:r>
            <a:r>
              <a:rPr lang="es-CO" sz="2000" b="1" dirty="0" err="1">
                <a:solidFill>
                  <a:schemeClr val="bg1"/>
                </a:solidFill>
                <a:latin typeface="+mj-lt"/>
              </a:rPr>
              <a:t>Chamfort</a:t>
            </a:r>
            <a:r>
              <a:rPr lang="es-CO" sz="2000" b="1" dirty="0">
                <a:solidFill>
                  <a:schemeClr val="bg1"/>
                </a:solidFill>
                <a:latin typeface="+mj-lt"/>
              </a:rPr>
              <a:t> “El día más irremediablemente perdido es aquel en que uno no se ríe”. Y yo pienso que “la sonrisa es el bálsamo que te reconforta del cansancio de la rutina, del mal sabor del egoísmo humano, de la simpleza que hay en la hueca frivolidad de muchos que te rodean y de la ingratitud de tus amigos, aquellos a los que has regalado tu generosidad”.</a:t>
            </a:r>
          </a:p>
        </p:txBody>
      </p:sp>
      <p:pic>
        <p:nvPicPr>
          <p:cNvPr id="12293" name="Picture 5" descr="C:\01 Mis docu. Backup\Mis imágenes\00 Para el mensaje haciendo\00 bola jpg..jpg"/>
          <p:cNvPicPr>
            <a:picLocks noChangeAspect="1" noChangeArrowheads="1"/>
          </p:cNvPicPr>
          <p:nvPr/>
        </p:nvPicPr>
        <p:blipFill rotWithShape="1">
          <a:blip r:embed="rId3">
            <a:extLst>
              <a:ext uri="{28A0092B-C50C-407E-A947-70E740481C1C}">
                <a14:useLocalDpi xmlns:a14="http://schemas.microsoft.com/office/drawing/2010/main" val="0"/>
              </a:ext>
            </a:extLst>
          </a:blip>
          <a:srcRect t="1" r="16099" b="478"/>
          <a:stretch/>
        </p:blipFill>
        <p:spPr bwMode="auto">
          <a:xfrm>
            <a:off x="8811019" y="1"/>
            <a:ext cx="332981" cy="5143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59699115"/>
      </p:ext>
    </p:extLst>
  </p:cSld>
  <p:clrMapOvr>
    <a:masterClrMapping/>
  </p:clrMapOvr>
  <mc:AlternateContent xmlns:mc="http://schemas.openxmlformats.org/markup-compatibility/2006" xmlns:p14="http://schemas.microsoft.com/office/powerpoint/2010/main">
    <mc:Choice Requires="p14">
      <p:transition spd="slow" p14:dur="2750">
        <p:cover/>
      </p:transition>
    </mc:Choice>
    <mc:Fallback xmlns="">
      <p:transition spd="slow">
        <p:cov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9144000" cy="51435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pic>
        <p:nvPicPr>
          <p:cNvPr id="5" name="Picture 3" descr="C:\01 Mis docu. Backup\Mis imágenes\Fotos de flores\Florero anturios.png"/>
          <p:cNvPicPr>
            <a:picLocks noChangeAspect="1" noChangeArrowheads="1"/>
          </p:cNvPicPr>
          <p:nvPr/>
        </p:nvPicPr>
        <p:blipFill rotWithShape="1">
          <a:blip r:embed="rId2">
            <a:extLst>
              <a:ext uri="{28A0092B-C50C-407E-A947-70E740481C1C}">
                <a14:useLocalDpi xmlns:a14="http://schemas.microsoft.com/office/drawing/2010/main" val="0"/>
              </a:ext>
            </a:extLst>
          </a:blip>
          <a:srcRect l="6195" b="6237"/>
          <a:stretch/>
        </p:blipFill>
        <p:spPr bwMode="auto">
          <a:xfrm>
            <a:off x="0" y="0"/>
            <a:ext cx="4790459" cy="5143500"/>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descr="C:\01 Mis docu. Backup\Mis imágenes\00 Para el mensaje haciendo\00 bola jpg..jpg"/>
          <p:cNvPicPr>
            <a:picLocks noChangeAspect="1" noChangeArrowheads="1"/>
          </p:cNvPicPr>
          <p:nvPr/>
        </p:nvPicPr>
        <p:blipFill rotWithShape="1">
          <a:blip r:embed="rId3">
            <a:extLst>
              <a:ext uri="{28A0092B-C50C-407E-A947-70E740481C1C}">
                <a14:useLocalDpi xmlns:a14="http://schemas.microsoft.com/office/drawing/2010/main" val="0"/>
              </a:ext>
            </a:extLst>
          </a:blip>
          <a:srcRect r="5053"/>
          <a:stretch/>
        </p:blipFill>
        <p:spPr bwMode="auto">
          <a:xfrm>
            <a:off x="8837456" y="0"/>
            <a:ext cx="306543" cy="5145088"/>
          </a:xfrm>
          <a:prstGeom prst="rect">
            <a:avLst/>
          </a:prstGeom>
          <a:noFill/>
          <a:extLst>
            <a:ext uri="{909E8E84-426E-40DD-AFC4-6F175D3DCCD1}">
              <a14:hiddenFill xmlns:a14="http://schemas.microsoft.com/office/drawing/2010/main">
                <a:solidFill>
                  <a:srgbClr val="FFFFFF"/>
                </a:solidFill>
              </a14:hiddenFill>
            </a:ext>
          </a:extLst>
        </p:spPr>
      </p:pic>
      <p:sp>
        <p:nvSpPr>
          <p:cNvPr id="3" name="2 CuadroTexto"/>
          <p:cNvSpPr txBox="1"/>
          <p:nvPr/>
        </p:nvSpPr>
        <p:spPr>
          <a:xfrm>
            <a:off x="5250040" y="2844681"/>
            <a:ext cx="2596928" cy="2031325"/>
          </a:xfrm>
          <a:prstGeom prst="rect">
            <a:avLst/>
          </a:prstGeom>
          <a:noFill/>
        </p:spPr>
        <p:txBody>
          <a:bodyPr wrap="none" rtlCol="0">
            <a:spAutoFit/>
          </a:bodyPr>
          <a:lstStyle/>
          <a:p>
            <a:pPr algn="ctr"/>
            <a:r>
              <a:rPr lang="es-CO" sz="1400" b="1" dirty="0" smtClean="0">
                <a:solidFill>
                  <a:schemeClr val="bg1"/>
                </a:solidFill>
                <a:latin typeface="+mj-lt"/>
              </a:rPr>
              <a:t>Texto:</a:t>
            </a:r>
          </a:p>
          <a:p>
            <a:pPr algn="ctr"/>
            <a:r>
              <a:rPr lang="es-CO" sz="1400" b="1" i="1" dirty="0">
                <a:solidFill>
                  <a:schemeClr val="bg1"/>
                </a:solidFill>
                <a:latin typeface="+mj-lt"/>
              </a:rPr>
              <a:t>Ángel González </a:t>
            </a:r>
            <a:r>
              <a:rPr lang="es-CO" sz="1400" b="1" i="1" dirty="0" smtClean="0">
                <a:solidFill>
                  <a:schemeClr val="bg1"/>
                </a:solidFill>
                <a:latin typeface="+mj-lt"/>
              </a:rPr>
              <a:t>“</a:t>
            </a:r>
            <a:r>
              <a:rPr lang="es-CO" sz="1400" b="1" i="1" dirty="0" err="1" smtClean="0">
                <a:solidFill>
                  <a:schemeClr val="bg1"/>
                </a:solidFill>
                <a:latin typeface="+mj-lt"/>
              </a:rPr>
              <a:t>Rusty</a:t>
            </a:r>
            <a:r>
              <a:rPr lang="es-CO" sz="1400" b="1" i="1" dirty="0" smtClean="0">
                <a:solidFill>
                  <a:schemeClr val="bg1"/>
                </a:solidFill>
                <a:latin typeface="+mj-lt"/>
              </a:rPr>
              <a:t> </a:t>
            </a:r>
            <a:r>
              <a:rPr lang="es-CO" sz="1400" b="1" i="1" dirty="0" err="1" smtClean="0">
                <a:solidFill>
                  <a:schemeClr val="bg1"/>
                </a:solidFill>
                <a:latin typeface="+mj-lt"/>
              </a:rPr>
              <a:t>Andecor</a:t>
            </a:r>
            <a:r>
              <a:rPr lang="es-CO" sz="1400" b="1" i="1" dirty="0" smtClean="0">
                <a:solidFill>
                  <a:schemeClr val="bg1"/>
                </a:solidFill>
                <a:latin typeface="+mj-lt"/>
              </a:rPr>
              <a:t>”</a:t>
            </a:r>
          </a:p>
          <a:p>
            <a:pPr algn="ctr"/>
            <a:endParaRPr lang="es-CO" sz="1400" b="1" dirty="0">
              <a:solidFill>
                <a:schemeClr val="bg1"/>
              </a:solidFill>
              <a:latin typeface="+mj-lt"/>
            </a:endParaRPr>
          </a:p>
          <a:p>
            <a:pPr algn="ctr"/>
            <a:r>
              <a:rPr lang="es-CO" sz="1400" b="1" dirty="0" smtClean="0">
                <a:solidFill>
                  <a:schemeClr val="bg1"/>
                </a:solidFill>
                <a:latin typeface="+mj-lt"/>
              </a:rPr>
              <a:t>Música:</a:t>
            </a:r>
          </a:p>
          <a:p>
            <a:pPr algn="ctr"/>
            <a:r>
              <a:rPr lang="es-CO" sz="1400" b="1" dirty="0" err="1" smtClean="0">
                <a:solidFill>
                  <a:schemeClr val="bg1"/>
                </a:solidFill>
                <a:latin typeface="+mj-lt"/>
              </a:rPr>
              <a:t>Smile</a:t>
            </a:r>
            <a:r>
              <a:rPr lang="es-CO" sz="1400" b="1" dirty="0" smtClean="0">
                <a:solidFill>
                  <a:schemeClr val="bg1"/>
                </a:solidFill>
                <a:latin typeface="+mj-lt"/>
              </a:rPr>
              <a:t> - </a:t>
            </a:r>
            <a:r>
              <a:rPr lang="es-CO" sz="1400" b="1" i="1" dirty="0" smtClean="0">
                <a:solidFill>
                  <a:schemeClr val="bg1"/>
                </a:solidFill>
                <a:latin typeface="+mj-lt"/>
              </a:rPr>
              <a:t>Living </a:t>
            </a:r>
            <a:r>
              <a:rPr lang="es-CO" sz="1400" b="1" i="1" dirty="0" err="1" smtClean="0">
                <a:solidFill>
                  <a:schemeClr val="bg1"/>
                </a:solidFill>
                <a:latin typeface="+mj-lt"/>
              </a:rPr>
              <a:t>String</a:t>
            </a:r>
            <a:endParaRPr lang="es-CO" sz="1400" b="1" i="1" dirty="0" smtClean="0">
              <a:solidFill>
                <a:schemeClr val="bg1"/>
              </a:solidFill>
              <a:latin typeface="+mj-lt"/>
            </a:endParaRPr>
          </a:p>
          <a:p>
            <a:pPr algn="ctr"/>
            <a:endParaRPr lang="es-CO" sz="1400" b="1" dirty="0">
              <a:solidFill>
                <a:schemeClr val="bg1"/>
              </a:solidFill>
              <a:latin typeface="+mj-lt"/>
            </a:endParaRPr>
          </a:p>
          <a:p>
            <a:pPr algn="ctr"/>
            <a:r>
              <a:rPr lang="es-CO" sz="1400" b="1" dirty="0" smtClean="0">
                <a:solidFill>
                  <a:schemeClr val="bg1"/>
                </a:solidFill>
                <a:latin typeface="+mj-lt"/>
              </a:rPr>
              <a:t>Realización general:</a:t>
            </a:r>
          </a:p>
          <a:p>
            <a:pPr algn="ctr"/>
            <a:r>
              <a:rPr lang="es-CO" sz="1400" b="1" i="1" dirty="0" smtClean="0">
                <a:solidFill>
                  <a:schemeClr val="bg1"/>
                </a:solidFill>
                <a:latin typeface="+mj-lt"/>
              </a:rPr>
              <a:t>Rodrigo Valencia Cardona</a:t>
            </a:r>
          </a:p>
          <a:p>
            <a:pPr algn="ctr"/>
            <a:r>
              <a:rPr lang="es-CO" sz="1400" b="1" dirty="0" smtClean="0">
                <a:solidFill>
                  <a:schemeClr val="bg1"/>
                </a:solidFill>
                <a:latin typeface="+mj-lt"/>
              </a:rPr>
              <a:t>Medellín-Colombia</a:t>
            </a:r>
            <a:endParaRPr lang="es-CO" sz="1400" b="1" dirty="0">
              <a:solidFill>
                <a:schemeClr val="bg1"/>
              </a:solidFill>
              <a:latin typeface="+mj-lt"/>
            </a:endParaRPr>
          </a:p>
        </p:txBody>
      </p:sp>
      <p:sp>
        <p:nvSpPr>
          <p:cNvPr id="4" name="3 Rectángulo"/>
          <p:cNvSpPr/>
          <p:nvPr/>
        </p:nvSpPr>
        <p:spPr>
          <a:xfrm>
            <a:off x="4396454" y="83000"/>
            <a:ext cx="4320480" cy="2246769"/>
          </a:xfrm>
          <a:prstGeom prst="rect">
            <a:avLst/>
          </a:prstGeom>
        </p:spPr>
        <p:txBody>
          <a:bodyPr wrap="square">
            <a:spAutoFit/>
          </a:bodyPr>
          <a:lstStyle/>
          <a:p>
            <a:pPr algn="ctr"/>
            <a:r>
              <a:rPr lang="es-CO" sz="2000" b="1" dirty="0">
                <a:solidFill>
                  <a:schemeClr val="bg1"/>
                </a:solidFill>
                <a:latin typeface="+mj-lt"/>
              </a:rPr>
              <a:t>Recordemos siempre que “Sonreír es querer soñar dentro del otro”, que decía la escritora cubana </a:t>
            </a:r>
            <a:r>
              <a:rPr lang="es-CO" sz="2000" b="1" dirty="0" err="1">
                <a:solidFill>
                  <a:schemeClr val="bg1"/>
                </a:solidFill>
                <a:latin typeface="+mj-lt"/>
              </a:rPr>
              <a:t>Bacardí</a:t>
            </a:r>
            <a:r>
              <a:rPr lang="es-CO" sz="2000" b="1" dirty="0">
                <a:solidFill>
                  <a:schemeClr val="bg1"/>
                </a:solidFill>
                <a:latin typeface="+mj-lt"/>
              </a:rPr>
              <a:t> de </a:t>
            </a:r>
            <a:r>
              <a:rPr lang="es-CO" sz="2000" b="1" dirty="0" err="1">
                <a:solidFill>
                  <a:schemeClr val="bg1"/>
                </a:solidFill>
                <a:latin typeface="+mj-lt"/>
              </a:rPr>
              <a:t>Argamasilla</a:t>
            </a:r>
            <a:r>
              <a:rPr lang="es-CO" sz="2000" b="1" dirty="0">
                <a:solidFill>
                  <a:schemeClr val="bg1"/>
                </a:solidFill>
                <a:latin typeface="+mj-lt"/>
              </a:rPr>
              <a:t>, o </a:t>
            </a:r>
            <a:r>
              <a:rPr lang="es-CO" sz="2000" b="1" dirty="0" smtClean="0">
                <a:solidFill>
                  <a:schemeClr val="bg1"/>
                </a:solidFill>
                <a:latin typeface="+mj-lt"/>
              </a:rPr>
              <a:t>“Si </a:t>
            </a:r>
            <a:r>
              <a:rPr lang="es-CO" sz="2000" b="1" dirty="0">
                <a:solidFill>
                  <a:schemeClr val="bg1"/>
                </a:solidFill>
                <a:latin typeface="+mj-lt"/>
              </a:rPr>
              <a:t>alguien está tan cansado que no pueda darte una sonrisa, dale la tuya”, que decía un proverbio </a:t>
            </a:r>
            <a:r>
              <a:rPr lang="es-CO" sz="2000" b="1" dirty="0" smtClean="0">
                <a:solidFill>
                  <a:schemeClr val="bg1"/>
                </a:solidFill>
                <a:latin typeface="+mj-lt"/>
              </a:rPr>
              <a:t>chino.</a:t>
            </a:r>
            <a:endParaRPr lang="es-CO" sz="2000" b="1" dirty="0">
              <a:solidFill>
                <a:schemeClr val="bg1"/>
              </a:solidFill>
              <a:latin typeface="+mj-lt"/>
            </a:endParaRPr>
          </a:p>
        </p:txBody>
      </p:sp>
    </p:spTree>
    <p:extLst>
      <p:ext uri="{BB962C8B-B14F-4D97-AF65-F5344CB8AC3E}">
        <p14:creationId xmlns:p14="http://schemas.microsoft.com/office/powerpoint/2010/main" val="3598940340"/>
      </p:ext>
    </p:extLst>
  </p:cSld>
  <p:clrMapOvr>
    <a:masterClrMapping/>
  </p:clrMapOvr>
  <mc:AlternateContent xmlns:mc="http://schemas.openxmlformats.org/markup-compatibility/2006" xmlns:p14="http://schemas.microsoft.com/office/powerpoint/2010/main">
    <mc:Choice Requires="p14">
      <p:transition spd="slow" p14:dur="2750">
        <p:cover/>
      </p:transition>
    </mc:Choice>
    <mc:Fallback xmlns="">
      <p:transition spd="slow">
        <p:cov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7"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CO" smtClean="0">
              <a:solidFill>
                <a:srgbClr val="000000"/>
              </a:solidFill>
            </a:endParaRPr>
          </a:p>
        </p:txBody>
      </p:sp>
      <p:sp>
        <p:nvSpPr>
          <p:cNvPr id="4101" name="Rectangle 5"/>
          <p:cNvSpPr>
            <a:spLocks noChangeArrowheads="1"/>
          </p:cNvSpPr>
          <p:nvPr/>
        </p:nvSpPr>
        <p:spPr bwMode="auto">
          <a:xfrm>
            <a:off x="0" y="1371600"/>
            <a:ext cx="9144000" cy="37719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CO" altLang="es-CO" smtClean="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1"/>
            <a:ext cx="4876800" cy="1171575"/>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42875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CO" sz="6000" b="1" smtClean="0">
                <a:solidFill>
                  <a:srgbClr val="000000"/>
                </a:solidFill>
                <a:latin typeface="Kristen ITC" pitchFamily="66" charset="0"/>
              </a:rPr>
              <a:t>¿Te ha gustado?</a:t>
            </a:r>
            <a:r>
              <a:rPr lang="es-ES" altLang="es-CO" sz="4800" smtClean="0">
                <a:solidFill>
                  <a:srgbClr val="000000"/>
                </a:solidFill>
                <a:latin typeface="Kristen ITC" pitchFamily="66" charset="0"/>
              </a:rPr>
              <a:t> </a:t>
            </a:r>
            <a:br>
              <a:rPr lang="es-ES" altLang="es-CO" sz="4800" smtClean="0">
                <a:solidFill>
                  <a:srgbClr val="000000"/>
                </a:solidFill>
                <a:latin typeface="Kristen ITC" pitchFamily="66" charset="0"/>
              </a:rPr>
            </a:br>
            <a:r>
              <a:rPr lang="es-ES" altLang="es-CO" sz="4400" smtClean="0">
                <a:solidFill>
                  <a:srgbClr val="000000"/>
                </a:solidFill>
                <a:latin typeface="Kristen ITC" pitchFamily="66" charset="0"/>
              </a:rPr>
              <a:t>Puedes ver más entrando </a:t>
            </a:r>
            <a:br>
              <a:rPr lang="es-ES" altLang="es-CO" sz="4400" smtClean="0">
                <a:solidFill>
                  <a:srgbClr val="000000"/>
                </a:solidFill>
                <a:latin typeface="Kristen ITC" pitchFamily="66" charset="0"/>
              </a:rPr>
            </a:br>
            <a:r>
              <a:rPr lang="es-ES" altLang="es-CO" sz="4400" b="1" smtClean="0">
                <a:solidFill>
                  <a:srgbClr val="40F903"/>
                </a:solidFill>
                <a:latin typeface="Kristen ITC" pitchFamily="66" charset="0"/>
                <a:hlinkClick r:id="rId2"/>
              </a:rPr>
              <a:t>Aquí</a:t>
            </a:r>
            <a:endParaRPr lang="es-ES" altLang="es-CO" sz="4400" b="1" smtClean="0">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CO" b="1" smtClean="0">
                <a:solidFill>
                  <a:srgbClr val="000000"/>
                </a:solidFill>
                <a:latin typeface="Kristen ITC" pitchFamily="66" charset="0"/>
              </a:rPr>
              <a:t>Además puedes recibir powerpoints en tu correo electrónico suscribiéndote aquí:</a:t>
            </a:r>
            <a:r>
              <a:rPr lang="es-ES_tradnl" altLang="es-CO" b="1" smtClean="0">
                <a:solidFill>
                  <a:srgbClr val="0066FF"/>
                </a:solidFill>
              </a:rPr>
              <a:t> </a:t>
            </a:r>
          </a:p>
          <a:p>
            <a:pPr fontAlgn="base">
              <a:spcBef>
                <a:spcPct val="50000"/>
              </a:spcBef>
              <a:spcAft>
                <a:spcPct val="0"/>
              </a:spcAft>
            </a:pPr>
            <a:endParaRPr lang="es-ES" altLang="es-CO" b="1"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3143250"/>
            <a:ext cx="2362200" cy="177165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3657600"/>
            <a:ext cx="1219200" cy="74295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2288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262890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30289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3429000"/>
            <a:ext cx="533400" cy="4000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28540</TotalTime>
  <Words>828</Words>
  <Application>Microsoft Office PowerPoint</Application>
  <PresentationFormat>Presentación en pantalla (16:9)</PresentationFormat>
  <Paragraphs>19</Paragraphs>
  <Slides>10</Slides>
  <Notes>0</Notes>
  <HiddenSlides>0</HiddenSlides>
  <MMClips>1</MMClips>
  <ScaleCrop>false</ScaleCrop>
  <HeadingPairs>
    <vt:vector size="4" baseType="variant">
      <vt:variant>
        <vt:lpstr>Tema</vt:lpstr>
      </vt:variant>
      <vt:variant>
        <vt:i4>2</vt:i4>
      </vt:variant>
      <vt:variant>
        <vt:lpstr>Títulos de diapositiva</vt:lpstr>
      </vt:variant>
      <vt:variant>
        <vt:i4>10</vt:i4>
      </vt:variant>
    </vt:vector>
  </HeadingPairs>
  <TitlesOfParts>
    <vt:vector size="12" baseType="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Windows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Microsoft</dc:creator>
  <cp:lastModifiedBy>RODRIGO VALENCIA</cp:lastModifiedBy>
  <cp:revision>2447</cp:revision>
  <dcterms:created xsi:type="dcterms:W3CDTF">2012-12-20T15:47:10Z</dcterms:created>
  <dcterms:modified xsi:type="dcterms:W3CDTF">2016-07-17T04:39:29Z</dcterms:modified>
</cp:coreProperties>
</file>