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78" r:id="rId4"/>
    <p:sldId id="263" r:id="rId5"/>
    <p:sldId id="277" r:id="rId6"/>
    <p:sldId id="276" r:id="rId7"/>
    <p:sldId id="264" r:id="rId8"/>
    <p:sldId id="266" r:id="rId9"/>
    <p:sldId id="280" r:id="rId10"/>
    <p:sldId id="279" r:id="rId11"/>
    <p:sldId id="267" r:id="rId12"/>
    <p:sldId id="282" r:id="rId13"/>
    <p:sldId id="271" r:id="rId14"/>
    <p:sldId id="283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6LGWUP5WIp++/ZhMixlag==" hashData="7AvdXSTumREVPsm7/NEdPhfBq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3366FF"/>
    <a:srgbClr val="CCECFF"/>
    <a:srgbClr val="0000FF"/>
    <a:srgbClr val="0000CC"/>
    <a:srgbClr val="660066"/>
    <a:srgbClr val="800000"/>
    <a:srgbClr val="006666"/>
    <a:srgbClr val="008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4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3CBC0-BC57-4EAF-9037-2F0AED47BA5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293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32B977-F414-4406-ACBB-B432D8C1249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" t="1037" r="424" b="870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837920" y="1635646"/>
            <a:ext cx="546816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FF"/>
                </a:solidFill>
                <a:effectLst>
                  <a:glow rad="50800">
                    <a:schemeClr val="bg1"/>
                  </a:glow>
                </a:effectLst>
                <a:latin typeface="Emmett" pitchFamily="2" charset="0"/>
              </a:rPr>
              <a:t>LA</a:t>
            </a:r>
          </a:p>
          <a:p>
            <a:pPr algn="ctr"/>
            <a:r>
              <a:rPr lang="es-ES" sz="6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FF"/>
                </a:solidFill>
                <a:effectLst>
                  <a:glow rad="50800">
                    <a:schemeClr val="bg1"/>
                  </a:glow>
                </a:effectLst>
                <a:latin typeface="Emmett" pitchFamily="2" charset="0"/>
              </a:rPr>
              <a:t>SENSIBILIDAD</a:t>
            </a:r>
            <a:endParaRPr lang="es-ES" sz="6000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3366FF"/>
              </a:solidFill>
              <a:effectLst>
                <a:glow rad="50800">
                  <a:schemeClr val="bg1"/>
                </a:glow>
              </a:effectLst>
              <a:latin typeface="Emmet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4054882"/>
            <a:ext cx="820891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01600">
                    <a:srgbClr val="000066"/>
                  </a:glow>
                </a:effectLst>
                <a:latin typeface="+mj-lt"/>
              </a:rPr>
              <a:t>Es el valor que nos hace despertar hacia la realidad, descubriendo todo aquello que afecta en mayor o menor grado al desarrollo personal, familiar y social.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  <p:sndAc>
          <p:stSnd loop="1">
            <p:snd r:embed="rId2" name="Adagio G Moll (Tomaso Albinoni) - André Rieu.wav"/>
          </p:stSnd>
        </p:sndAc>
      </p:transition>
    </mc:Choice>
    <mc:Fallback>
      <p:transition spd="slow">
        <p:fade/>
        <p:sndAc>
          <p:stSnd loop="1">
            <p:snd r:embed="rId2" name="Adagio G Moll (Tomaso Albinoni) - André 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772282" y="1426674"/>
            <a:ext cx="5598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Antes de hablar de sensibilidad hay que distinguirla de la “sensiblería” que casi siempre es sinónimo de cursilería, superficialidad o debilidad. En realidad el valor de la sensibilidad es la capacidad que tenemos los seres humanos para percibir y comprender el estado de ánimo, el modo de ser y de actuar de las personas, así como la naturaleza de las circunstancias y los ambientes, para actuar correctamente en beneficio de los demás.</a:t>
            </a:r>
          </a:p>
        </p:txBody>
      </p:sp>
    </p:spTree>
    <p:extLst>
      <p:ext uri="{BB962C8B-B14F-4D97-AF65-F5344CB8AC3E}">
        <p14:creationId xmlns:p14="http://schemas.microsoft.com/office/powerpoint/2010/main" val="294137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732515" y="1450795"/>
            <a:ext cx="56886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Para comprender la importancia de este valor, necesitamos recordar que en distintos momentos de nuestra vida hemos buscado afecto, comprensión y cuidados, sin encontrar a ese alguien que muestre interés por nuestras necesidades y particulares circunstancias. ¿Qué podríamos hacer si viviéramos aislados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?.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La sensibilidad nos permite descubrir en los demás a ese “otro yo” que piensa, siente y requiere de nuestra ayuda.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" t="899" r="713" b="929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259632" y="1149588"/>
            <a:ext cx="66247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No pensemos en esa sensibilidad emocional que se manifiesta exageradamente con risas o llanto y tal vez “sintiendo” pena o disgusto por todo. Ser sensible va más allá de un estado de ánimo, es permanecer alerta de todo lo que ocurre a nuestro alrededor. ¿Acaso ser sensible es signo de debilidad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?.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No es blando el padre de familia que se preocupa por la educación y formación que reciben sus hijos; el empresario que vela por el bienestar y seguridad de sus empleados; quien escucha, conforta y alienta a un amigo en los buenos y malos momentos. La sensibilidad es interés, preocupación, colaboración y entrega generosa hacia los demás.</a:t>
            </a:r>
          </a:p>
        </p:txBody>
      </p:sp>
    </p:spTree>
    <p:extLst>
      <p:ext uri="{BB962C8B-B14F-4D97-AF65-F5344CB8AC3E}">
        <p14:creationId xmlns:p14="http://schemas.microsoft.com/office/powerpoint/2010/main" val="157327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1373" r="831" b="137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1853952" y="1425945"/>
            <a:ext cx="5454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La realidad es que las personas prefieren aparentar ser duras o insensibles, para no comprometerse e involucrarse en cosas que califican como fuera de su competencia. Todas las penas y padecimientos de los demás resultan incómodos y molestos, pensando que cada quien tiene ya suficiente con sus propios problemas como para preocuparse de los ajenos. La indiferencia es el peor enemigo de la sensibilidad.</a:t>
            </a:r>
          </a:p>
        </p:txBody>
      </p:sp>
    </p:spTree>
    <p:extLst>
      <p:ext uri="{BB962C8B-B14F-4D97-AF65-F5344CB8AC3E}">
        <p14:creationId xmlns:p14="http://schemas.microsoft.com/office/powerpoint/2010/main" val="320982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" t="1693" r="864" b="1722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814914" y="1296388"/>
            <a:ext cx="55446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Lo peor de todo es mostrar esa misma indiferencia en familia, algunos padres nunca se enteran de los conocimientos que reciben sus hijos; de los ambientes que frecuentan; las costumbres y hábitos que adquieren con los amigos; de los programas que ven en la televisión; del uso que hacen del dinero; de la información que reciben respecto a la familia, la moda, la religión, la política... todas ellas son realidades que afectan a los adultos por igual.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" t="1519" r="965" b="1548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2286000" y="170230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¿Es que todo está bien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?.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No se puede esperar que las nuevas generaciones construyan ese futuro mejor que tanto se espera, si nos da lo mismo todo y no estamos ahí para dar criterio, para formar hábitos y hacer valer las buenas costumbres.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" t="1461" r="965" b="149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1301196" y="1149588"/>
            <a:ext cx="65527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Puede parecer extraño, pero en cierta forma somos insensibles con nosotros mismos, pues generalmente no advertimos el rumbo que le estamos dando a nuestra vida: pensamos poco en cambiar nuestros hábitos para bien; casi nunca hacemos propósitos de mejora personal o profesional; fácilmente nos dejamos llevar por el ambiente de los amigos o del trabajo sin poner objeción alguna; trabajamos sin orden y desmedidamente; dedicamos mucho tiempo a la diversión personal. Dejarse llevar por lo más fácil y cómodo es la muestra más clara de insensibilidad hacia todo lo que afecta nuestra vida.</a:t>
            </a:r>
          </a:p>
        </p:txBody>
      </p:sp>
    </p:spTree>
    <p:extLst>
      <p:ext uri="{BB962C8B-B14F-4D97-AF65-F5344CB8AC3E}">
        <p14:creationId xmlns:p14="http://schemas.microsoft.com/office/powerpoint/2010/main" val="129469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" t="1373" r="931" b="1373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286000" y="1715369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Reaccionar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de frente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ante las críticas, la murmuración y el desprestigio de las personas, es una forma de salir de ese estado de pasividad e indiferencia para crear una mejor calidad de vida y de convivencia entre los seres humanos.</a:t>
            </a:r>
          </a:p>
        </p:txBody>
      </p:sp>
    </p:spTree>
    <p:extLst>
      <p:ext uri="{BB962C8B-B14F-4D97-AF65-F5344CB8AC3E}">
        <p14:creationId xmlns:p14="http://schemas.microsoft.com/office/powerpoint/2010/main" val="40389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1373" r="831" b="137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877260" y="1416283"/>
            <a:ext cx="5400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Muchas veces nos limitamos a conocer el nombre de las personas, incluso compañeros de trabajo o estudio, criticamos y enjuiciamos sin conocer lo que ocurre a su alrededor: el motivo de sus preocupaciones y el bajo rendimiento que en momentos tiene, si su familia pasa por una difícil etapa económica o alguien tiene graves problemas de salud. Todo sería más fácil si tuviéramos un interés verdadero por las personas y su bienestar.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" t="1334" r="645" b="113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846087" y="1436336"/>
            <a:ext cx="54726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En todas partes se habla de los problemas sociales, corrupción, inseguridad, vicios, etc. y es algo tan cotidiano que ya forma parte de nuestra vida, dejamos que sean otros quienes piensen, tomen decisiones y actúen para solucionarnos hasta que nos vemos afectados. La sensibilidad nos hace ser más previsores y participativos, pues no es correcto contemplar el mal creyendo que somos inmunes.</a:t>
            </a:r>
          </a:p>
        </p:txBody>
      </p:sp>
    </p:spTree>
    <p:extLst>
      <p:ext uri="{BB962C8B-B14F-4D97-AF65-F5344CB8AC3E}">
        <p14:creationId xmlns:p14="http://schemas.microsoft.com/office/powerpoint/2010/main" val="154257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" t="1256" r="864" b="1256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1733244" y="1457056"/>
            <a:ext cx="56886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Podemos afirmar que la sensibilidad nos hace despertar hacia la realidad, descubriendo todo aquello que afecta en mayor o menor grado al desarrollo personal, familiar y social. Con sentido común y un criterio bien formado, podemos hacer frente a todo tipo de inconvenientes, con la seguridad de hacer el bien poniendo todas nuestras capacidades al servicio de los demás.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Tomado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de: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Catholic.net</a:t>
            </a:r>
            <a:endParaRPr lang="es-CO" sz="1400" b="1" i="1" dirty="0">
              <a:solidFill>
                <a:schemeClr val="bg1"/>
              </a:solidFill>
              <a:effectLst>
                <a:glow rad="889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465693" y="4014108"/>
            <a:ext cx="421532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it-IT" sz="1400" b="1" dirty="0">
                <a:solidFill>
                  <a:schemeClr val="bg1"/>
                </a:solidFill>
                <a:latin typeface="+mj-lt"/>
              </a:rPr>
              <a:t>Adagio G Moll (Tomaso Albinoni) - </a:t>
            </a:r>
            <a:r>
              <a:rPr lang="it-IT" sz="1400" b="1" i="1" dirty="0">
                <a:solidFill>
                  <a:schemeClr val="bg1"/>
                </a:solidFill>
                <a:latin typeface="+mj-lt"/>
              </a:rPr>
              <a:t>André Rieu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hasBounce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953</Words>
  <Application>Microsoft Office PowerPoint</Application>
  <PresentationFormat>Presentación en pantalla (16:9)</PresentationFormat>
  <Paragraphs>46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46</cp:revision>
  <dcterms:created xsi:type="dcterms:W3CDTF">2013-05-29T02:56:16Z</dcterms:created>
  <dcterms:modified xsi:type="dcterms:W3CDTF">2013-12-13T22:59:40Z</dcterms:modified>
</cp:coreProperties>
</file>