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5"/>
  </p:notesMasterIdLst>
  <p:sldIdLst>
    <p:sldId id="371" r:id="rId3"/>
    <p:sldId id="378" r:id="rId4"/>
    <p:sldId id="336" r:id="rId5"/>
    <p:sldId id="372" r:id="rId6"/>
    <p:sldId id="374" r:id="rId7"/>
    <p:sldId id="373" r:id="rId8"/>
    <p:sldId id="375" r:id="rId9"/>
    <p:sldId id="376" r:id="rId10"/>
    <p:sldId id="377" r:id="rId11"/>
    <p:sldId id="379" r:id="rId12"/>
    <p:sldId id="384" r:id="rId13"/>
    <p:sldId id="385" r:id="rId14"/>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GGh1QKDoMSoDlnlO3Uv+fg==" hashData="Xn4uTIzVkQGzucnkw7XuO1pNaG8="/>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66"/>
    <a:srgbClr val="6C0000"/>
    <a:srgbClr val="927AAE"/>
    <a:srgbClr val="462300"/>
    <a:srgbClr val="37441C"/>
    <a:srgbClr val="221100"/>
    <a:srgbClr val="003468"/>
    <a:srgbClr val="663300"/>
    <a:srgbClr val="3E4D1F"/>
    <a:srgbClr val="8165A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varScale="1">
        <p:scale>
          <a:sx n="99" d="100"/>
          <a:sy n="99" d="100"/>
        </p:scale>
        <p:origin x="-546" y="-84"/>
      </p:cViewPr>
      <p:guideLst>
        <p:guide orient="horz" pos="1620"/>
        <p:guide pos="2880"/>
      </p:guideLst>
    </p:cSldViewPr>
  </p:slideViewPr>
  <p:notesTextViewPr>
    <p:cViewPr>
      <p:scale>
        <a:sx n="100" d="100"/>
        <a:sy n="100" d="100"/>
      </p:scale>
      <p:origin x="0" y="0"/>
    </p:cViewPr>
  </p:notesText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18/11/2014</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18/11/2014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18/11/2014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18/11/2014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18/11/2014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18/11/2014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18/11/2014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18/11/2014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18/11/2014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18/11/2014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18/11/2014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18/11/2014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_tradnl" altLang="es-CO">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ltLang="es-CO">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3670CB46-C384-43D0-9358-C39ABE5146C3}" type="slidenum">
              <a:rPr lang="es-ES_tradnl" altLang="es-CO">
                <a:solidFill>
                  <a:srgbClr val="000000"/>
                </a:solidFill>
              </a:rPr>
              <a:pPr/>
              <a:t>‹Nº›</a:t>
            </a:fld>
            <a:endParaRPr lang="es-ES_tradnl" altLang="es-CO">
              <a:solidFill>
                <a:srgbClr val="000000"/>
              </a:solidFill>
            </a:endParaRPr>
          </a:p>
        </p:txBody>
      </p:sp>
    </p:spTree>
    <p:extLst>
      <p:ext uri="{BB962C8B-B14F-4D97-AF65-F5344CB8AC3E}">
        <p14:creationId xmlns:p14="http://schemas.microsoft.com/office/powerpoint/2010/main" val="20492528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18/11/2014</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CO" smtClean="0"/>
              <a:t>Haga clic para cambiar el estilo de título	</a:t>
            </a:r>
          </a:p>
        </p:txBody>
      </p:sp>
      <p:sp>
        <p:nvSpPr>
          <p:cNvPr id="1027" name="Rectangle 3"/>
          <p:cNvSpPr>
            <a:spLocks noGrp="1" noChangeArrowheads="1"/>
          </p:cNvSpPr>
          <p:nvPr>
            <p:ph type="body" idx="1"/>
          </p:nvPr>
        </p:nvSpPr>
        <p:spPr bwMode="auto">
          <a:xfrm>
            <a:off x="457200" y="1200151"/>
            <a:ext cx="8229600" cy="3394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CO" smtClean="0"/>
              <a:t>Haga clic para modificar el estilo de texto del patrón</a:t>
            </a:r>
          </a:p>
          <a:p>
            <a:pPr lvl="1"/>
            <a:r>
              <a:rPr lang="es-ES_tradnl" altLang="es-CO" smtClean="0"/>
              <a:t>Segundo nivel</a:t>
            </a:r>
          </a:p>
          <a:p>
            <a:pPr lvl="2"/>
            <a:r>
              <a:rPr lang="es-ES_tradnl" altLang="es-CO" smtClean="0"/>
              <a:t>Tercer nivel</a:t>
            </a:r>
          </a:p>
          <a:p>
            <a:pPr lvl="3"/>
            <a:r>
              <a:rPr lang="es-ES_tradnl" altLang="es-CO" smtClean="0"/>
              <a:t>Cuarto nivel</a:t>
            </a:r>
          </a:p>
          <a:p>
            <a:pPr lvl="4"/>
            <a:r>
              <a:rPr lang="es-ES_tradnl" altLang="es-CO" smtClean="0"/>
              <a:t>Quinto nivel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altLang="es-CO" smtClean="0">
              <a:solidFill>
                <a:srgbClr val="000000"/>
              </a:solidFill>
            </a:endParaRPr>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altLang="es-CO" smtClean="0">
              <a:solidFill>
                <a:srgbClr val="000000"/>
              </a:solidFill>
            </a:endParaRPr>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1F1081BE-58D1-4C51-BC17-2D6641E5D458}" type="slidenum">
              <a:rPr lang="es-ES_tradnl" altLang="es-CO" smtClean="0">
                <a:solidFill>
                  <a:srgbClr val="000000"/>
                </a:solidFill>
              </a:rPr>
              <a:pPr/>
              <a:t>‹Nº›</a:t>
            </a:fld>
            <a:endParaRPr lang="es-ES_tradnl"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ma"/><Relationship Id="rId1" Type="http://schemas.microsoft.com/office/2007/relationships/media" Target="../media/media1.wma"/><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01 Mis docu. Backup\Mis imágenes\00 Para el mensaje haciendo\0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2382437" y="627480"/>
            <a:ext cx="4398384" cy="1508105"/>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6000" b="1" cap="none" spc="0" dirty="0" smtClean="0">
                <a:ln w="50800"/>
                <a:solidFill>
                  <a:schemeClr val="bg1">
                    <a:shade val="50000"/>
                  </a:schemeClr>
                </a:solidFill>
                <a:effectLst/>
                <a:latin typeface="+mj-lt"/>
              </a:rPr>
              <a:t>LA SENCILLEZ</a:t>
            </a:r>
          </a:p>
          <a:p>
            <a:pPr algn="ctr"/>
            <a:r>
              <a:rPr lang="es-ES" sz="3200" b="1" dirty="0" smtClean="0">
                <a:ln w="50800"/>
                <a:solidFill>
                  <a:schemeClr val="bg1">
                    <a:shade val="50000"/>
                  </a:schemeClr>
                </a:solidFill>
                <a:latin typeface="+mj-lt"/>
              </a:rPr>
              <a:t>(Definición y Conceptos)</a:t>
            </a:r>
            <a:endParaRPr lang="es-ES" sz="3200" b="1" cap="none" spc="0" dirty="0">
              <a:ln w="50800"/>
              <a:solidFill>
                <a:schemeClr val="bg1">
                  <a:shade val="50000"/>
                </a:schemeClr>
              </a:solidFill>
              <a:effectLst/>
              <a:latin typeface="+mj-lt"/>
            </a:endParaRPr>
          </a:p>
        </p:txBody>
      </p:sp>
      <p:pic>
        <p:nvPicPr>
          <p:cNvPr id="2" name="Cyrille Renaut - Les dames de Remiremont.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880246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1"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up)">
                                      <p:cBhvr>
                                        <p:cTn id="11" dur="4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2" repeatCount="indefinite" fill="remove" display="0">
                  <p:stCondLst>
                    <p:cond delay="indefinite"/>
                  </p:stCondLst>
                  <p:endCondLst>
                    <p:cond evt="onStopAudio" delay="0">
                      <p:tgtEl>
                        <p:sldTgt/>
                      </p:tgtEl>
                    </p:cond>
                  </p:endCondLst>
                </p:cTn>
                <p:tgtEl>
                  <p:spTgt spid="2"/>
                </p:tgtEl>
              </p:cMediaNode>
            </p:audio>
          </p:childTnLst>
        </p:cTn>
      </p:par>
    </p:tnLst>
    <p:bldLst>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01 Mis docu. Backup\Mis imágenes\00 Para el mensaje haciendo\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13" name="12 Rectángulo"/>
          <p:cNvSpPr/>
          <p:nvPr/>
        </p:nvSpPr>
        <p:spPr>
          <a:xfrm>
            <a:off x="251400" y="403927"/>
            <a:ext cx="8641200" cy="1015663"/>
          </a:xfrm>
          <a:prstGeom prst="rect">
            <a:avLst/>
          </a:prstGeom>
        </p:spPr>
        <p:txBody>
          <a:bodyPr wrap="square">
            <a:spAutoFit/>
          </a:bodyPr>
          <a:lstStyle/>
          <a:p>
            <a:pPr algn="ctr"/>
            <a:r>
              <a:rPr lang="es-CO" sz="2000" b="1" dirty="0">
                <a:solidFill>
                  <a:schemeClr val="bg1"/>
                </a:solidFill>
                <a:effectLst>
                  <a:glow rad="101600">
                    <a:srgbClr val="663300"/>
                  </a:glow>
                </a:effectLst>
                <a:latin typeface="+mj-lt"/>
              </a:rPr>
              <a:t>Sencillez es la cualidad de sencillo (que no tiene composición, carece de ostentación o no ofrece dificultad). Este adjetivo puede aplicarse a las personas o a los objetos.</a:t>
            </a:r>
          </a:p>
        </p:txBody>
      </p:sp>
    </p:spTree>
    <p:extLst>
      <p:ext uri="{BB962C8B-B14F-4D97-AF65-F5344CB8AC3E}">
        <p14:creationId xmlns:p14="http://schemas.microsoft.com/office/powerpoint/2010/main" val="502864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C:\01 Mis docu. Backup\Mis imágenes\00 Para el mensaje haciendo\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23410" y="3172844"/>
            <a:ext cx="8497180" cy="1631216"/>
          </a:xfrm>
          <a:prstGeom prst="rect">
            <a:avLst/>
          </a:prstGeom>
        </p:spPr>
        <p:txBody>
          <a:bodyPr wrap="square">
            <a:spAutoFit/>
          </a:bodyPr>
          <a:lstStyle/>
          <a:p>
            <a:pPr algn="ctr"/>
            <a:r>
              <a:rPr lang="es-CO" sz="2000" b="1" dirty="0">
                <a:solidFill>
                  <a:schemeClr val="bg1"/>
                </a:solidFill>
                <a:effectLst>
                  <a:glow rad="114300">
                    <a:srgbClr val="003468"/>
                  </a:glow>
                </a:effectLst>
                <a:latin typeface="+mj-lt"/>
              </a:rPr>
              <a:t>Una cosa sencilla puede ser aquella que no tiene artificio ni gran elaboración. Por ejemplo: “Este es un mecanismo sencillo, con una polea para no tener que hacer tanta fuerza”, “Mi padre ideó un plan muy sencillo para lograr que Bobby no se escape del patio”, “Las primeras computadoras eran máquinas sencillas con poca capacidad para realizar cálculos”.</a:t>
            </a:r>
          </a:p>
        </p:txBody>
      </p:sp>
    </p:spTree>
    <p:extLst>
      <p:ext uri="{BB962C8B-B14F-4D97-AF65-F5344CB8AC3E}">
        <p14:creationId xmlns:p14="http://schemas.microsoft.com/office/powerpoint/2010/main" val="2146866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01 Mis docu. Backup\Mis imágenes\00 Para el mensaje haciendo\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23410" y="3291850"/>
            <a:ext cx="8497180" cy="1323439"/>
          </a:xfrm>
          <a:prstGeom prst="rect">
            <a:avLst/>
          </a:prstGeom>
        </p:spPr>
        <p:txBody>
          <a:bodyPr wrap="square">
            <a:spAutoFit/>
          </a:bodyPr>
          <a:lstStyle/>
          <a:p>
            <a:pPr algn="ctr"/>
            <a:r>
              <a:rPr lang="es-CO" sz="2000" b="1" dirty="0">
                <a:solidFill>
                  <a:schemeClr val="bg1"/>
                </a:solidFill>
                <a:effectLst>
                  <a:glow rad="101600">
                    <a:srgbClr val="221100"/>
                  </a:glow>
                </a:effectLst>
                <a:latin typeface="+mj-lt"/>
              </a:rPr>
              <a:t>Lo sencillo también puede estar vinculado a aquello que no presenta dificultad: “Por suerte, fue un examen sencillo”, “Puede parecer sencillo, pero la realidad es que este problema es de difícil solución”, “Te estoy haciendo una pregunta sencilla, no tienes que pensar tanto: ¿dónde estuviste anoche?”.</a:t>
            </a:r>
          </a:p>
        </p:txBody>
      </p:sp>
    </p:spTree>
    <p:extLst>
      <p:ext uri="{BB962C8B-B14F-4D97-AF65-F5344CB8AC3E}">
        <p14:creationId xmlns:p14="http://schemas.microsoft.com/office/powerpoint/2010/main" val="780766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01 Mis docu. Backup\Mis imágenes\00 Para el mensaje haciendo\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251400" y="240171"/>
            <a:ext cx="8641200" cy="1323439"/>
          </a:xfrm>
          <a:prstGeom prst="rect">
            <a:avLst/>
          </a:prstGeom>
        </p:spPr>
        <p:txBody>
          <a:bodyPr wrap="square">
            <a:spAutoFit/>
          </a:bodyPr>
          <a:lstStyle/>
          <a:p>
            <a:pPr algn="ctr"/>
            <a:r>
              <a:rPr lang="es-CO" sz="2000" b="1" dirty="0">
                <a:solidFill>
                  <a:srgbClr val="462300"/>
                </a:solidFill>
                <a:latin typeface="+mj-lt"/>
              </a:rPr>
              <a:t>En este sentido, hay que dejar patente que, de manera coloquial, muchas veces sencillez y facilidad se utilizan absolutamente como sinónimos. Así, por ejemplo, se puede decir “El examen de Historia fue sencillo” o “El examen de Historia fue muy fácil”.</a:t>
            </a:r>
          </a:p>
        </p:txBody>
      </p:sp>
    </p:spTree>
    <p:extLst>
      <p:ext uri="{BB962C8B-B14F-4D97-AF65-F5344CB8AC3E}">
        <p14:creationId xmlns:p14="http://schemas.microsoft.com/office/powerpoint/2010/main" val="880246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01 Mis docu. Backup\Mis imágenes\00 Para el mensaje haciendo\0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23410" y="267430"/>
            <a:ext cx="8497180" cy="1015663"/>
          </a:xfrm>
          <a:prstGeom prst="rect">
            <a:avLst/>
          </a:prstGeom>
        </p:spPr>
        <p:txBody>
          <a:bodyPr wrap="square">
            <a:spAutoFit/>
          </a:bodyPr>
          <a:lstStyle/>
          <a:p>
            <a:pPr algn="ctr"/>
            <a:r>
              <a:rPr lang="es-CO" sz="2000" b="1" dirty="0">
                <a:solidFill>
                  <a:schemeClr val="bg1"/>
                </a:solidFill>
                <a:effectLst>
                  <a:glow rad="101600">
                    <a:srgbClr val="37441C"/>
                  </a:glow>
                </a:effectLst>
                <a:latin typeface="+mj-lt"/>
              </a:rPr>
              <a:t>Respecto a las personas, la sencillez está vinculada a los seres humanos que actúan con llaneza y que no ostentan. Las personas sencillas son naturales y espontáneas, rechazan el protocolo y prefieren la informalidad</a:t>
            </a:r>
            <a:r>
              <a:rPr lang="es-CO" sz="2000" b="1" dirty="0" smtClean="0">
                <a:solidFill>
                  <a:schemeClr val="bg1"/>
                </a:solidFill>
                <a:effectLst>
                  <a:glow rad="101600">
                    <a:srgbClr val="37441C"/>
                  </a:glow>
                </a:effectLst>
                <a:latin typeface="+mj-lt"/>
              </a:rPr>
              <a:t>:…</a:t>
            </a:r>
            <a:endParaRPr lang="es-CO" sz="2000" b="1" dirty="0">
              <a:solidFill>
                <a:schemeClr val="bg1"/>
              </a:solidFill>
              <a:effectLst>
                <a:glow rad="101600">
                  <a:srgbClr val="37441C"/>
                </a:glow>
              </a:effectLst>
              <a:latin typeface="+mj-lt"/>
            </a:endParaRPr>
          </a:p>
        </p:txBody>
      </p:sp>
      <p:sp>
        <p:nvSpPr>
          <p:cNvPr id="4" name="3 Rectángulo"/>
          <p:cNvSpPr/>
          <p:nvPr/>
        </p:nvSpPr>
        <p:spPr>
          <a:xfrm>
            <a:off x="323410" y="3172844"/>
            <a:ext cx="8497180" cy="1631216"/>
          </a:xfrm>
          <a:prstGeom prst="rect">
            <a:avLst/>
          </a:prstGeom>
        </p:spPr>
        <p:txBody>
          <a:bodyPr wrap="square">
            <a:spAutoFit/>
          </a:bodyPr>
          <a:lstStyle/>
          <a:p>
            <a:pPr algn="ctr"/>
            <a:r>
              <a:rPr lang="es-CO" sz="2000" b="1" dirty="0">
                <a:solidFill>
                  <a:schemeClr val="bg1"/>
                </a:solidFill>
                <a:effectLst>
                  <a:glow rad="127000">
                    <a:srgbClr val="37441C"/>
                  </a:glow>
                </a:effectLst>
                <a:latin typeface="+mj-lt"/>
              </a:rPr>
              <a:t>“El actor volvió a demostrar su sencillez al pasar horas conversando con sus seguidoras”, “Es millonario, pero defiende la sencillez: llegó manejando su propio coche y lo estacionó en la calle, como cualquier ciudadano”, “Desde que se convirtió en una estrella de la música, el joven dejó de lado la sencillez y ya no saluda a sus fans”.</a:t>
            </a:r>
          </a:p>
        </p:txBody>
      </p:sp>
    </p:spTree>
    <p:extLst>
      <p:ext uri="{BB962C8B-B14F-4D97-AF65-F5344CB8AC3E}">
        <p14:creationId xmlns:p14="http://schemas.microsoft.com/office/powerpoint/2010/main" val="2339753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01 Mis docu. Backup\Mis imágenes\00 Para el mensaje haciendo\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23410" y="3244854"/>
            <a:ext cx="8497180" cy="1631216"/>
          </a:xfrm>
          <a:prstGeom prst="rect">
            <a:avLst/>
          </a:prstGeom>
        </p:spPr>
        <p:txBody>
          <a:bodyPr wrap="square">
            <a:spAutoFit/>
          </a:bodyPr>
          <a:lstStyle/>
          <a:p>
            <a:pPr algn="ctr"/>
            <a:r>
              <a:rPr lang="es-CO" sz="2000" b="1" dirty="0">
                <a:solidFill>
                  <a:schemeClr val="bg1"/>
                </a:solidFill>
                <a:effectLst>
                  <a:glow rad="114300">
                    <a:srgbClr val="462300"/>
                  </a:glow>
                </a:effectLst>
                <a:latin typeface="+mj-lt"/>
              </a:rPr>
              <a:t>La sencillez es un valor actualmente muy apreciado en las personas. Quienes lo tienen se caracterizan, entre otras muchas cosas, porque son humildes, porque no hacen ostentación de lo que poseen o de lo que saben, porque no se dedican a dar lecciones a los demás sobre qué deben hacer o cómo deben realizar algo, porque no hablan siempre de sus logros o de sus </a:t>
            </a:r>
            <a:r>
              <a:rPr lang="es-CO" sz="2000" b="1" dirty="0" smtClean="0">
                <a:solidFill>
                  <a:schemeClr val="bg1"/>
                </a:solidFill>
                <a:effectLst>
                  <a:glow rad="114300">
                    <a:srgbClr val="462300"/>
                  </a:glow>
                </a:effectLst>
                <a:latin typeface="+mj-lt"/>
              </a:rPr>
              <a:t>aciertos.</a:t>
            </a:r>
            <a:endParaRPr lang="es-CO" sz="2000" b="1" dirty="0">
              <a:solidFill>
                <a:schemeClr val="bg1"/>
              </a:solidFill>
              <a:effectLst>
                <a:glow rad="114300">
                  <a:srgbClr val="462300"/>
                </a:glow>
              </a:effectLst>
              <a:latin typeface="+mj-lt"/>
            </a:endParaRPr>
          </a:p>
        </p:txBody>
      </p:sp>
    </p:spTree>
    <p:extLst>
      <p:ext uri="{BB962C8B-B14F-4D97-AF65-F5344CB8AC3E}">
        <p14:creationId xmlns:p14="http://schemas.microsoft.com/office/powerpoint/2010/main" val="780766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01 Mis docu. Backup\Mis imágenes\00 Para el mensaje haciendo\0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251400" y="3624641"/>
            <a:ext cx="8641200" cy="1323439"/>
          </a:xfrm>
          <a:prstGeom prst="rect">
            <a:avLst/>
          </a:prstGeom>
        </p:spPr>
        <p:txBody>
          <a:bodyPr wrap="square">
            <a:spAutoFit/>
          </a:bodyPr>
          <a:lstStyle/>
          <a:p>
            <a:pPr algn="ctr"/>
            <a:r>
              <a:rPr lang="es-CO" sz="2000" b="1" dirty="0">
                <a:solidFill>
                  <a:schemeClr val="bg1"/>
                </a:solidFill>
                <a:effectLst>
                  <a:glow rad="101600">
                    <a:schemeClr val="accent4">
                      <a:lumMod val="50000"/>
                    </a:schemeClr>
                  </a:glow>
                </a:effectLst>
                <a:latin typeface="+mj-lt"/>
              </a:rPr>
              <a:t>Asimismo, se establece que la persona que es sencilla, exteriormente se presenta llevando un vestuario nada estridente, teniendo buenos modales, no luciendo ni joyas ni complementos de gran valor, no dedicándose a mostrarle a todo el mundo los bienes caros que </a:t>
            </a:r>
            <a:r>
              <a:rPr lang="es-CO" sz="2000" b="1" dirty="0" smtClean="0">
                <a:solidFill>
                  <a:schemeClr val="bg1"/>
                </a:solidFill>
                <a:effectLst>
                  <a:glow rad="101600">
                    <a:schemeClr val="accent4">
                      <a:lumMod val="50000"/>
                    </a:schemeClr>
                  </a:glow>
                </a:effectLst>
                <a:latin typeface="+mj-lt"/>
              </a:rPr>
              <a:t>posee.</a:t>
            </a:r>
            <a:endParaRPr lang="es-CO" sz="2000" b="1" dirty="0">
              <a:solidFill>
                <a:schemeClr val="bg1"/>
              </a:solidFill>
              <a:effectLst>
                <a:glow rad="101600">
                  <a:schemeClr val="accent4">
                    <a:lumMod val="50000"/>
                  </a:schemeClr>
                </a:glow>
              </a:effectLst>
              <a:latin typeface="+mj-lt"/>
            </a:endParaRPr>
          </a:p>
        </p:txBody>
      </p:sp>
    </p:spTree>
    <p:extLst>
      <p:ext uri="{BB962C8B-B14F-4D97-AF65-F5344CB8AC3E}">
        <p14:creationId xmlns:p14="http://schemas.microsoft.com/office/powerpoint/2010/main" val="2339753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01 Mis docu. Backup\Mis imágenes\00 Para el mensaje haciendo\0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4104570" y="483460"/>
            <a:ext cx="4572000" cy="2246769"/>
          </a:xfrm>
          <a:prstGeom prst="rect">
            <a:avLst/>
          </a:prstGeom>
        </p:spPr>
        <p:txBody>
          <a:bodyPr>
            <a:spAutoFit/>
          </a:bodyPr>
          <a:lstStyle/>
          <a:p>
            <a:pPr algn="ctr"/>
            <a:r>
              <a:rPr lang="es-CO" sz="2000" b="1" dirty="0">
                <a:solidFill>
                  <a:schemeClr val="bg1"/>
                </a:solidFill>
                <a:effectLst>
                  <a:glow rad="101600">
                    <a:srgbClr val="6C0000"/>
                  </a:glow>
                </a:effectLst>
                <a:latin typeface="+mj-lt"/>
              </a:rPr>
              <a:t>Por tanto, podemos decir que una persona sencilla respeta a los demás por encima de todo, no se siente superior en ningún aspecto respecto al resto, no menosprecia a los demás, no tiene afán por destacar ni por presumir y no necesita sentirse admirada.</a:t>
            </a:r>
          </a:p>
        </p:txBody>
      </p:sp>
    </p:spTree>
    <p:extLst>
      <p:ext uri="{BB962C8B-B14F-4D97-AF65-F5344CB8AC3E}">
        <p14:creationId xmlns:p14="http://schemas.microsoft.com/office/powerpoint/2010/main" val="880246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01 Mis docu. Backup\Mis imágenes\00 Para el mensaje haciendo\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251400" y="3867930"/>
            <a:ext cx="8641200" cy="1015663"/>
          </a:xfrm>
          <a:prstGeom prst="rect">
            <a:avLst/>
          </a:prstGeom>
        </p:spPr>
        <p:txBody>
          <a:bodyPr wrap="square">
            <a:spAutoFit/>
          </a:bodyPr>
          <a:lstStyle/>
          <a:p>
            <a:pPr algn="ctr"/>
            <a:r>
              <a:rPr lang="es-CO" sz="2000" b="1" dirty="0">
                <a:solidFill>
                  <a:schemeClr val="bg1"/>
                </a:solidFill>
                <a:effectLst>
                  <a:glow rad="127000">
                    <a:schemeClr val="bg2">
                      <a:lumMod val="10000"/>
                    </a:schemeClr>
                  </a:glow>
                </a:effectLst>
                <a:latin typeface="+mj-lt"/>
              </a:rPr>
              <a:t>La sencillez refiere, por otra parte, a lo que carece de adornos y ostentación: “La modelo sorprendió al vestirse con sencillez para una gala tan importante”, “Quiero decorar la casa con sencillez, no me gustan los ambientes recargados”.</a:t>
            </a:r>
          </a:p>
        </p:txBody>
      </p:sp>
    </p:spTree>
    <p:extLst>
      <p:ext uri="{BB962C8B-B14F-4D97-AF65-F5344CB8AC3E}">
        <p14:creationId xmlns:p14="http://schemas.microsoft.com/office/powerpoint/2010/main" val="3945709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01 Mis docu. Backup\Mis imágenes\00 Para el mensaje haciendo\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4" name="3 CuadroTexto"/>
          <p:cNvSpPr txBox="1"/>
          <p:nvPr/>
        </p:nvSpPr>
        <p:spPr>
          <a:xfrm>
            <a:off x="5959301" y="-1748850"/>
            <a:ext cx="2882905" cy="1754326"/>
          </a:xfrm>
          <a:prstGeom prst="rect">
            <a:avLst/>
          </a:prstGeom>
          <a:noFill/>
        </p:spPr>
        <p:txBody>
          <a:bodyPr wrap="none" rtlCol="0">
            <a:spAutoFit/>
          </a:bodyPr>
          <a:lstStyle/>
          <a:p>
            <a:pPr algn="ctr"/>
            <a:r>
              <a:rPr lang="es-CO" sz="1200" b="1" dirty="0" smtClean="0">
                <a:solidFill>
                  <a:schemeClr val="bg1"/>
                </a:solidFill>
                <a:effectLst>
                  <a:glow rad="101600">
                    <a:srgbClr val="000066">
                      <a:alpha val="74902"/>
                    </a:srgbClr>
                  </a:glow>
                </a:effectLst>
                <a:latin typeface="+mj-lt"/>
              </a:rPr>
              <a:t>Texto tomado de: </a:t>
            </a:r>
            <a:r>
              <a:rPr lang="es-CO" sz="1200" b="1" i="1" dirty="0" err="1" smtClean="0">
                <a:solidFill>
                  <a:schemeClr val="bg1"/>
                </a:solidFill>
                <a:effectLst>
                  <a:glow rad="101600">
                    <a:srgbClr val="000066">
                      <a:alpha val="74902"/>
                    </a:srgbClr>
                  </a:glow>
                </a:effectLst>
                <a:latin typeface="+mj-lt"/>
              </a:rPr>
              <a:t>definicion.de</a:t>
            </a:r>
            <a:endParaRPr lang="es-CO" sz="1200" b="1" i="1" dirty="0" smtClean="0">
              <a:solidFill>
                <a:schemeClr val="bg1"/>
              </a:solidFill>
              <a:effectLst>
                <a:glow rad="101600">
                  <a:srgbClr val="000066">
                    <a:alpha val="74902"/>
                  </a:srgbClr>
                </a:glow>
              </a:effectLst>
              <a:latin typeface="+mj-lt"/>
            </a:endParaRPr>
          </a:p>
          <a:p>
            <a:pPr algn="ctr"/>
            <a:endParaRPr lang="es-CO" sz="1200" b="1" dirty="0">
              <a:solidFill>
                <a:schemeClr val="bg1"/>
              </a:solidFill>
              <a:effectLst>
                <a:glow rad="101600">
                  <a:srgbClr val="000066">
                    <a:alpha val="74902"/>
                  </a:srgbClr>
                </a:glow>
              </a:effectLst>
              <a:latin typeface="+mj-lt"/>
            </a:endParaRPr>
          </a:p>
          <a:p>
            <a:pPr algn="ctr"/>
            <a:endParaRPr lang="es-CO" sz="1200" b="1" dirty="0" smtClean="0">
              <a:solidFill>
                <a:schemeClr val="bg1"/>
              </a:solidFill>
              <a:effectLst>
                <a:glow rad="101600">
                  <a:srgbClr val="000066">
                    <a:alpha val="74902"/>
                  </a:srgbClr>
                </a:glow>
              </a:effectLst>
              <a:latin typeface="+mj-lt"/>
            </a:endParaRPr>
          </a:p>
          <a:p>
            <a:pPr algn="ctr"/>
            <a:r>
              <a:rPr lang="es-CO" sz="1200" b="1" dirty="0" smtClean="0">
                <a:solidFill>
                  <a:schemeClr val="bg1"/>
                </a:solidFill>
                <a:effectLst>
                  <a:glow rad="101600">
                    <a:srgbClr val="000066">
                      <a:alpha val="74902"/>
                    </a:srgbClr>
                  </a:glow>
                </a:effectLst>
                <a:latin typeface="+mj-lt"/>
              </a:rPr>
              <a:t>Música:</a:t>
            </a:r>
          </a:p>
          <a:p>
            <a:pPr algn="ctr"/>
            <a:r>
              <a:rPr lang="fr-FR" sz="1200" b="1" dirty="0">
                <a:solidFill>
                  <a:schemeClr val="bg1"/>
                </a:solidFill>
                <a:effectLst>
                  <a:glow rad="101600">
                    <a:srgbClr val="000066">
                      <a:alpha val="74902"/>
                    </a:srgbClr>
                  </a:glow>
                </a:effectLst>
                <a:latin typeface="+mj-lt"/>
              </a:rPr>
              <a:t>Les dames de </a:t>
            </a:r>
            <a:r>
              <a:rPr lang="fr-FR" sz="1200" b="1" dirty="0" smtClean="0">
                <a:solidFill>
                  <a:schemeClr val="bg1"/>
                </a:solidFill>
                <a:effectLst>
                  <a:glow rad="101600">
                    <a:srgbClr val="000066">
                      <a:alpha val="74902"/>
                    </a:srgbClr>
                  </a:glow>
                </a:effectLst>
                <a:latin typeface="+mj-lt"/>
              </a:rPr>
              <a:t>Remiremont - </a:t>
            </a:r>
            <a:r>
              <a:rPr lang="fr-FR" sz="1200" b="1" i="1" dirty="0" smtClean="0">
                <a:solidFill>
                  <a:schemeClr val="bg1"/>
                </a:solidFill>
                <a:effectLst>
                  <a:glow rad="101600">
                    <a:srgbClr val="000066">
                      <a:alpha val="74902"/>
                    </a:srgbClr>
                  </a:glow>
                </a:effectLst>
                <a:latin typeface="+mj-lt"/>
              </a:rPr>
              <a:t>Cyrille </a:t>
            </a:r>
            <a:r>
              <a:rPr lang="fr-FR" sz="1200" b="1" i="1" dirty="0" err="1" smtClean="0">
                <a:solidFill>
                  <a:schemeClr val="bg1"/>
                </a:solidFill>
                <a:effectLst>
                  <a:glow rad="101600">
                    <a:srgbClr val="000066">
                      <a:alpha val="74902"/>
                    </a:srgbClr>
                  </a:glow>
                </a:effectLst>
                <a:latin typeface="+mj-lt"/>
              </a:rPr>
              <a:t>Renaut</a:t>
            </a:r>
            <a:endParaRPr lang="es-CO" sz="1200" b="1" i="1" dirty="0">
              <a:solidFill>
                <a:schemeClr val="bg1"/>
              </a:solidFill>
              <a:effectLst>
                <a:glow rad="101600">
                  <a:srgbClr val="000066">
                    <a:alpha val="74902"/>
                  </a:srgbClr>
                </a:glow>
              </a:effectLst>
              <a:latin typeface="+mj-lt"/>
            </a:endParaRPr>
          </a:p>
          <a:p>
            <a:pPr algn="ctr"/>
            <a:endParaRPr lang="es-CO" sz="1200" b="1" dirty="0" smtClean="0">
              <a:solidFill>
                <a:schemeClr val="bg1"/>
              </a:solidFill>
              <a:effectLst>
                <a:glow rad="101600">
                  <a:srgbClr val="000066">
                    <a:alpha val="74902"/>
                  </a:srgbClr>
                </a:glow>
              </a:effectLst>
              <a:latin typeface="+mj-lt"/>
            </a:endParaRPr>
          </a:p>
          <a:p>
            <a:pPr algn="ctr"/>
            <a:r>
              <a:rPr lang="es-CO" sz="1200" b="1" dirty="0" smtClean="0">
                <a:solidFill>
                  <a:schemeClr val="bg1"/>
                </a:solidFill>
                <a:effectLst>
                  <a:glow rad="101600">
                    <a:srgbClr val="000066">
                      <a:alpha val="74902"/>
                    </a:srgbClr>
                  </a:glow>
                </a:effectLst>
                <a:latin typeface="+mj-lt"/>
              </a:rPr>
              <a:t>Realización general:</a:t>
            </a:r>
          </a:p>
          <a:p>
            <a:pPr algn="ctr"/>
            <a:r>
              <a:rPr lang="es-CO" sz="1200" b="1" i="1" dirty="0" smtClean="0">
                <a:solidFill>
                  <a:schemeClr val="bg1"/>
                </a:solidFill>
                <a:effectLst>
                  <a:glow rad="101600">
                    <a:srgbClr val="000066">
                      <a:alpha val="74902"/>
                    </a:srgbClr>
                  </a:glow>
                </a:effectLst>
                <a:latin typeface="+mj-lt"/>
              </a:rPr>
              <a:t>Rodrigo Valencia Cardona</a:t>
            </a:r>
          </a:p>
          <a:p>
            <a:pPr algn="ctr"/>
            <a:r>
              <a:rPr lang="es-CO" sz="1200" b="1" dirty="0" smtClean="0">
                <a:solidFill>
                  <a:schemeClr val="bg1"/>
                </a:solidFill>
                <a:effectLst>
                  <a:glow rad="101600">
                    <a:srgbClr val="000066">
                      <a:alpha val="74902"/>
                    </a:srgbClr>
                  </a:glow>
                </a:effectLst>
                <a:latin typeface="+mj-lt"/>
              </a:rPr>
              <a:t>Medellín-Colombia</a:t>
            </a:r>
            <a:endParaRPr lang="es-CO" sz="1200" b="1" dirty="0">
              <a:solidFill>
                <a:schemeClr val="bg1"/>
              </a:solidFill>
              <a:effectLst>
                <a:glow rad="101600">
                  <a:srgbClr val="000066">
                    <a:alpha val="74902"/>
                  </a:srgbClr>
                </a:glow>
              </a:effectLst>
              <a:latin typeface="+mj-lt"/>
            </a:endParaRPr>
          </a:p>
        </p:txBody>
      </p:sp>
    </p:spTree>
    <p:extLst>
      <p:ext uri="{BB962C8B-B14F-4D97-AF65-F5344CB8AC3E}">
        <p14:creationId xmlns:p14="http://schemas.microsoft.com/office/powerpoint/2010/main" val="1548628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2000" fill="hold"/>
                                        <p:tgtEl>
                                          <p:spTgt spid="4"/>
                                        </p:tgtEl>
                                        <p:attrNameLst>
                                          <p:attrName>ppt_x</p:attrName>
                                        </p:attrNameLst>
                                      </p:cBhvr>
                                      <p:tavLst>
                                        <p:tav tm="0">
                                          <p:val>
                                            <p:strVal val="#ppt_x"/>
                                          </p:val>
                                        </p:tav>
                                        <p:tav tm="100000">
                                          <p:val>
                                            <p:strVal val="#ppt_x"/>
                                          </p:val>
                                        </p:tav>
                                      </p:tavLst>
                                    </p:anim>
                                    <p:anim calcmode="lin" valueType="num">
                                      <p:cBhvr additive="base">
                                        <p:cTn id="8" dur="12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70" name="AutoShape 6" descr="postit"/>
          <p:cNvSpPr>
            <a:spLocks noChangeAspect="1" noChangeArrowheads="1"/>
          </p:cNvSpPr>
          <p:nvPr/>
        </p:nvSpPr>
        <p:spPr bwMode="auto">
          <a:xfrm>
            <a:off x="4191000" y="1657350"/>
            <a:ext cx="304800" cy="2286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CO"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343401"/>
            <a:ext cx="3811588" cy="40957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4114801"/>
            <a:ext cx="91440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3429001"/>
            <a:ext cx="2540000" cy="847725"/>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1943100"/>
            <a:ext cx="10668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altLang="es-CO" smtClean="0">
              <a:solidFill>
                <a:srgbClr val="000000"/>
              </a:solidFill>
            </a:endParaRPr>
          </a:p>
        </p:txBody>
      </p:sp>
      <p:graphicFrame>
        <p:nvGraphicFramePr>
          <p:cNvPr id="11701" name="Group 437"/>
          <p:cNvGraphicFramePr>
            <a:graphicFrameLocks noGrp="1"/>
          </p:cNvGraphicFramePr>
          <p:nvPr/>
        </p:nvGraphicFramePr>
        <p:xfrm>
          <a:off x="5029200" y="2514602"/>
          <a:ext cx="3200400" cy="1156716"/>
        </p:xfrm>
        <a:graphic>
          <a:graphicData uri="http://schemas.openxmlformats.org/drawingml/2006/table">
            <a:tbl>
              <a:tblPr/>
              <a:tblGrid>
                <a:gridCol w="1106488"/>
                <a:gridCol w="1046162"/>
                <a:gridCol w="1047750"/>
              </a:tblGrid>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2E49D5"/>
                          </a:solidFill>
                          <a:effectLst/>
                          <a:latin typeface="Arial" charset="0"/>
                          <a:hlinkClick r:id="rId6"/>
                        </a:rPr>
                        <a:t>Dedicatorias</a:t>
                      </a:r>
                      <a:endParaRPr kumimoji="0" lang="es-ES_tradnl" altLang="es-CO"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7"/>
                        </a:rPr>
                        <a:t>Fechas Especiales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8"/>
                        </a:rPr>
                        <a:t>Graciosos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9"/>
                        </a:rPr>
                        <a:t>Historia y Arte</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0"/>
                        </a:rPr>
                        <a:t>Lugares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1"/>
                        </a:rPr>
                        <a:t>Musicales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2"/>
                        </a:rPr>
                        <a:t>Naturaleza y Ciencias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3"/>
                        </a:rPr>
                        <a:t>Política</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4"/>
                        </a:rPr>
                        <a:t>Reflexión</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48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5"/>
                        </a:rPr>
                        <a:t>Religiosos</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6"/>
                        </a:rPr>
                        <a:t>Románticos</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7"/>
                        </a:rPr>
                        <a:t>Salud</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2514600"/>
          <a:ext cx="3200400" cy="1155192"/>
        </p:xfrm>
        <a:graphic>
          <a:graphicData uri="http://schemas.openxmlformats.org/drawingml/2006/table">
            <a:tbl>
              <a:tblPr/>
              <a:tblGrid>
                <a:gridCol w="1106488"/>
                <a:gridCol w="1046162"/>
                <a:gridCol w="1047750"/>
              </a:tblGrid>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2E49D5"/>
                          </a:solidFill>
                          <a:effectLst/>
                          <a:latin typeface="Arial" charset="0"/>
                          <a:hlinkClick r:id="rId18"/>
                        </a:rPr>
                        <a:t>Dedicatorias</a:t>
                      </a:r>
                      <a:endParaRPr kumimoji="0" lang="es-ES_tradnl" altLang="es-CO"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9"/>
                        </a:rPr>
                        <a:t>Fechas Especiales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0"/>
                        </a:rPr>
                        <a:t>Graciosos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1"/>
                        </a:rPr>
                        <a:t>Historia y Arte</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2"/>
                        </a:rPr>
                        <a:t>Lugares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3"/>
                        </a:rPr>
                        <a:t>Musicales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4"/>
                        </a:rPr>
                        <a:t>Naturaleza y Ciencias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5"/>
                        </a:rPr>
                        <a:t>Política</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6"/>
                        </a:rPr>
                        <a:t>Reflexión</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7"/>
                        </a:rPr>
                        <a:t>Religiosos</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8"/>
                        </a:rPr>
                        <a:t>Románticos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9"/>
                        </a:rPr>
                        <a:t>Salud</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514350"/>
            <a:ext cx="7924800" cy="97155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1771650"/>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3888</TotalTime>
  <Words>618</Words>
  <Application>Microsoft Office PowerPoint</Application>
  <PresentationFormat>Presentación en pantalla (16:9)</PresentationFormat>
  <Paragraphs>49</Paragraphs>
  <Slides>12</Slides>
  <Notes>0</Notes>
  <HiddenSlides>0</HiddenSlides>
  <MMClips>1</MMClips>
  <ScaleCrop>false</ScaleCrop>
  <HeadingPairs>
    <vt:vector size="4" baseType="variant">
      <vt:variant>
        <vt:lpstr>Tema</vt:lpstr>
      </vt:variant>
      <vt:variant>
        <vt:i4>2</vt:i4>
      </vt:variant>
      <vt:variant>
        <vt:lpstr>Títulos de diapositiva</vt:lpstr>
      </vt:variant>
      <vt:variant>
        <vt:i4>12</vt:i4>
      </vt:variant>
    </vt:vector>
  </HeadingPairs>
  <TitlesOfParts>
    <vt:vector size="14"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228</cp:revision>
  <dcterms:created xsi:type="dcterms:W3CDTF">2013-05-29T02:56:16Z</dcterms:created>
  <dcterms:modified xsi:type="dcterms:W3CDTF">2014-11-18T22:53:58Z</dcterms:modified>
</cp:coreProperties>
</file>