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2" r:id="rId4"/>
    <p:sldId id="261" r:id="rId5"/>
    <p:sldId id="264" r:id="rId6"/>
    <p:sldId id="265" r:id="rId7"/>
    <p:sldId id="266" r:id="rId8"/>
    <p:sldId id="267" r:id="rId9"/>
    <p:sldId id="268" r:id="rId10"/>
    <p:sldId id="269" r:id="rId11"/>
    <p:sldId id="272" r:id="rId12"/>
    <p:sldId id="271" r:id="rId13"/>
    <p:sldId id="273" r:id="rId1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Vq4flpHJzTQLnoCOKv3BA==" hashData="ilCZipy4waEcwgcRS8sllkxF4U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990033"/>
    <a:srgbClr val="006600"/>
    <a:srgbClr val="FF0066"/>
    <a:srgbClr val="CC0000"/>
    <a:srgbClr val="FFA725"/>
    <a:srgbClr val="CC66FF"/>
    <a:srgbClr val="9933FF"/>
    <a:srgbClr val="CC00FF"/>
    <a:srgbClr val="F0E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09/12/2013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09/12/2013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09/12/2013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09/12/2013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09/12/2013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09/12/2013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99567D-258B-4BFF-99F6-C2587BD8234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773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42227D4-17B4-41AD-BD4F-5A9A18266F96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" t="507" r="287"/>
          <a:stretch/>
        </p:blipFill>
        <p:spPr bwMode="auto">
          <a:xfrm>
            <a:off x="0" y="0"/>
            <a:ext cx="9144000" cy="5148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37 Grupo"/>
          <p:cNvGrpSpPr/>
          <p:nvPr/>
        </p:nvGrpSpPr>
        <p:grpSpPr>
          <a:xfrm>
            <a:off x="1582965" y="1096322"/>
            <a:ext cx="5971807" cy="1753069"/>
            <a:chOff x="1582965" y="1096322"/>
            <a:chExt cx="5971807" cy="1753069"/>
          </a:xfrm>
        </p:grpSpPr>
        <p:grpSp>
          <p:nvGrpSpPr>
            <p:cNvPr id="11" name="10 Grupo"/>
            <p:cNvGrpSpPr/>
            <p:nvPr/>
          </p:nvGrpSpPr>
          <p:grpSpPr>
            <a:xfrm>
              <a:off x="1582965" y="1096322"/>
              <a:ext cx="5971807" cy="611332"/>
              <a:chOff x="955675" y="884538"/>
              <a:chExt cx="5971807" cy="611332"/>
            </a:xfrm>
          </p:grpSpPr>
          <p:grpSp>
            <p:nvGrpSpPr>
              <p:cNvPr id="10" name="9 Grupo"/>
              <p:cNvGrpSpPr/>
              <p:nvPr/>
            </p:nvGrpSpPr>
            <p:grpSpPr>
              <a:xfrm>
                <a:off x="955675" y="884538"/>
                <a:ext cx="5971807" cy="611332"/>
                <a:chOff x="955675" y="884538"/>
                <a:chExt cx="5971807" cy="611332"/>
              </a:xfrm>
              <a:effectLst>
                <a:glow rad="50800">
                  <a:schemeClr val="tx1"/>
                </a:glow>
              </a:effectLst>
            </p:grpSpPr>
            <p:pic>
              <p:nvPicPr>
                <p:cNvPr id="14" name="Picture 106" descr="a"/>
                <p:cNvPicPr>
                  <a:picLocks noChangeAspect="1" noChangeArrowheads="1" noCrop="1"/>
                </p:cNvPicPr>
                <p:nvPr/>
              </p:nvPicPr>
              <p:blipFill>
                <a:blip r:embed="rId4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336931" y="894929"/>
                  <a:ext cx="590551" cy="590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5" name="Picture 110" descr="c"/>
                <p:cNvPicPr>
                  <a:picLocks noChangeAspect="1" noChangeArrowheads="1" noCrop="1"/>
                </p:cNvPicPr>
                <p:nvPr/>
              </p:nvPicPr>
              <p:blipFill>
                <a:blip r:embed="rId5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6016" y="894929"/>
                  <a:ext cx="590550" cy="590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6" name="Picture 114" descr="e"/>
                <p:cNvPicPr>
                  <a:picLocks noChangeAspect="1" noChangeArrowheads="1" noCrop="1"/>
                </p:cNvPicPr>
                <p:nvPr/>
              </p:nvPicPr>
              <p:blipFill>
                <a:blip r:embed="rId6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730965" y="905175"/>
                  <a:ext cx="590550" cy="590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7" name="Picture 122" descr="i"/>
                <p:cNvPicPr>
                  <a:picLocks noChangeAspect="1" noChangeArrowheads="1" noCrop="1"/>
                </p:cNvPicPr>
                <p:nvPr/>
              </p:nvPicPr>
              <p:blipFill>
                <a:blip r:embed="rId7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551078" y="897211"/>
                  <a:ext cx="590550" cy="590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8" name="Picture 128" descr="l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875072" y="897211"/>
                  <a:ext cx="590550" cy="590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9" name="Picture 132" descr="n"/>
                <p:cNvPicPr>
                  <a:picLocks noChangeAspect="1" noChangeArrowheads="1" noCrop="1"/>
                </p:cNvPicPr>
                <p:nvPr/>
              </p:nvPicPr>
              <p:blipFill>
                <a:blip r:embed="rId9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80908" y="884538"/>
                  <a:ext cx="590550" cy="590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0" name="Picture 140" descr="s"/>
                <p:cNvPicPr>
                  <a:picLocks noChangeAspect="1" noChangeArrowheads="1" noCrop="1"/>
                </p:cNvPicPr>
                <p:nvPr/>
              </p:nvPicPr>
              <p:blipFill>
                <a:blip r:embed="rId10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03848" y="905320"/>
                  <a:ext cx="590550" cy="590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1" name="Picture 142" descr="r"/>
                <p:cNvPicPr>
                  <a:picLocks noChangeAspect="1" noChangeArrowheads="1" noCrop="1"/>
                </p:cNvPicPr>
                <p:nvPr/>
              </p:nvPicPr>
              <p:blipFill>
                <a:blip r:embed="rId11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242867" y="905320"/>
                  <a:ext cx="590550" cy="590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0" name="Picture 128" descr="l"/>
                <p:cNvPicPr>
                  <a:picLocks noChangeAspect="1" noChangeArrowheads="1" noCrop="1"/>
                </p:cNvPicPr>
                <p:nvPr/>
              </p:nvPicPr>
              <p:blipFill>
                <a:blip r:embed="rId8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55675" y="905175"/>
                  <a:ext cx="590550" cy="590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1" name="Picture 106" descr="a"/>
                <p:cNvPicPr>
                  <a:picLocks noChangeAspect="1" noChangeArrowheads="1" noCrop="1"/>
                </p:cNvPicPr>
                <p:nvPr/>
              </p:nvPicPr>
              <p:blipFill>
                <a:blip r:embed="rId4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75656" y="905175"/>
                  <a:ext cx="590551" cy="590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2" name="Picture 114" descr="e"/>
                <p:cNvPicPr>
                  <a:picLocks noChangeAspect="1" noChangeArrowheads="1" noCrop="1"/>
                </p:cNvPicPr>
                <p:nvPr/>
              </p:nvPicPr>
              <p:blipFill>
                <a:blip r:embed="rId6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5320" y="894784"/>
                  <a:ext cx="590550" cy="590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" name="Picture 122" descr="i"/>
                <p:cNvPicPr>
                  <a:picLocks noChangeAspect="1" noChangeArrowheads="1" noCrop="1"/>
                </p:cNvPicPr>
                <p:nvPr/>
              </p:nvPicPr>
              <p:blipFill>
                <a:blip r:embed="rId7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31961" y="894784"/>
                  <a:ext cx="590550" cy="590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37" name="Picture 122" descr="i"/>
              <p:cNvPicPr>
                <a:picLocks noChangeAspect="1" noChangeArrowheads="1" noCrop="1"/>
              </p:cNvPicPr>
              <p:nvPr/>
            </p:nvPicPr>
            <p:blipFill>
              <a:blip r:embed="rId7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2351" y="895513"/>
                <a:ext cx="590550" cy="590550"/>
              </a:xfrm>
              <a:prstGeom prst="rect">
                <a:avLst/>
              </a:prstGeom>
              <a:noFill/>
              <a:ln>
                <a:noFill/>
              </a:ln>
              <a:effectLst>
                <a:glow rad="38100">
                  <a:schemeClr val="tx1"/>
                </a:glo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6" name="35 Rectángulo"/>
            <p:cNvSpPr/>
            <p:nvPr/>
          </p:nvSpPr>
          <p:spPr>
            <a:xfrm>
              <a:off x="3375810" y="2295393"/>
              <a:ext cx="2392385" cy="55399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es-ES" sz="3000" b="1" cap="none" spc="0" dirty="0" smtClean="0">
                  <a:ln/>
                  <a:solidFill>
                    <a:schemeClr val="accent3"/>
                  </a:solidFill>
                  <a:effectLst/>
                  <a:latin typeface="+mj-lt"/>
                </a:rPr>
                <a:t>(Definiciones)</a:t>
              </a:r>
              <a:endParaRPr lang="es-ES" sz="3000" b="1" cap="none" spc="0" dirty="0">
                <a:ln/>
                <a:solidFill>
                  <a:schemeClr val="accent3"/>
                </a:solidFill>
                <a:effectLst/>
                <a:latin typeface="+mj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 loop="1">
            <p:snd r:embed="rId2" name="Morning breeze - Blonker.wav"/>
          </p:stSnd>
        </p:sndAc>
      </p:transition>
    </mc:Choice>
    <mc:Fallback xmlns="">
      <p:transition spd="slow">
        <p:fade/>
        <p:sndAc>
          <p:stSnd loop="1">
            <p:snd r:embed="rId12" name="Morning breeze - Blonk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" t="507" r="287"/>
          <a:stretch/>
        </p:blipFill>
        <p:spPr bwMode="auto">
          <a:xfrm>
            <a:off x="0" y="0"/>
            <a:ext cx="9144000" cy="5148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03173" y="627534"/>
            <a:ext cx="3960440" cy="389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latin typeface="+mj-lt"/>
              </a:rPr>
              <a:t>La </a:t>
            </a:r>
            <a:r>
              <a:rPr lang="es-CO" sz="1900" b="1" dirty="0" err="1">
                <a:solidFill>
                  <a:schemeClr val="bg1"/>
                </a:solidFill>
                <a:latin typeface="+mj-lt"/>
              </a:rPr>
              <a:t>resiliencia</a:t>
            </a:r>
            <a:r>
              <a:rPr lang="es-CO" sz="1900" b="1" dirty="0">
                <a:solidFill>
                  <a:schemeClr val="bg1"/>
                </a:solidFill>
                <a:latin typeface="+mj-lt"/>
              </a:rPr>
              <a:t> es la capacidad de afrontar la adversidad saliendo fortalecido y alcanzando un estado de excelencia profesional y personal. Desde la Neurociencia se considera que las personas más </a:t>
            </a:r>
            <a:r>
              <a:rPr lang="es-CO" sz="1900" b="1" dirty="0" err="1">
                <a:solidFill>
                  <a:schemeClr val="bg1"/>
                </a:solidFill>
                <a:latin typeface="+mj-lt"/>
              </a:rPr>
              <a:t>resilientes</a:t>
            </a:r>
            <a:r>
              <a:rPr lang="es-CO" sz="1900" b="1" dirty="0">
                <a:solidFill>
                  <a:schemeClr val="bg1"/>
                </a:solidFill>
                <a:latin typeface="+mj-lt"/>
              </a:rPr>
              <a:t> tienen mayor equilibrio emocional frente a las situaciones de estrés, soportando mejor la presión. Esto les permite una sensación de control frente a los acontecimientos y mayor capacidad para afrontar </a:t>
            </a:r>
            <a:r>
              <a:rPr lang="es-CO" sz="1900" b="1" dirty="0" smtClean="0">
                <a:solidFill>
                  <a:schemeClr val="bg1"/>
                </a:solidFill>
                <a:latin typeface="+mj-lt"/>
              </a:rPr>
              <a:t>retos.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(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Instituto Español de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Resiliencia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" t="507" b="307"/>
          <a:stretch/>
        </p:blipFill>
        <p:spPr bwMode="auto">
          <a:xfrm>
            <a:off x="0" y="1"/>
            <a:ext cx="914948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67544" y="483518"/>
            <a:ext cx="8208912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La </a:t>
            </a:r>
            <a:r>
              <a:rPr lang="es-CO" b="1" dirty="0" err="1">
                <a:latin typeface="+mj-lt"/>
              </a:rPr>
              <a:t>Resiliencia</a:t>
            </a:r>
            <a:r>
              <a:rPr lang="es-CO" b="1" dirty="0">
                <a:latin typeface="+mj-lt"/>
              </a:rPr>
              <a:t>, es el convencimiento que tiene un individuo o equipo en superar los obstáculos de manera exitosa sin pensar en la derrota a pesar que los resultados estén en contra, al final surge un comportamiento ejemplar a destacar en situaciones de incertidumbre con resultados altamente positivos</a:t>
            </a:r>
            <a:r>
              <a:rPr lang="es-CO" b="1" dirty="0" smtClean="0"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latin typeface="+mj-lt"/>
              </a:rPr>
              <a:t>(</a:t>
            </a:r>
            <a:r>
              <a:rPr lang="es-CO" sz="1400" b="1" i="1" dirty="0">
                <a:latin typeface="+mj-lt"/>
              </a:rPr>
              <a:t>E. </a:t>
            </a:r>
            <a:r>
              <a:rPr lang="es-CO" sz="1400" b="1" i="1" dirty="0" err="1">
                <a:latin typeface="+mj-lt"/>
              </a:rPr>
              <a:t>Machacon</a:t>
            </a:r>
            <a:r>
              <a:rPr lang="es-CO" sz="1400" b="1" i="1" dirty="0">
                <a:latin typeface="+mj-lt"/>
              </a:rPr>
              <a:t> 2011, Aspectos vividos, Nov-Dic 2010)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" t="507" r="173"/>
          <a:stretch/>
        </p:blipFill>
        <p:spPr bwMode="auto">
          <a:xfrm>
            <a:off x="1" y="0"/>
            <a:ext cx="9144000" cy="5148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67544" y="2833648"/>
            <a:ext cx="81369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La </a:t>
            </a:r>
            <a:r>
              <a:rPr lang="es-CO" b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resiliencia</a:t>
            </a:r>
            <a:r>
              <a:rPr lang="es-CO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es un proceso dinámico, constructivo, de origen interactivo, sociocultural que conduce a la optimización de los recursos humanos y permite sobreponerse a las situaciones adversas. Se manifiesta en distintos niveles del desarrollo, biológico, neurofisiológico y endocrino en respuesta a los estímulos ambientales.</a:t>
            </a:r>
          </a:p>
          <a:p>
            <a:pPr algn="ctr"/>
            <a:r>
              <a:rPr lang="es-CO" sz="1400" b="1" i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Kotliarenco</a:t>
            </a:r>
            <a:r>
              <a:rPr lang="es-CO" sz="14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, María Angélica y Cáceres, Irma.</a:t>
            </a:r>
            <a:r>
              <a:rPr lang="es-CO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" t="507"/>
          <a:stretch/>
        </p:blipFill>
        <p:spPr bwMode="auto">
          <a:xfrm>
            <a:off x="0" y="0"/>
            <a:ext cx="9144000" cy="5148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539552" y="915566"/>
            <a:ext cx="3600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La </a:t>
            </a:r>
            <a:r>
              <a:rPr lang="es-CO" b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resiliencia</a:t>
            </a:r>
            <a:r>
              <a:rPr lang="es-CO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es una respuesta global en la que se ponen en juego los mecanismos de protección, entendiendo por estos no la valencia contraria a los factores de riesgo, sino aquella dinámica que permite al individuo salir fortalecido de la adversidad, en cada situación específica y respetando las características personales.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Infante (1997)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" t="507"/>
          <a:stretch/>
        </p:blipFill>
        <p:spPr bwMode="auto">
          <a:xfrm>
            <a:off x="0" y="0"/>
            <a:ext cx="9149484" cy="5148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539552" y="699542"/>
            <a:ext cx="4752528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La </a:t>
            </a:r>
            <a:r>
              <a:rPr lang="es-CO" b="1" dirty="0" err="1">
                <a:solidFill>
                  <a:schemeClr val="bg1"/>
                </a:solidFill>
                <a:latin typeface="+mj-lt"/>
              </a:rPr>
              <a:t>resiliencia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 significa una combinación de factores que permiten a un niño, a un ser humano, afrontar y superar los problemas y adversidades de la vida, y construir sobre ellos.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latin typeface="+mj-lt"/>
              </a:rPr>
              <a:t>Suárez Ojeda (1995)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539552" y="2484641"/>
            <a:ext cx="47525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La </a:t>
            </a:r>
            <a:r>
              <a:rPr lang="es-CO" b="1" dirty="0" err="1">
                <a:solidFill>
                  <a:schemeClr val="bg1"/>
                </a:solidFill>
                <a:latin typeface="+mj-lt"/>
              </a:rPr>
              <a:t>resiliencia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 es la capacidad que posee un individuo frente a las adversidades, para mantenerse en pie de lucha, con dosis de perseverancia, tenacidad, actitud positiva y acciones, que permiten avanzar en contra de la corriente y superarlas.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latin typeface="+mj-lt"/>
              </a:rPr>
              <a:t>E. Chávez y E. Yturralde (2006)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" t="507"/>
          <a:stretch/>
        </p:blipFill>
        <p:spPr bwMode="auto">
          <a:xfrm>
            <a:off x="0" y="0"/>
            <a:ext cx="9144000" cy="5148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539552" y="856913"/>
            <a:ext cx="413995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Habilidad para resurgir de la adversidad, adaptarse, recuperarse y acceder a una vida significativa y productiva.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ICCB,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Institute</a:t>
            </a:r>
            <a:r>
              <a:rPr lang="es-CO" sz="14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on</a:t>
            </a:r>
            <a:r>
              <a:rPr lang="es-CO" sz="14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Child</a:t>
            </a:r>
            <a:r>
              <a:rPr lang="es-CO" sz="14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Resilience</a:t>
            </a:r>
            <a:r>
              <a:rPr lang="es-CO" sz="14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and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Family</a:t>
            </a:r>
            <a:endParaRPr lang="es-CO" sz="1400" b="1" i="1" dirty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t="507" b="201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539552" y="562491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La </a:t>
            </a:r>
            <a:r>
              <a:rPr lang="es-CO" b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resiliencia</a:t>
            </a:r>
            <a:r>
              <a:rPr lang="es-CO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se ha caracterizado como un conjunto de procesos sociales e </a:t>
            </a:r>
            <a:r>
              <a:rPr lang="es-CO" b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intra</a:t>
            </a:r>
            <a:r>
              <a:rPr lang="es-CO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-psíquicos que posibilitan tener una vida «sana» en un medio insano. Estos procesos se realizan a través del tiempo, dando afortunadas combinaciones entre los atributos del niño y su ambiente social y cultural.</a:t>
            </a:r>
          </a:p>
          <a:p>
            <a:pPr algn="ctr"/>
            <a:r>
              <a:rPr lang="es-CO" sz="1400" b="1" i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Rutter</a:t>
            </a:r>
            <a:r>
              <a:rPr lang="es-CO" sz="14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(1992)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t="507" b="201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1421904" y="555526"/>
            <a:ext cx="631844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Capacidad del ser humano para hacer frente a las adversidades de la vida, superarlas e inclusive, ser transformados por ellas.</a:t>
            </a:r>
          </a:p>
          <a:p>
            <a:pPr algn="ctr"/>
            <a:r>
              <a:rPr lang="es-CO" sz="1400" b="1" i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Grotberg</a:t>
            </a:r>
            <a:r>
              <a:rPr lang="es-CO" sz="14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(1995)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" t="507" r="113" b="307"/>
          <a:stretch/>
        </p:blipFill>
        <p:spPr bwMode="auto">
          <a:xfrm>
            <a:off x="1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17 Rectángulo"/>
          <p:cNvSpPr/>
          <p:nvPr/>
        </p:nvSpPr>
        <p:spPr>
          <a:xfrm>
            <a:off x="3995936" y="596874"/>
            <a:ext cx="47525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El término </a:t>
            </a:r>
            <a:r>
              <a:rPr lang="es-CO" b="1" dirty="0" err="1">
                <a:solidFill>
                  <a:schemeClr val="bg1"/>
                </a:solidFill>
                <a:latin typeface="+mj-lt"/>
              </a:rPr>
              <a:t>resiliencia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 se refiere a la capacidad de los sujetos para sobreponerse a períodos de dolor emocional y traumas. Cuando un sujeto o grupo (animal o humano) es capaz de hacerlo, se dice que tiene una </a:t>
            </a:r>
            <a:r>
              <a:rPr lang="es-CO" b="1" dirty="0" err="1">
                <a:solidFill>
                  <a:schemeClr val="bg1"/>
                </a:solidFill>
                <a:latin typeface="+mj-lt"/>
              </a:rPr>
              <a:t>resiliencia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 adecuada, y puede sobreponerse a contratiempos o incluso resultar fortalecido por éstos. Actualmente la </a:t>
            </a:r>
            <a:r>
              <a:rPr lang="es-CO" b="1" dirty="0" err="1">
                <a:solidFill>
                  <a:schemeClr val="bg1"/>
                </a:solidFill>
                <a:latin typeface="+mj-lt"/>
              </a:rPr>
              <a:t>resiliencia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 se aborda desde la psicología positiva la cual se centra en las capacidades, valores y atributos positivos de los seres humanos y no en sus debilidades y patologías, como la psicología tradicional.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El concepto de </a:t>
            </a:r>
            <a:r>
              <a:rPr lang="es-CO" b="1" dirty="0" err="1">
                <a:solidFill>
                  <a:schemeClr val="bg1"/>
                </a:solidFill>
                <a:latin typeface="+mj-lt"/>
              </a:rPr>
              <a:t>resiliencia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 se corresponde aproximadamente con el término “entereza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”…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" t="507" r="287" b="507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4077441" y="441954"/>
            <a:ext cx="4671023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700" b="1" dirty="0">
                <a:solidFill>
                  <a:schemeClr val="bg1"/>
                </a:solidFill>
                <a:latin typeface="+mj-lt"/>
              </a:rPr>
              <a:t>Esa capacidad de resistencia se prueba en situaciones de fuerte y prolongado estrés, como por ejemplo el debido a la pérdida inesperada de un ser querido, al maltrato o abuso psíquico o físico, a prolongadas enfermedades temporales, al abandono afectivo, al fracaso, a las catástrofes naturales y a las pobrezas extremas.</a:t>
            </a:r>
          </a:p>
          <a:p>
            <a:pPr algn="ctr"/>
            <a:r>
              <a:rPr lang="es-CO" sz="1700" b="1" dirty="0">
                <a:solidFill>
                  <a:schemeClr val="bg1"/>
                </a:solidFill>
                <a:latin typeface="+mj-lt"/>
              </a:rPr>
              <a:t>Podría decirse que la </a:t>
            </a:r>
            <a:r>
              <a:rPr lang="es-CO" sz="1700" b="1" dirty="0" err="1">
                <a:solidFill>
                  <a:schemeClr val="bg1"/>
                </a:solidFill>
                <a:latin typeface="+mj-lt"/>
              </a:rPr>
              <a:t>resiliencia</a:t>
            </a:r>
            <a:r>
              <a:rPr lang="es-CO" sz="1700" b="1" dirty="0">
                <a:solidFill>
                  <a:schemeClr val="bg1"/>
                </a:solidFill>
                <a:latin typeface="+mj-lt"/>
              </a:rPr>
              <a:t> es la entereza más allá de la resistencia. Es la capacidad de sobreponerse a un estímulo adverso</a:t>
            </a:r>
            <a:r>
              <a:rPr lang="es-CO" sz="1700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Wikipedia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572000" y="3705294"/>
            <a:ext cx="360656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 </a:t>
            </a:r>
            <a:r>
              <a:rPr lang="es-CO" sz="1400" b="1" dirty="0" err="1" smtClean="0">
                <a:solidFill>
                  <a:schemeClr val="bg1"/>
                </a:solidFill>
                <a:latin typeface="+mj-lt"/>
              </a:rPr>
              <a:t>Morning</a:t>
            </a:r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dirty="0" err="1" smtClean="0">
                <a:solidFill>
                  <a:schemeClr val="bg1"/>
                </a:solidFill>
                <a:latin typeface="+mj-lt"/>
              </a:rPr>
              <a:t>breeze</a:t>
            </a:r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 -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Blonker</a:t>
            </a:r>
            <a:endParaRPr lang="es-CO" sz="14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754</TotalTime>
  <Words>718</Words>
  <Application>Microsoft Office PowerPoint</Application>
  <PresentationFormat>Presentación en pantalla (16:9)</PresentationFormat>
  <Paragraphs>55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52</cp:revision>
  <dcterms:created xsi:type="dcterms:W3CDTF">2013-05-29T02:56:16Z</dcterms:created>
  <dcterms:modified xsi:type="dcterms:W3CDTF">2013-12-10T02:25:37Z</dcterms:modified>
</cp:coreProperties>
</file>