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48" r:id="rId2"/>
    <p:sldId id="328" r:id="rId3"/>
    <p:sldId id="331" r:id="rId4"/>
    <p:sldId id="329" r:id="rId5"/>
    <p:sldId id="322" r:id="rId6"/>
    <p:sldId id="333" r:id="rId7"/>
    <p:sldId id="337" r:id="rId8"/>
    <p:sldId id="336" r:id="rId9"/>
    <p:sldId id="334" r:id="rId10"/>
    <p:sldId id="339" r:id="rId11"/>
    <p:sldId id="341" r:id="rId12"/>
    <p:sldId id="338" r:id="rId13"/>
    <p:sldId id="346" r:id="rId14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cI8dInVu2NHb6NpjKZOng==" hashData="GlsFTJdolc+ZyFXOvV9ChHB3x4lQbekaraEjVmatIfBaewm+8mMSBD0LNyGbp4asgVtk6pg5CWiwy8Ai25HmU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D3A"/>
    <a:srgbClr val="502604"/>
    <a:srgbClr val="531E1D"/>
    <a:srgbClr val="A42700"/>
    <a:srgbClr val="D96709"/>
    <a:srgbClr val="3A0000"/>
    <a:srgbClr val="663300"/>
    <a:srgbClr val="001D58"/>
    <a:srgbClr val="B85808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61" autoAdjust="0"/>
    <p:restoredTop sz="97336" autoAdjust="0"/>
  </p:normalViewPr>
  <p:slideViewPr>
    <p:cSldViewPr>
      <p:cViewPr varScale="1">
        <p:scale>
          <a:sx n="92" d="100"/>
          <a:sy n="92" d="100"/>
        </p:scale>
        <p:origin x="84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01/11/2018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01/11/2018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01/11/2018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01/11/2018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01/11/2018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01/11/2018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01/11/2018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01/11/2018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l Marconi - OBSESSION 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0650" h="120650" prst="artDeco"/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1" y="142283"/>
            <a:ext cx="8888738" cy="4858933"/>
          </a:xfrm>
          <a:prstGeom prst="rect">
            <a:avLst/>
          </a:prstGeom>
          <a:ln>
            <a:noFill/>
          </a:ln>
          <a:effectLst>
            <a:outerShdw blurRad="76200" algn="tl" rotWithShape="0">
              <a:srgbClr val="000000"/>
            </a:outerShdw>
          </a:effectLst>
        </p:spPr>
      </p:pic>
      <p:sp>
        <p:nvSpPr>
          <p:cNvPr id="7" name="Rectángulo 6"/>
          <p:cNvSpPr/>
          <p:nvPr/>
        </p:nvSpPr>
        <p:spPr>
          <a:xfrm>
            <a:off x="1485487" y="2575813"/>
            <a:ext cx="6173036" cy="150810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s-ES" sz="4600" b="1" cap="none" spc="0" dirty="0" smtClean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D96709"/>
                </a:solidFill>
                <a:effectLst>
                  <a:outerShdw dist="38100" dir="2700000" algn="tl" rotWithShape="0">
                    <a:srgbClr val="A42700"/>
                  </a:outerShdw>
                </a:effectLst>
                <a:latin typeface="BaltimoreTypewriterBold Beveled" panose="02000000000000000000" pitchFamily="2" charset="0"/>
              </a:rPr>
              <a:t>La Presunción</a:t>
            </a:r>
          </a:p>
          <a:p>
            <a:pPr algn="ctr"/>
            <a:r>
              <a:rPr lang="es-ES" sz="4600" b="1" dirty="0" smtClean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D96709"/>
                </a:solidFill>
                <a:effectLst>
                  <a:outerShdw dist="38100" dir="2700000" algn="tl" rotWithShape="0">
                    <a:srgbClr val="A42700"/>
                  </a:outerShdw>
                </a:effectLst>
                <a:latin typeface="BaltimoreTypewriterBold Beveled" panose="02000000000000000000" pitchFamily="2" charset="0"/>
              </a:rPr>
              <a:t>en las Redes Sociales</a:t>
            </a:r>
            <a:endParaRPr lang="es-ES" sz="46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D96709"/>
              </a:solidFill>
              <a:effectLst>
                <a:outerShdw dist="38100" dir="2700000" algn="tl" rotWithShape="0">
                  <a:srgbClr val="A42700"/>
                </a:outerShdw>
              </a:effectLst>
              <a:latin typeface="BaltimoreTypewriterBold Bevel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706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0650" h="120650" prst="artDeco"/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1" y="142283"/>
            <a:ext cx="8888738" cy="4858933"/>
          </a:xfrm>
          <a:prstGeom prst="rect">
            <a:avLst/>
          </a:prstGeom>
          <a:ln>
            <a:noFill/>
          </a:ln>
          <a:effectLst>
            <a:outerShdw blurRad="76200" algn="tl" rotWithShape="0">
              <a:srgbClr val="000000"/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230738" y="277885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531E1D"/>
                  </a:glow>
                </a:effectLst>
                <a:latin typeface="+mj-lt"/>
              </a:rPr>
              <a:t>“Dime de qué presumes y te diré de qué careces” es un refrán popular que hace referencia a la necesidad que tienen algunas personas de remarcar una cualidad con la que según ellas cuentan, pero de la que en el fondo se carece.</a:t>
            </a:r>
          </a:p>
        </p:txBody>
      </p:sp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5"/>
            <a:ext cx="9144000" cy="51422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0650" h="120650" prst="artDeco"/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1" y="142283"/>
            <a:ext cx="8888738" cy="4858933"/>
          </a:xfrm>
          <a:prstGeom prst="rect">
            <a:avLst/>
          </a:prstGeom>
          <a:ln>
            <a:noFill/>
          </a:ln>
          <a:effectLst>
            <a:outerShdw blurRad="76200" algn="tl" rotWithShape="0">
              <a:srgbClr val="000000"/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650115" y="1245636"/>
            <a:ext cx="78488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La ausencia de esa cualidad, situación o sentimiento, puede ser algo que en el fondo se desea tener, pero no se tiene y es necesario ocultarlo por conveniencia social, por educación o por creencias programadas en el seno familiar… Esa represión puede ser consciente o inconsciente y es una forma de autocastigo o una manera distorsionada de encontrar motivación.</a:t>
            </a:r>
          </a:p>
        </p:txBody>
      </p:sp>
    </p:spTree>
    <p:extLst>
      <p:ext uri="{BB962C8B-B14F-4D97-AF65-F5344CB8AC3E}">
        <p14:creationId xmlns:p14="http://schemas.microsoft.com/office/powerpoint/2010/main" val="135316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0650" h="120650" prst="artDeco"/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1" y="142283"/>
            <a:ext cx="8888738" cy="4858933"/>
          </a:xfrm>
          <a:prstGeom prst="rect">
            <a:avLst/>
          </a:prstGeom>
          <a:ln>
            <a:noFill/>
          </a:ln>
          <a:effectLst>
            <a:outerShdw blurRad="76200" algn="tl" rotWithShape="0">
              <a:srgbClr val="000000"/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1342791" y="1795915"/>
            <a:ext cx="6480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270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Las redes sociales han hecho más evidente esta situación, teniendo un efecto perjudicial en quien lo practica. Veamos cómo podría estar afectándote a ti también:</a:t>
            </a:r>
          </a:p>
        </p:txBody>
      </p:sp>
    </p:spTree>
    <p:extLst>
      <p:ext uri="{BB962C8B-B14F-4D97-AF65-F5344CB8AC3E}">
        <p14:creationId xmlns:p14="http://schemas.microsoft.com/office/powerpoint/2010/main" val="3298643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0650" h="120650" prst="artDeco"/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1" y="142283"/>
            <a:ext cx="8888738" cy="4858933"/>
          </a:xfrm>
          <a:prstGeom prst="rect">
            <a:avLst/>
          </a:prstGeom>
          <a:ln>
            <a:noFill/>
          </a:ln>
          <a:effectLst>
            <a:outerShdw blurRad="76200" algn="tl" rotWithShape="0">
              <a:srgbClr val="000000"/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216024" y="323555"/>
            <a:ext cx="54360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El uso de las redes sociales para presumir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glow rad="101600">
                  <a:schemeClr val="tx1">
                    <a:lumMod val="75000"/>
                    <a:lumOff val="25000"/>
                  </a:schemeClr>
                </a:glow>
              </a:effectLst>
              <a:latin typeface="+mj-lt"/>
            </a:endParaRPr>
          </a:p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La principal razón por la que puedes estar utilizando las redes sociales con obsesión sin comprender por qué lo haces, es para lograr auto motivarte. Las redes sociales como Facebook o Instagram, son las principales redes que se utilizan para dejar claro lo feliz que se es, las cualidades que se tienen, los cambios positivos que se hacen en la vida… 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0650" h="120650" prst="artDeco"/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1" y="142283"/>
            <a:ext cx="8888738" cy="4858933"/>
          </a:xfrm>
          <a:prstGeom prst="rect">
            <a:avLst/>
          </a:prstGeom>
          <a:ln>
            <a:noFill/>
          </a:ln>
          <a:effectLst>
            <a:outerShdw blurRad="76200" algn="tl" rotWithShape="0">
              <a:srgbClr val="000000"/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395536" y="1919610"/>
            <a:ext cx="8352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… Pero</a:t>
            </a:r>
            <a:r>
              <a:rPr lang="es-ES" sz="24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, ¿esto es real? Puede que lo sea, o que más bien se trate de un mecanismo de defensa para motivarse ante la frustración de anhelos no cumplidos, una forma de protegerse a uno mismo de los sentimientos de tristeza, de soledad y de baja autoestima. La felicidad se vive, no es necesario publicarla a cada instante para que los demás lo sepan.</a:t>
            </a:r>
          </a:p>
        </p:txBody>
      </p:sp>
    </p:spTree>
    <p:extLst>
      <p:ext uri="{BB962C8B-B14F-4D97-AF65-F5344CB8AC3E}">
        <p14:creationId xmlns:p14="http://schemas.microsoft.com/office/powerpoint/2010/main" val="3649845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0650" h="120650" prst="artDeco"/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1" y="142283"/>
            <a:ext cx="8888738" cy="4858933"/>
          </a:xfrm>
          <a:prstGeom prst="rect">
            <a:avLst/>
          </a:prstGeom>
          <a:ln>
            <a:noFill/>
          </a:ln>
          <a:effectLst>
            <a:outerShdw blurRad="76200" algn="tl" rotWithShape="0">
              <a:srgbClr val="000000"/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434091" y="483518"/>
            <a:ext cx="82809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rgbClr val="001D3A"/>
                  </a:glow>
                </a:effectLst>
                <a:latin typeface="+mj-lt"/>
              </a:rPr>
              <a:t>Claro, no tiene nada de malo publicar de vez en cuando una foto o un mensaje de felicidad por algún logro, pero realmente comienza a ser preocupante cuando las frases son exageradas, cuando la publicación es constante o cuando se escribe de manera enfática sobre la perfección de nuestras vidas. Utiliza ese tiempo en ayudarte de verdad y en mejorar tus relaciones sociales en vivo y en directo.</a:t>
            </a:r>
          </a:p>
        </p:txBody>
      </p:sp>
    </p:spTree>
    <p:extLst>
      <p:ext uri="{BB962C8B-B14F-4D97-AF65-F5344CB8AC3E}">
        <p14:creationId xmlns:p14="http://schemas.microsoft.com/office/powerpoint/2010/main" val="2273702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286"/>
            <a:ext cx="9144000" cy="51389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0650" h="120650" prst="artDeco"/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1" y="142283"/>
            <a:ext cx="8888738" cy="4858933"/>
          </a:xfrm>
          <a:prstGeom prst="rect">
            <a:avLst/>
          </a:prstGeom>
          <a:ln>
            <a:noFill/>
          </a:ln>
          <a:effectLst>
            <a:outerShdw blurRad="76200" algn="tl" rotWithShape="0">
              <a:srgbClr val="000000"/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251520" y="246712"/>
            <a:ext cx="56166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El anhelo de ser quien no eres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glow rad="101600">
                  <a:schemeClr val="accent4">
                    <a:lumMod val="50000"/>
                  </a:schemeClr>
                </a:glow>
              </a:effectLst>
              <a:latin typeface="+mj-lt"/>
            </a:endParaRPr>
          </a:p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En otras ocasiones se es consciente de que se tiene un deseo reprimido, un anhelo por ser quien no se es, y somos conscientes de ello, pero necesitamos crear un escenario o una fantasía de lo que no somos y creemos que debemos ser…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251520" y="3373252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Es algo parecido a 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lo </a:t>
            </a:r>
            <a:r>
              <a:rPr lang="es-ES" sz="2400" b="1" dirty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que hace la publicidad barata, promocionar expertos que no lo 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son; </a:t>
            </a:r>
            <a:r>
              <a:rPr lang="es-ES" sz="2400" b="1" dirty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es la forma de crear publicidad falsa de nosotros mismos. Las redes favoritas para estos casos son Facebook y Twitter.</a:t>
            </a:r>
          </a:p>
        </p:txBody>
      </p:sp>
    </p:spTree>
    <p:extLst>
      <p:ext uri="{BB962C8B-B14F-4D97-AF65-F5344CB8AC3E}">
        <p14:creationId xmlns:p14="http://schemas.microsoft.com/office/powerpoint/2010/main" val="404183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54" y="0"/>
            <a:ext cx="9141291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0650" h="120650" prst="artDeco"/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1" y="142283"/>
            <a:ext cx="8888738" cy="4858933"/>
          </a:xfrm>
          <a:prstGeom prst="rect">
            <a:avLst/>
          </a:prstGeom>
          <a:ln>
            <a:noFill/>
          </a:ln>
          <a:effectLst>
            <a:outerShdw blurRad="76200" algn="tl" rotWithShape="0">
              <a:srgbClr val="000000"/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157210" y="313136"/>
            <a:ext cx="41267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</a:schemeClr>
                  </a:glow>
                </a:effectLst>
                <a:latin typeface="+mj-lt"/>
              </a:rPr>
              <a:t>Presumir en internet de que apoyamos una causa justa y noble, cuando realmente es mentira; compartir imágenes religiosas o frases de amor cuando nuestro comportamiento es contrario en casa; compartir noticias de personas a las que les va mal en alguna situación, cuando lo que sentimos es complacencia…</a:t>
            </a:r>
          </a:p>
        </p:txBody>
      </p:sp>
    </p:spTree>
    <p:extLst>
      <p:ext uri="{BB962C8B-B14F-4D97-AF65-F5344CB8AC3E}">
        <p14:creationId xmlns:p14="http://schemas.microsoft.com/office/powerpoint/2010/main" val="476650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0650" h="120650" prst="artDeco"/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1" y="142283"/>
            <a:ext cx="8888738" cy="4858933"/>
          </a:xfrm>
          <a:prstGeom prst="rect">
            <a:avLst/>
          </a:prstGeom>
          <a:ln>
            <a:noFill/>
          </a:ln>
          <a:effectLst>
            <a:outerShdw blurRad="76200" algn="tl" rotWithShape="0">
              <a:srgbClr val="000000"/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580387" y="723349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889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… son todos ejemplos de presumir de lo que no somos muy típicos de las redes y es una especie de hipocresía con la sociedad, de máscara y de falsedad hacia los 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889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otros.</a:t>
            </a:r>
            <a:endParaRPr lang="es-ES" sz="2400" b="1" dirty="0">
              <a:solidFill>
                <a:schemeClr val="bg1"/>
              </a:solidFill>
              <a:effectLst>
                <a:glow rad="88900">
                  <a:schemeClr val="tx1">
                    <a:lumMod val="85000"/>
                    <a:lumOff val="15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04482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286"/>
            <a:ext cx="9144000" cy="51389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0650" h="120650" prst="artDeco"/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1" y="142283"/>
            <a:ext cx="8888738" cy="4858933"/>
          </a:xfrm>
          <a:prstGeom prst="rect">
            <a:avLst/>
          </a:prstGeom>
          <a:ln>
            <a:noFill/>
          </a:ln>
          <a:effectLst>
            <a:outerShdw blurRad="76200" algn="tl" rotWithShape="0">
              <a:srgbClr val="000000"/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28630" y="339502"/>
            <a:ext cx="47563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88900">
                    <a:srgbClr val="502604"/>
                  </a:glow>
                </a:effectLst>
                <a:latin typeface="+mj-lt"/>
              </a:rPr>
              <a:t>Deja de fantasear por lo que no tienes, anímate a aceptar tu situación y ponte en marcha para ir tras lo que de verdad quieres.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28630" y="2504966"/>
            <a:ext cx="475632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88900">
                    <a:srgbClr val="502604"/>
                  </a:glow>
                </a:effectLst>
                <a:latin typeface="+mj-lt"/>
              </a:rPr>
              <a:t>¡Verás que cuando se es feliz o cuando se está ocupado resolviendo la búsqueda de la felicidad real, no se tiene tiempo de presumir!</a:t>
            </a:r>
          </a:p>
        </p:txBody>
      </p:sp>
    </p:spTree>
    <p:extLst>
      <p:ext uri="{BB962C8B-B14F-4D97-AF65-F5344CB8AC3E}">
        <p14:creationId xmlns:p14="http://schemas.microsoft.com/office/powerpoint/2010/main" val="3940712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0650" h="120650" prst="artDeco"/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1" y="142283"/>
            <a:ext cx="8888738" cy="4858933"/>
          </a:xfrm>
          <a:prstGeom prst="rect">
            <a:avLst/>
          </a:prstGeom>
          <a:ln>
            <a:noFill/>
          </a:ln>
          <a:effectLst>
            <a:outerShdw blurRad="76200" algn="tl" rotWithShape="0">
              <a:srgbClr val="000000"/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2728167" y="771550"/>
            <a:ext cx="369896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600" b="1" dirty="0" smtClean="0">
                <a:latin typeface="+mj-lt"/>
              </a:rPr>
              <a:t>Texto tomado de:</a:t>
            </a:r>
          </a:p>
          <a:p>
            <a:pPr algn="ctr"/>
            <a:r>
              <a:rPr lang="es-ES" sz="1600" b="1" dirty="0" smtClean="0">
                <a:latin typeface="+mj-lt"/>
              </a:rPr>
              <a:t>Imagenesbonitas.bosquedefantasias.com</a:t>
            </a:r>
          </a:p>
          <a:p>
            <a:pPr algn="ctr"/>
            <a:endParaRPr lang="es-ES" sz="1600" b="1" dirty="0">
              <a:latin typeface="+mj-lt"/>
            </a:endParaRPr>
          </a:p>
          <a:p>
            <a:pPr algn="ctr"/>
            <a:endParaRPr lang="es-ES" sz="1600" b="1" dirty="0" smtClean="0">
              <a:latin typeface="+mj-lt"/>
            </a:endParaRPr>
          </a:p>
          <a:p>
            <a:pPr algn="ctr"/>
            <a:r>
              <a:rPr lang="es-ES" sz="1600" b="1" dirty="0" smtClean="0">
                <a:latin typeface="+mj-lt"/>
              </a:rPr>
              <a:t>Música:</a:t>
            </a:r>
          </a:p>
          <a:p>
            <a:pPr algn="ctr"/>
            <a:r>
              <a:rPr lang="es-ES" sz="1600" b="1" dirty="0" err="1" smtClean="0">
                <a:latin typeface="+mj-lt"/>
              </a:rPr>
              <a:t>Obsession</a:t>
            </a:r>
            <a:r>
              <a:rPr lang="es-ES" sz="1600" b="1" dirty="0" smtClean="0">
                <a:latin typeface="+mj-lt"/>
              </a:rPr>
              <a:t> - Al Marconi</a:t>
            </a:r>
            <a:endParaRPr lang="es-ES" sz="1600" b="1" dirty="0" smtClean="0">
              <a:latin typeface="+mj-lt"/>
            </a:endParaRPr>
          </a:p>
          <a:p>
            <a:pPr algn="ctr"/>
            <a:endParaRPr lang="es-ES" sz="1600" b="1" dirty="0">
              <a:latin typeface="+mj-lt"/>
            </a:endParaRPr>
          </a:p>
          <a:p>
            <a:pPr algn="ctr"/>
            <a:endParaRPr lang="es-ES" sz="1600" b="1" dirty="0" smtClean="0">
              <a:latin typeface="+mj-lt"/>
            </a:endParaRPr>
          </a:p>
          <a:p>
            <a:pPr algn="ctr"/>
            <a:r>
              <a:rPr lang="es-ES" sz="16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ES" sz="1600" b="1" dirty="0" smtClean="0">
                <a:latin typeface="+mj-lt"/>
              </a:rPr>
              <a:t>Rodrigo Valencia Cardona</a:t>
            </a:r>
          </a:p>
          <a:p>
            <a:pPr algn="ctr"/>
            <a:r>
              <a:rPr lang="es-ES" sz="1600" b="1" dirty="0" smtClean="0">
                <a:latin typeface="+mj-lt"/>
              </a:rPr>
              <a:t>Medellín-Colombia</a:t>
            </a:r>
            <a:endParaRPr lang="es-ES" sz="1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08724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-1039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90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29251</TotalTime>
  <Words>640</Words>
  <Application>Microsoft Office PowerPoint</Application>
  <PresentationFormat>Presentación en pantalla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BaltimoreTypewriterBold Beveled</vt:lpstr>
      <vt:lpstr>Calibri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2515</cp:revision>
  <dcterms:created xsi:type="dcterms:W3CDTF">2012-12-20T15:47:10Z</dcterms:created>
  <dcterms:modified xsi:type="dcterms:W3CDTF">2018-11-02T01:30:14Z</dcterms:modified>
</cp:coreProperties>
</file>