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notesMasterIdLst>
    <p:notesMasterId r:id="rId34"/>
  </p:notesMasterIdLst>
  <p:sldIdLst>
    <p:sldId id="28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7" r:id="rId33"/>
  </p:sldIdLst>
  <p:sldSz cx="12192000" cy="6858000"/>
  <p:notesSz cx="6858000" cy="9144000"/>
  <p:embeddedFontLst>
    <p:embeddedFont>
      <p:font typeface="Calibri" panose="020F0502020204030204" pitchFamily="34" charset="0"/>
      <p:regular r:id="rId35"/>
      <p:bold r:id="rId36"/>
      <p:italic r:id="rId37"/>
      <p:boldItalic r:id="rId38"/>
    </p:embeddedFont>
    <p:embeddedFont>
      <p:font typeface="Kristen ITC" panose="03050502040202030202" pitchFamily="66" charset="0"/>
      <p:regular r:id="rId39"/>
    </p:embeddedFont>
    <p:embeddedFont>
      <p:font typeface="Arial Rounded MT Bold" panose="020F0704030504030204" pitchFamily="34" charset="0"/>
      <p:regular r:id="rId40"/>
    </p:embeddedFont>
    <p:embeddedFont>
      <p:font typeface="Calibri Light" panose="020F0302020204030204" pitchFamily="34" charset="0"/>
      <p:regular r:id="rId41"/>
      <p:italic r:id="rId42"/>
    </p:embeddedFont>
  </p:embeddedFontLst>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4CowETLbcju8UhM7ouzLw==" hashData="KpyhAWheUY8jhI/4Dz7UPhAlFp+pGBsD7rE4uf+cj3MQarwTklCNcg7bSOKFFFFpRYci7PIQUwfAPXS52Kfrt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font" Target="fonts/font5.fntdata"/><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notesMaster" Target="notesMasters/notesMaster1.xml"/><Relationship Id="rId42" Type="http://schemas.openxmlformats.org/officeDocument/2006/relationships/font" Target="fonts/font8.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font" Target="fonts/font4.fntdata"/><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font" Target="fonts/font3.fntdata"/><Relationship Id="rId40" Type="http://schemas.openxmlformats.org/officeDocument/2006/relationships/font" Target="fonts/font6.fntdata"/><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font" Target="fonts/font2.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font" Target="fonts/font1.fntdata"/><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MX"/>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498981-0BA9-4794-A594-C9059076C28F}" type="datetimeFigureOut">
              <a:rPr lang="es-MX" smtClean="0"/>
              <a:t>31/03/2015</a:t>
            </a:fld>
            <a:endParaRPr lang="es-MX"/>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MX"/>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MX"/>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F0AA64B-3355-4A0A-A37A-4B21CFA2F468}" type="slidenum">
              <a:rPr lang="es-MX" smtClean="0"/>
              <a:t>‹Nº›</a:t>
            </a:fld>
            <a:endParaRPr lang="es-MX"/>
          </a:p>
        </p:txBody>
      </p:sp>
    </p:spTree>
    <p:extLst>
      <p:ext uri="{BB962C8B-B14F-4D97-AF65-F5344CB8AC3E}">
        <p14:creationId xmlns:p14="http://schemas.microsoft.com/office/powerpoint/2010/main" val="12702216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MX"/>
          </a:p>
        </p:txBody>
      </p:sp>
      <p:sp>
        <p:nvSpPr>
          <p:cNvPr id="4" name="Marcador de número de diapositiva 3"/>
          <p:cNvSpPr>
            <a:spLocks noGrp="1"/>
          </p:cNvSpPr>
          <p:nvPr>
            <p:ph type="sldNum" sz="quarter" idx="10"/>
          </p:nvPr>
        </p:nvSpPr>
        <p:spPr/>
        <p:txBody>
          <a:bodyPr/>
          <a:lstStyle/>
          <a:p>
            <a:fld id="{0F0AA64B-3355-4A0A-A37A-4B21CFA2F468}" type="slidenum">
              <a:rPr lang="es-MX" smtClean="0"/>
              <a:t>25</a:t>
            </a:fld>
            <a:endParaRPr lang="es-MX"/>
          </a:p>
        </p:txBody>
      </p:sp>
    </p:spTree>
    <p:extLst>
      <p:ext uri="{BB962C8B-B14F-4D97-AF65-F5344CB8AC3E}">
        <p14:creationId xmlns:p14="http://schemas.microsoft.com/office/powerpoint/2010/main" val="19350681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p>
            <a:fld id="{5E107A61-79A6-44D1-B3DE-F6CC4CB3540C}" type="datetimeFigureOut">
              <a:rPr lang="es-MX" smtClean="0"/>
              <a:t>31/03/2015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0BEF13CB-604F-4F1A-828B-0846A5183987}" type="slidenum">
              <a:rPr lang="es-MX" smtClean="0"/>
              <a:t>‹Nº›</a:t>
            </a:fld>
            <a:endParaRPr lang="es-MX"/>
          </a:p>
        </p:txBody>
      </p:sp>
    </p:spTree>
    <p:extLst>
      <p:ext uri="{BB962C8B-B14F-4D97-AF65-F5344CB8AC3E}">
        <p14:creationId xmlns:p14="http://schemas.microsoft.com/office/powerpoint/2010/main" val="39206799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5E107A61-79A6-44D1-B3DE-F6CC4CB3540C}" type="datetimeFigureOut">
              <a:rPr lang="es-MX" smtClean="0"/>
              <a:t>31/03/2015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0BEF13CB-604F-4F1A-828B-0846A5183987}" type="slidenum">
              <a:rPr lang="es-MX" smtClean="0"/>
              <a:t>‹Nº›</a:t>
            </a:fld>
            <a:endParaRPr lang="es-MX"/>
          </a:p>
        </p:txBody>
      </p:sp>
    </p:spTree>
    <p:extLst>
      <p:ext uri="{BB962C8B-B14F-4D97-AF65-F5344CB8AC3E}">
        <p14:creationId xmlns:p14="http://schemas.microsoft.com/office/powerpoint/2010/main" val="24480393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5E107A61-79A6-44D1-B3DE-F6CC4CB3540C}" type="datetimeFigureOut">
              <a:rPr lang="es-MX" smtClean="0"/>
              <a:t>31/03/2015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0BEF13CB-604F-4F1A-828B-0846A5183987}" type="slidenum">
              <a:rPr lang="es-MX" smtClean="0"/>
              <a:t>‹Nº›</a:t>
            </a:fld>
            <a:endParaRPr lang="es-MX"/>
          </a:p>
        </p:txBody>
      </p:sp>
    </p:spTree>
    <p:extLst>
      <p:ext uri="{BB962C8B-B14F-4D97-AF65-F5344CB8AC3E}">
        <p14:creationId xmlns:p14="http://schemas.microsoft.com/office/powerpoint/2010/main" val="28626317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fecha 4"/>
          <p:cNvSpPr>
            <a:spLocks noGrp="1"/>
          </p:cNvSpPr>
          <p:nvPr>
            <p:ph type="dt" sz="half" idx="10"/>
          </p:nvPr>
        </p:nvSpPr>
        <p:spPr/>
        <p:txBody>
          <a:bodyPr/>
          <a:lstStyle/>
          <a:p>
            <a:fld id="{5E107A61-79A6-44D1-B3DE-F6CC4CB3540C}" type="datetimeFigureOut">
              <a:rPr lang="es-MX" smtClean="0"/>
              <a:t>31/03/2015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0BEF13CB-604F-4F1A-828B-0846A5183987}" type="slidenum">
              <a:rPr lang="es-MX" smtClean="0"/>
              <a:t>‹Nº›</a:t>
            </a:fld>
            <a:endParaRPr lang="es-MX"/>
          </a:p>
        </p:txBody>
      </p:sp>
    </p:spTree>
    <p:extLst>
      <p:ext uri="{BB962C8B-B14F-4D97-AF65-F5344CB8AC3E}">
        <p14:creationId xmlns:p14="http://schemas.microsoft.com/office/powerpoint/2010/main" val="35730054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Marcador de fecha 6"/>
          <p:cNvSpPr>
            <a:spLocks noGrp="1"/>
          </p:cNvSpPr>
          <p:nvPr>
            <p:ph type="dt" sz="half" idx="10"/>
          </p:nvPr>
        </p:nvSpPr>
        <p:spPr/>
        <p:txBody>
          <a:bodyPr/>
          <a:lstStyle/>
          <a:p>
            <a:fld id="{5E107A61-79A6-44D1-B3DE-F6CC4CB3540C}" type="datetimeFigureOut">
              <a:rPr lang="es-MX" smtClean="0"/>
              <a:t>31/03/2015</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0BEF13CB-604F-4F1A-828B-0846A5183987}" type="slidenum">
              <a:rPr lang="es-MX" smtClean="0"/>
              <a:t>‹Nº›</a:t>
            </a:fld>
            <a:endParaRPr lang="es-MX"/>
          </a:p>
        </p:txBody>
      </p:sp>
    </p:spTree>
    <p:extLst>
      <p:ext uri="{BB962C8B-B14F-4D97-AF65-F5344CB8AC3E}">
        <p14:creationId xmlns:p14="http://schemas.microsoft.com/office/powerpoint/2010/main" val="24656601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fecha 2"/>
          <p:cNvSpPr>
            <a:spLocks noGrp="1"/>
          </p:cNvSpPr>
          <p:nvPr>
            <p:ph type="dt" sz="half" idx="10"/>
          </p:nvPr>
        </p:nvSpPr>
        <p:spPr/>
        <p:txBody>
          <a:bodyPr/>
          <a:lstStyle/>
          <a:p>
            <a:fld id="{5E107A61-79A6-44D1-B3DE-F6CC4CB3540C}" type="datetimeFigureOut">
              <a:rPr lang="es-MX" smtClean="0"/>
              <a:t>31/03/2015</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0BEF13CB-604F-4F1A-828B-0846A5183987}" type="slidenum">
              <a:rPr lang="es-MX" smtClean="0"/>
              <a:t>‹Nº›</a:t>
            </a:fld>
            <a:endParaRPr lang="es-MX"/>
          </a:p>
        </p:txBody>
      </p:sp>
    </p:spTree>
    <p:extLst>
      <p:ext uri="{BB962C8B-B14F-4D97-AF65-F5344CB8AC3E}">
        <p14:creationId xmlns:p14="http://schemas.microsoft.com/office/powerpoint/2010/main" val="8429444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5E107A61-79A6-44D1-B3DE-F6CC4CB3540C}" type="datetimeFigureOut">
              <a:rPr lang="es-MX" smtClean="0"/>
              <a:t>31/03/2015</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0BEF13CB-604F-4F1A-828B-0846A5183987}" type="slidenum">
              <a:rPr lang="es-MX" smtClean="0"/>
              <a:t>‹Nº›</a:t>
            </a:fld>
            <a:endParaRPr lang="es-MX"/>
          </a:p>
        </p:txBody>
      </p:sp>
    </p:spTree>
    <p:extLst>
      <p:ext uri="{BB962C8B-B14F-4D97-AF65-F5344CB8AC3E}">
        <p14:creationId xmlns:p14="http://schemas.microsoft.com/office/powerpoint/2010/main" val="14350880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5E107A61-79A6-44D1-B3DE-F6CC4CB3540C}" type="datetimeFigureOut">
              <a:rPr lang="es-MX" smtClean="0"/>
              <a:t>31/03/2015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0BEF13CB-604F-4F1A-828B-0846A5183987}" type="slidenum">
              <a:rPr lang="es-MX" smtClean="0"/>
              <a:t>‹Nº›</a:t>
            </a:fld>
            <a:endParaRPr lang="es-MX"/>
          </a:p>
        </p:txBody>
      </p:sp>
    </p:spTree>
    <p:extLst>
      <p:ext uri="{BB962C8B-B14F-4D97-AF65-F5344CB8AC3E}">
        <p14:creationId xmlns:p14="http://schemas.microsoft.com/office/powerpoint/2010/main" val="32251572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5E107A61-79A6-44D1-B3DE-F6CC4CB3540C}" type="datetimeFigureOut">
              <a:rPr lang="es-MX" smtClean="0"/>
              <a:t>31/03/2015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0BEF13CB-604F-4F1A-828B-0846A5183987}" type="slidenum">
              <a:rPr lang="es-MX" smtClean="0"/>
              <a:t>‹Nº›</a:t>
            </a:fld>
            <a:endParaRPr lang="es-MX"/>
          </a:p>
        </p:txBody>
      </p:sp>
    </p:spTree>
    <p:extLst>
      <p:ext uri="{BB962C8B-B14F-4D97-AF65-F5344CB8AC3E}">
        <p14:creationId xmlns:p14="http://schemas.microsoft.com/office/powerpoint/2010/main" val="31317896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5E107A61-79A6-44D1-B3DE-F6CC4CB3540C}" type="datetimeFigureOut">
              <a:rPr lang="es-MX" smtClean="0"/>
              <a:t>31/03/2015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0BEF13CB-604F-4F1A-828B-0846A5183987}" type="slidenum">
              <a:rPr lang="es-MX" smtClean="0"/>
              <a:t>‹Nº›</a:t>
            </a:fld>
            <a:endParaRPr lang="es-MX"/>
          </a:p>
        </p:txBody>
      </p:sp>
    </p:spTree>
    <p:extLst>
      <p:ext uri="{BB962C8B-B14F-4D97-AF65-F5344CB8AC3E}">
        <p14:creationId xmlns:p14="http://schemas.microsoft.com/office/powerpoint/2010/main" val="17186798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5E107A61-79A6-44D1-B3DE-F6CC4CB3540C}" type="datetimeFigureOut">
              <a:rPr lang="es-MX" smtClean="0"/>
              <a:t>31/03/2015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0BEF13CB-604F-4F1A-828B-0846A5183987}" type="slidenum">
              <a:rPr lang="es-MX" smtClean="0"/>
              <a:t>‹Nº›</a:t>
            </a:fld>
            <a:endParaRPr lang="es-MX"/>
          </a:p>
        </p:txBody>
      </p:sp>
    </p:spTree>
    <p:extLst>
      <p:ext uri="{BB962C8B-B14F-4D97-AF65-F5344CB8AC3E}">
        <p14:creationId xmlns:p14="http://schemas.microsoft.com/office/powerpoint/2010/main" val="38884473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9890932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107A61-79A6-44D1-B3DE-F6CC4CB3540C}" type="datetimeFigureOut">
              <a:rPr lang="es-MX" smtClean="0"/>
              <a:t>31/03/2015</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EF13CB-604F-4F1A-828B-0846A5183987}" type="slidenum">
              <a:rPr lang="es-MX" smtClean="0"/>
              <a:t>‹Nº›</a:t>
            </a:fld>
            <a:endParaRPr lang="es-MX"/>
          </a:p>
        </p:txBody>
      </p:sp>
    </p:spTree>
    <p:extLst>
      <p:ext uri="{BB962C8B-B14F-4D97-AF65-F5344CB8AC3E}">
        <p14:creationId xmlns:p14="http://schemas.microsoft.com/office/powerpoint/2010/main" val="23840955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3987192035"/>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hyperlink" Target="https://vk.com/mispps" TargetMode="External"/><Relationship Id="rId3" Type="http://schemas.openxmlformats.org/officeDocument/2006/relationships/image" Target="../media/image35.png"/><Relationship Id="rId7" Type="http://schemas.openxmlformats.org/officeDocument/2006/relationships/hyperlink" Target="https://www.facebook.com/mispps" TargetMode="External"/><Relationship Id="rId12" Type="http://schemas.openxmlformats.org/officeDocument/2006/relationships/image" Target="../media/image4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7.png"/><Relationship Id="rId11" Type="http://schemas.openxmlformats.org/officeDocument/2006/relationships/hyperlink" Target="https://plus.google.com/+Mispps/" TargetMode="External"/><Relationship Id="rId5" Type="http://schemas.openxmlformats.org/officeDocument/2006/relationships/image" Target="../media/image36.png"/><Relationship Id="rId10" Type="http://schemas.openxmlformats.org/officeDocument/2006/relationships/image" Target="../media/image3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8229"/>
          </a:stretch>
        </a:blipFill>
        <a:effectLst/>
      </p:bgPr>
    </p:bg>
    <p:spTree>
      <p:nvGrpSpPr>
        <p:cNvPr id="1" name=""/>
        <p:cNvGrpSpPr/>
        <p:nvPr/>
      </p:nvGrpSpPr>
      <p:grpSpPr>
        <a:xfrm>
          <a:off x="0" y="0"/>
          <a:ext cx="0" cy="0"/>
          <a:chOff x="0" y="0"/>
          <a:chExt cx="0" cy="0"/>
        </a:xfrm>
      </p:grpSpPr>
      <p:sp>
        <p:nvSpPr>
          <p:cNvPr id="5" name="Rectángulo 4"/>
          <p:cNvSpPr/>
          <p:nvPr/>
        </p:nvSpPr>
        <p:spPr>
          <a:xfrm>
            <a:off x="0" y="1"/>
            <a:ext cx="12192000" cy="685800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w="3175">
            <a:noFill/>
          </a:ln>
          <a:effectLst>
            <a:softEdge rad="635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6" name="Rectángulo 5"/>
          <p:cNvSpPr/>
          <p:nvPr/>
        </p:nvSpPr>
        <p:spPr>
          <a:xfrm>
            <a:off x="321972" y="283335"/>
            <a:ext cx="11513713" cy="6297769"/>
          </a:xfrm>
          <a:prstGeom prst="rect">
            <a:avLst/>
          </a:prstGeom>
          <a:no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7" name="Rectángulo 6"/>
          <p:cNvSpPr/>
          <p:nvPr/>
        </p:nvSpPr>
        <p:spPr>
          <a:xfrm>
            <a:off x="412124" y="386366"/>
            <a:ext cx="11346287" cy="6104586"/>
          </a:xfrm>
          <a:prstGeom prst="rect">
            <a:avLst/>
          </a:prstGeom>
          <a:no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8" name="Imagen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64031" y="4683769"/>
            <a:ext cx="6511071" cy="1357189"/>
          </a:xfrm>
          <a:prstGeom prst="rect">
            <a:avLst/>
          </a:prstGeom>
        </p:spPr>
      </p:pic>
      <p:pic>
        <p:nvPicPr>
          <p:cNvPr id="9" name="Imagen 8"/>
          <p:cNvPicPr>
            <a:picLocks noChangeAspect="1"/>
          </p:cNvPicPr>
          <p:nvPr/>
        </p:nvPicPr>
        <p:blipFill rotWithShape="1">
          <a:blip r:embed="rId6">
            <a:extLst>
              <a:ext uri="{28A0092B-C50C-407E-A947-70E740481C1C}">
                <a14:useLocalDpi xmlns:a14="http://schemas.microsoft.com/office/drawing/2010/main" val="0"/>
              </a:ext>
            </a:extLst>
          </a:blip>
          <a:srcRect b="50921"/>
          <a:stretch/>
        </p:blipFill>
        <p:spPr>
          <a:xfrm rot="16200000">
            <a:off x="10023950" y="4538499"/>
            <a:ext cx="3119668" cy="290539"/>
          </a:xfrm>
          <a:prstGeom prst="rect">
            <a:avLst/>
          </a:prstGeom>
        </p:spPr>
      </p:pic>
    </p:spTree>
    <p:extLst>
      <p:ext uri="{BB962C8B-B14F-4D97-AF65-F5344CB8AC3E}">
        <p14:creationId xmlns:p14="http://schemas.microsoft.com/office/powerpoint/2010/main" val="560538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sndAc>
          <p:stSnd loop="1">
            <p:snd r:embed="rId2" name="José do Egito Record Trilha Sonora 02 - Musica de Elenco  (Composed performed by Daniel Figueiredo).wav"/>
          </p:stSnd>
        </p:sndAc>
      </p:transition>
    </mc:Choice>
    <mc:Fallback xmlns="">
      <p:transition spd="slow">
        <p:fade/>
        <p:sndAc>
          <p:stSnd loop="1">
            <p:snd r:embed="rId7" name="José do Egito Record Trilha Sonora 02 - Musica de Elenco  (Composed performed by Daniel Figueired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2000"/>
                            </p:stCondLst>
                            <p:childTnLst>
                              <p:par>
                                <p:cTn id="9" presetID="21" presetClass="entr" presetSubtype="2"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heel(2)">
                                      <p:cBhvr>
                                        <p:cTn id="11" dur="1500"/>
                                        <p:tgtEl>
                                          <p:spTgt spid="6"/>
                                        </p:tgtEl>
                                      </p:cBhvr>
                                    </p:animEffect>
                                  </p:childTnLst>
                                </p:cTn>
                              </p:par>
                              <p:par>
                                <p:cTn id="12" presetID="21"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heel(2)">
                                      <p:cBhvr>
                                        <p:cTn id="14" dur="1500"/>
                                        <p:tgtEl>
                                          <p:spTgt spid="7"/>
                                        </p:tgtEl>
                                      </p:cBhvr>
                                    </p:animEffect>
                                  </p:childTnLst>
                                </p:cTn>
                              </p:par>
                            </p:childTnLst>
                          </p:cTn>
                        </p:par>
                        <p:par>
                          <p:cTn id="15" fill="hold">
                            <p:stCondLst>
                              <p:cond delay="3500"/>
                            </p:stCondLst>
                            <p:childTnLst>
                              <p:par>
                                <p:cTn id="16" presetID="17" presetClass="entr" presetSubtype="1"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2000" fill="hold"/>
                                        <p:tgtEl>
                                          <p:spTgt spid="8"/>
                                        </p:tgtEl>
                                        <p:attrNameLst>
                                          <p:attrName>ppt_x</p:attrName>
                                        </p:attrNameLst>
                                      </p:cBhvr>
                                      <p:tavLst>
                                        <p:tav tm="0">
                                          <p:val>
                                            <p:strVal val="#ppt_x"/>
                                          </p:val>
                                        </p:tav>
                                        <p:tav tm="100000">
                                          <p:val>
                                            <p:strVal val="#ppt_x"/>
                                          </p:val>
                                        </p:tav>
                                      </p:tavLst>
                                    </p:anim>
                                    <p:anim calcmode="lin" valueType="num">
                                      <p:cBhvr>
                                        <p:cTn id="19" dur="2000" fill="hold"/>
                                        <p:tgtEl>
                                          <p:spTgt spid="8"/>
                                        </p:tgtEl>
                                        <p:attrNameLst>
                                          <p:attrName>ppt_y</p:attrName>
                                        </p:attrNameLst>
                                      </p:cBhvr>
                                      <p:tavLst>
                                        <p:tav tm="0">
                                          <p:val>
                                            <p:strVal val="#ppt_y-#ppt_h/2"/>
                                          </p:val>
                                        </p:tav>
                                        <p:tav tm="100000">
                                          <p:val>
                                            <p:strVal val="#ppt_y"/>
                                          </p:val>
                                        </p:tav>
                                      </p:tavLst>
                                    </p:anim>
                                    <p:anim calcmode="lin" valueType="num">
                                      <p:cBhvr>
                                        <p:cTn id="20" dur="2000" fill="hold"/>
                                        <p:tgtEl>
                                          <p:spTgt spid="8"/>
                                        </p:tgtEl>
                                        <p:attrNameLst>
                                          <p:attrName>ppt_w</p:attrName>
                                        </p:attrNameLst>
                                      </p:cBhvr>
                                      <p:tavLst>
                                        <p:tav tm="0">
                                          <p:val>
                                            <p:strVal val="#ppt_w"/>
                                          </p:val>
                                        </p:tav>
                                        <p:tav tm="100000">
                                          <p:val>
                                            <p:strVal val="#ppt_w"/>
                                          </p:val>
                                        </p:tav>
                                      </p:tavLst>
                                    </p:anim>
                                    <p:anim calcmode="lin" valueType="num">
                                      <p:cBhvr>
                                        <p:cTn id="21" dur="20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5500"/>
                            </p:stCondLst>
                            <p:childTnLst>
                              <p:par>
                                <p:cTn id="23" presetID="10" presetClass="entr" presetSubtype="0"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18941" y="167425"/>
            <a:ext cx="11745532" cy="1323439"/>
          </a:xfrm>
          <a:prstGeom prst="rect">
            <a:avLst/>
          </a:prstGeom>
          <a:noFill/>
        </p:spPr>
        <p:txBody>
          <a:bodyPr wrap="square" rtlCol="0">
            <a:spAutoFit/>
          </a:bodyPr>
          <a:lstStyle/>
          <a:p>
            <a:pPr lvl="0" algn="just">
              <a:spcAft>
                <a:spcPts val="400"/>
              </a:spcAft>
            </a:pPr>
            <a:r>
              <a:rPr lang="es-MX" sz="2000" b="1" i="0"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¡Qué bendición tan grande es ser cristiano! Hijo, siervo, ministro e instrumento útil en las manos del Bendito Señor de la obra, y beneficiario de las victorias, bendiciones, vida abundante y vida eterna que Jesucristo ganó para nosotros en la cruz del Calvario. Y todo por gracia, o sea, gratuitamente, sin ningún mérito propio.</a:t>
            </a:r>
            <a:endParaRPr lang="es-MX" sz="2000" b="1" i="1" dirty="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40906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86365" y="5357611"/>
            <a:ext cx="11333409" cy="1323439"/>
          </a:xfrm>
          <a:prstGeom prst="rect">
            <a:avLst/>
          </a:prstGeom>
          <a:noFill/>
        </p:spPr>
        <p:txBody>
          <a:bodyPr wrap="square" rtlCol="0">
            <a:spAutoFit/>
          </a:bodyPr>
          <a:lstStyle/>
          <a:p>
            <a:pPr lvl="0" algn="just">
              <a:spcAft>
                <a:spcPts val="400"/>
              </a:spcAft>
            </a:pPr>
            <a:r>
              <a:rPr lang="es-MX" sz="2000" b="1" i="0"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Porque de tal manera amó Dios al mundo, que no escatimó ni a su propio Hijo, sino que lo entregó por todos nosotros, para que todo aquel que en Él cree, no se pierda, mas tenga vida eterna. Fue así que Dios muestra su amor para con nosotros, en que siendo aún pecadores, Cristo murió por nosotros (</a:t>
            </a:r>
            <a:r>
              <a:rPr lang="es-MX" sz="2000" b="1" i="0" dirty="0" err="1"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Jn</a:t>
            </a:r>
            <a:r>
              <a:rPr lang="es-MX" sz="2000" b="1" i="0"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 3:16; Ro 5: 6-8).</a:t>
            </a:r>
            <a:endParaRPr lang="es-MX" sz="2000" b="1" i="1" dirty="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12920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9156879" y="437882"/>
            <a:ext cx="2781836" cy="5940088"/>
          </a:xfrm>
          <a:prstGeom prst="rect">
            <a:avLst/>
          </a:prstGeom>
          <a:noFill/>
        </p:spPr>
        <p:txBody>
          <a:bodyPr wrap="square" rtlCol="0">
            <a:spAutoFit/>
          </a:bodyPr>
          <a:lstStyle/>
          <a:p>
            <a:pPr lvl="0">
              <a:spcAft>
                <a:spcPts val="400"/>
              </a:spcAft>
            </a:pPr>
            <a:r>
              <a:rPr lang="es-MX" sz="2000" b="1" i="0"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Jesucristo sabía perfectamente a lo que iba en esa ocasión a Jerusalén. Él dijo: Yo soy el Buen Pastor que pongo mi vida por las ovejas. Por eso me ama el Padre, porque yo pongo mi vida, para volverla a tomar. Nadie me la quita, sino que yo de mí mismo la pongo. Tengo poder para ponerla, y tengo poder para volverla a tomar (</a:t>
            </a:r>
            <a:r>
              <a:rPr lang="es-MX" sz="2000" b="1" i="0" dirty="0" err="1"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Jn</a:t>
            </a:r>
            <a:r>
              <a:rPr lang="es-MX" sz="2000" b="1" i="0"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 10:14-18).</a:t>
            </a:r>
            <a:endParaRPr lang="es-MX" sz="2000" b="1" i="1" dirty="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03207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ppt_x</p:attrName>
                                        </p:attrNameLst>
                                      </p:cBhvr>
                                      <p:tavLst>
                                        <p:tav tm="0">
                                          <p:val>
                                            <p:strVal val="#ppt_x"/>
                                          </p:val>
                                        </p:tav>
                                        <p:tav tm="100000">
                                          <p:val>
                                            <p:strVal val="#ppt_x"/>
                                          </p:val>
                                        </p:tav>
                                      </p:tavLst>
                                    </p:anim>
                                    <p:anim calcmode="lin" valueType="num">
                                      <p:cBhvr>
                                        <p:cTn id="8" dur="2000" fill="hold"/>
                                        <p:tgtEl>
                                          <p:spTgt spid="2"/>
                                        </p:tgtEl>
                                        <p:attrNameLst>
                                          <p:attrName>ppt_y</p:attrName>
                                        </p:attrNameLst>
                                      </p:cBhvr>
                                      <p:tavLst>
                                        <p:tav tm="0">
                                          <p:val>
                                            <p:strVal val="#ppt_y-#ppt_h/2"/>
                                          </p:val>
                                        </p:tav>
                                        <p:tav tm="100000">
                                          <p:val>
                                            <p:strVal val="#ppt_y"/>
                                          </p:val>
                                        </p:tav>
                                      </p:tavLst>
                                    </p:anim>
                                    <p:anim calcmode="lin" valueType="num">
                                      <p:cBhvr>
                                        <p:cTn id="9" dur="2000" fill="hold"/>
                                        <p:tgtEl>
                                          <p:spTgt spid="2"/>
                                        </p:tgtEl>
                                        <p:attrNameLst>
                                          <p:attrName>ppt_w</p:attrName>
                                        </p:attrNameLst>
                                      </p:cBhvr>
                                      <p:tavLst>
                                        <p:tav tm="0">
                                          <p:val>
                                            <p:strVal val="#ppt_w"/>
                                          </p:val>
                                        </p:tav>
                                        <p:tav tm="100000">
                                          <p:val>
                                            <p:strVal val="#ppt_w"/>
                                          </p:val>
                                        </p:tav>
                                      </p:tavLst>
                                    </p:anim>
                                    <p:anim calcmode="lin" valueType="num">
                                      <p:cBhvr>
                                        <p:cTn id="10"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99245" y="5293217"/>
            <a:ext cx="11475076" cy="1323439"/>
          </a:xfrm>
          <a:prstGeom prst="rect">
            <a:avLst/>
          </a:prstGeom>
          <a:noFill/>
        </p:spPr>
        <p:txBody>
          <a:bodyPr wrap="square" rtlCol="0">
            <a:spAutoFit/>
          </a:bodyPr>
          <a:lstStyle/>
          <a:p>
            <a:pPr lvl="0" algn="just">
              <a:spcAft>
                <a:spcPts val="400"/>
              </a:spcAft>
            </a:pPr>
            <a:r>
              <a:rPr lang="es-MX" sz="2000" b="1" i="0"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La Biblia dice que Jesucristo siendo en forma de Dios, no estimó el ser igual a Dios como cosa a que aferrarse, sino que se despojó a sí mismo, tomó forma de siervo, semejante a los hombres; y estando en la condición de hombre, se humilló a sí mismo, haciéndose obediente hasta la muerte, y muerte de cruz.</a:t>
            </a:r>
            <a:endParaRPr lang="es-MX" sz="2000" b="1" i="1" dirty="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802870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09094" y="4192172"/>
            <a:ext cx="6584076" cy="1938992"/>
          </a:xfrm>
          <a:prstGeom prst="rect">
            <a:avLst/>
          </a:prstGeom>
          <a:noFill/>
        </p:spPr>
        <p:txBody>
          <a:bodyPr wrap="square" rtlCol="0">
            <a:spAutoFit/>
          </a:bodyPr>
          <a:lstStyle/>
          <a:p>
            <a:pPr lvl="0" algn="just">
              <a:spcAft>
                <a:spcPts val="400"/>
              </a:spcAft>
            </a:pPr>
            <a:r>
              <a:rPr lang="es-MX" sz="2000" b="1" i="0"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Por lo cual Dios también le exaltó hasta lo sumo, y le dio un nombre que es sobre todo nombre, para que en el nombre de Jesús se doble toda rodilla de los que están en los cielos, y en la tierra, y debajo de la tierra; y toda lengua confiese que Jesucristo es el Señor, para gloria de Dios Padre (Fil 2:6-11).</a:t>
            </a:r>
            <a:endParaRPr lang="es-MX" sz="2000" b="1" i="1" dirty="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80114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CuadroTexto 1"/>
          <p:cNvSpPr txBox="1"/>
          <p:nvPr/>
        </p:nvSpPr>
        <p:spPr>
          <a:xfrm>
            <a:off x="9169757" y="257577"/>
            <a:ext cx="2756079" cy="6247864"/>
          </a:xfrm>
          <a:prstGeom prst="rect">
            <a:avLst/>
          </a:prstGeom>
          <a:noFill/>
        </p:spPr>
        <p:txBody>
          <a:bodyPr wrap="square" rtlCol="0">
            <a:spAutoFit/>
          </a:bodyPr>
          <a:lstStyle/>
          <a:p>
            <a:pPr lvl="0">
              <a:spcAft>
                <a:spcPts val="400"/>
              </a:spcAft>
            </a:pPr>
            <a:r>
              <a:rPr lang="es-MX" sz="2000" b="1" i="0"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Así, cuando se cumplió el tiempo, (valientemente) afirmó su rostro para ir a Jerusalén; e iba delante de sus discípulos a los que les dijo: el Hijo del Hombre será entregado y le condenarán a muerte, le entregarán a los gentiles, se burlarán de Él, le escupirán, azotarán, y crucificarán; mas al tercer día resucitará (</a:t>
            </a:r>
            <a:r>
              <a:rPr lang="es-MX" sz="2000" b="1" i="0" dirty="0" err="1"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Lc</a:t>
            </a:r>
            <a:r>
              <a:rPr lang="es-MX" sz="2000" b="1" i="0"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 9:51; </a:t>
            </a:r>
            <a:r>
              <a:rPr lang="es-MX" sz="2000" b="1" i="0" dirty="0" err="1"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Mr</a:t>
            </a:r>
            <a:r>
              <a:rPr lang="es-MX" sz="2000" b="1" i="0"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 10:32-34).</a:t>
            </a:r>
            <a:endParaRPr lang="es-MX" sz="2000" b="1" i="1" dirty="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76228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ppt_x</p:attrName>
                                        </p:attrNameLst>
                                      </p:cBhvr>
                                      <p:tavLst>
                                        <p:tav tm="0">
                                          <p:val>
                                            <p:strVal val="#ppt_x"/>
                                          </p:val>
                                        </p:tav>
                                        <p:tav tm="100000">
                                          <p:val>
                                            <p:strVal val="#ppt_x"/>
                                          </p:val>
                                        </p:tav>
                                      </p:tavLst>
                                    </p:anim>
                                    <p:anim calcmode="lin" valueType="num">
                                      <p:cBhvr>
                                        <p:cTn id="8" dur="2000" fill="hold"/>
                                        <p:tgtEl>
                                          <p:spTgt spid="2"/>
                                        </p:tgtEl>
                                        <p:attrNameLst>
                                          <p:attrName>ppt_y</p:attrName>
                                        </p:attrNameLst>
                                      </p:cBhvr>
                                      <p:tavLst>
                                        <p:tav tm="0">
                                          <p:val>
                                            <p:strVal val="#ppt_y-#ppt_h/2"/>
                                          </p:val>
                                        </p:tav>
                                        <p:tav tm="100000">
                                          <p:val>
                                            <p:strVal val="#ppt_y"/>
                                          </p:val>
                                        </p:tav>
                                      </p:tavLst>
                                    </p:anim>
                                    <p:anim calcmode="lin" valueType="num">
                                      <p:cBhvr>
                                        <p:cTn id="9" dur="2000" fill="hold"/>
                                        <p:tgtEl>
                                          <p:spTgt spid="2"/>
                                        </p:tgtEl>
                                        <p:attrNameLst>
                                          <p:attrName>ppt_w</p:attrName>
                                        </p:attrNameLst>
                                      </p:cBhvr>
                                      <p:tavLst>
                                        <p:tav tm="0">
                                          <p:val>
                                            <p:strVal val="#ppt_w"/>
                                          </p:val>
                                        </p:tav>
                                        <p:tav tm="100000">
                                          <p:val>
                                            <p:strVal val="#ppt_w"/>
                                          </p:val>
                                        </p:tav>
                                      </p:tavLst>
                                    </p:anim>
                                    <p:anim calcmode="lin" valueType="num">
                                      <p:cBhvr>
                                        <p:cTn id="10"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70456" y="4378818"/>
            <a:ext cx="6787167" cy="2246769"/>
          </a:xfrm>
          <a:prstGeom prst="rect">
            <a:avLst/>
          </a:prstGeom>
          <a:noFill/>
        </p:spPr>
        <p:txBody>
          <a:bodyPr wrap="square" rtlCol="0">
            <a:spAutoFit/>
          </a:bodyPr>
          <a:lstStyle/>
          <a:p>
            <a:pPr lvl="0" algn="just">
              <a:spcAft>
                <a:spcPts val="400"/>
              </a:spcAft>
            </a:pPr>
            <a:r>
              <a:rPr lang="es-MX" sz="2000" b="1" i="0"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En cumplimiento de estas profecías y muchas más, hechas más de 700 años antes, el viernes de la última semana del ministerio terrenal de Jesucristo, el evangelio dice que Pilato lo quería soltar; pero los judíos volvieron a dar voces, diciendo: ¡Crucifícale, crucifícale! Y las voces de ellos y prevalecieron (</a:t>
            </a:r>
            <a:r>
              <a:rPr lang="es-MX" sz="2000" b="1" i="0" dirty="0" err="1"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Jn</a:t>
            </a:r>
            <a:r>
              <a:rPr lang="es-MX" sz="2000" b="1" i="0"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 19:15; </a:t>
            </a:r>
            <a:r>
              <a:rPr lang="es-MX" sz="2000" b="1" i="0" dirty="0" err="1"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Lc</a:t>
            </a:r>
            <a:r>
              <a:rPr lang="es-MX" sz="2000" b="1" i="0"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 23:20-23).</a:t>
            </a:r>
            <a:endParaRPr lang="es-MX" sz="2000" b="1" i="1" dirty="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37530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73486" y="5254580"/>
            <a:ext cx="11423561" cy="1323439"/>
          </a:xfrm>
          <a:prstGeom prst="rect">
            <a:avLst/>
          </a:prstGeom>
          <a:noFill/>
        </p:spPr>
        <p:txBody>
          <a:bodyPr wrap="square" rtlCol="0">
            <a:spAutoFit/>
          </a:bodyPr>
          <a:lstStyle/>
          <a:p>
            <a:pPr lvl="0" algn="just">
              <a:spcAft>
                <a:spcPts val="400"/>
              </a:spcAft>
            </a:pPr>
            <a:r>
              <a:rPr lang="es-MX" sz="2000" b="1" i="0"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Y su mujer le mandó decir: No tengas nada que ver con ese justo; porque hoy he padecido mucho en sueños por causa de Él. Viendo Pilato que nada adelantaba, sino que se hacía más alboroto, tomó agua y se lavó las manos delante del pueblo, diciendo: Inocente soy yo de la sangre de este justo; allá ustedes.</a:t>
            </a:r>
            <a:endParaRPr lang="es-MX" sz="2000" b="1" i="1" dirty="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2717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67287" y="5387926"/>
            <a:ext cx="11690252" cy="1323439"/>
          </a:xfrm>
          <a:prstGeom prst="rect">
            <a:avLst/>
          </a:prstGeom>
          <a:noFill/>
        </p:spPr>
        <p:txBody>
          <a:bodyPr wrap="square" rtlCol="0">
            <a:spAutoFit/>
          </a:bodyPr>
          <a:lstStyle/>
          <a:p>
            <a:pPr lvl="0" algn="just">
              <a:spcAft>
                <a:spcPts val="400"/>
              </a:spcAft>
            </a:pPr>
            <a:r>
              <a:rPr lang="es-MX" sz="2000" b="1" i="0"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Y respondiendo dijeron: Su sangre sea sobre nosotros, y sobre nuestros hijos. Entonces les soltó a Barrabás; y habiendo azotado a Jesús, le entregó para ser crucificado, y los soldados del gobernador, desnudándole, le echaron encima un manto de escarlata, le pusieron una corona tejida de espinas, y una caña en su mano derecha.</a:t>
            </a:r>
            <a:endParaRPr lang="es-MX" sz="2000" b="1" i="1" dirty="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2937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CuadroTexto 1"/>
          <p:cNvSpPr txBox="1"/>
          <p:nvPr/>
        </p:nvSpPr>
        <p:spPr>
          <a:xfrm>
            <a:off x="437882" y="5228824"/>
            <a:ext cx="11307650" cy="1323439"/>
          </a:xfrm>
          <a:prstGeom prst="rect">
            <a:avLst/>
          </a:prstGeom>
          <a:noFill/>
        </p:spPr>
        <p:txBody>
          <a:bodyPr wrap="square" rtlCol="0">
            <a:spAutoFit/>
          </a:bodyPr>
          <a:lstStyle/>
          <a:p>
            <a:pPr lvl="0" algn="just">
              <a:spcAft>
                <a:spcPts val="400"/>
              </a:spcAft>
            </a:pPr>
            <a:r>
              <a:rPr lang="es-MX" sz="2000" b="1" i="0"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E hincando la rodilla, se burlaban diciendo: ¡Salve, Rey de los judíos! Y escupiéndole, le golpeaban la cabeza. Después le pusieron sus vestidos, obligaron a Simón de </a:t>
            </a:r>
            <a:r>
              <a:rPr lang="es-MX" sz="2000" b="1" i="0" dirty="0" err="1"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Cirene</a:t>
            </a:r>
            <a:r>
              <a:rPr lang="es-MX" sz="2000" b="1" i="0"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 a llevar su cruz. Y al llegar al Gólgota (Lugar de la Calavera), le crucificaron y clavaron su causa en griego, latín y hebreo: ESTE ES JESÚS, EL REY DE LOS JUDÍOS.</a:t>
            </a:r>
            <a:endParaRPr lang="es-MX" sz="2000" b="1" i="1" dirty="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810410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73487" y="5306096"/>
            <a:ext cx="11462198" cy="1323439"/>
          </a:xfrm>
          <a:prstGeom prst="rect">
            <a:avLst/>
          </a:prstGeom>
          <a:noFill/>
        </p:spPr>
        <p:txBody>
          <a:bodyPr wrap="square" rtlCol="0">
            <a:spAutoFit/>
          </a:bodyPr>
          <a:lstStyle/>
          <a:p>
            <a:pPr lvl="0" algn="just">
              <a:spcAft>
                <a:spcPts val="400"/>
              </a:spcAft>
            </a:pPr>
            <a:r>
              <a:rPr lang="es-MX" sz="2000" b="1" i="0"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Así fue como Jesucristo ciertamente llevó nuestras enfermedades, sufrió nuestros dolores, y por su llaga fuimos nosotros curados. Y nosotros le tuvimos por azotado, por herido de Dios y abatido por nuestras rebeliones, molido por nuestros pecados, y el castigo de nuestra paz fue sobre Él.</a:t>
            </a:r>
            <a:endParaRPr lang="es-MX" sz="2000" b="1" i="1" dirty="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94159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CuadroTexto 1"/>
          <p:cNvSpPr txBox="1"/>
          <p:nvPr/>
        </p:nvSpPr>
        <p:spPr>
          <a:xfrm>
            <a:off x="618186" y="4314423"/>
            <a:ext cx="6091707" cy="2246769"/>
          </a:xfrm>
          <a:prstGeom prst="rect">
            <a:avLst/>
          </a:prstGeom>
          <a:noFill/>
        </p:spPr>
        <p:txBody>
          <a:bodyPr wrap="square" rtlCol="0">
            <a:spAutoFit/>
          </a:bodyPr>
          <a:lstStyle/>
          <a:p>
            <a:pPr lvl="0" algn="just">
              <a:spcAft>
                <a:spcPts val="400"/>
              </a:spcAft>
            </a:pPr>
            <a:r>
              <a:rPr lang="es-MX" sz="2000" b="1" i="0"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Todos nosotros nos descarriamos como ovejas, cada cual se apartó por su camino; mas Dios cargó en él, el pecado de todos nosotros. Angustiado Él, y afligido, no abrió su boca; como cordero fue llevado al matadero. Y como oveja delante de sus trasquiladores, enmudeció, y no abrió su boca.</a:t>
            </a:r>
            <a:endParaRPr lang="es-MX" sz="2000" b="1" i="1" dirty="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10629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CuadroTexto 1"/>
          <p:cNvSpPr txBox="1"/>
          <p:nvPr/>
        </p:nvSpPr>
        <p:spPr>
          <a:xfrm>
            <a:off x="425002" y="5112913"/>
            <a:ext cx="11256135" cy="1323439"/>
          </a:xfrm>
          <a:prstGeom prst="rect">
            <a:avLst/>
          </a:prstGeom>
          <a:noFill/>
        </p:spPr>
        <p:txBody>
          <a:bodyPr wrap="square" rtlCol="0">
            <a:spAutoFit/>
          </a:bodyPr>
          <a:lstStyle/>
          <a:p>
            <a:pPr lvl="0" algn="just">
              <a:spcAft>
                <a:spcPts val="400"/>
              </a:spcAft>
            </a:pPr>
            <a:r>
              <a:rPr lang="es-MX" sz="2000" b="1" i="0"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Por cárcel y por juicio fue quitado, y por la rebelión de mi pueblo fue herido aunque nunca hizo maldad, ni hubo engaño en su boca. Con todo eso, Jehová quiso quebrantarlo, sujetándole a padecimiento. Cuando haya puesto su vida en expiación por el pecado, verá linaje, vivirá por largos días, y la voluntad de Dios será en su mano prosperada.</a:t>
            </a:r>
            <a:endParaRPr lang="es-MX" sz="2000" b="1" i="1" dirty="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30243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73487" y="5331854"/>
            <a:ext cx="11590986" cy="1323439"/>
          </a:xfrm>
          <a:prstGeom prst="rect">
            <a:avLst/>
          </a:prstGeom>
          <a:noFill/>
        </p:spPr>
        <p:txBody>
          <a:bodyPr wrap="square" rtlCol="0">
            <a:spAutoFit/>
          </a:bodyPr>
          <a:lstStyle/>
          <a:p>
            <a:pPr lvl="0" algn="just">
              <a:spcAft>
                <a:spcPts val="400"/>
              </a:spcAft>
            </a:pPr>
            <a:r>
              <a:rPr lang="es-MX" sz="2000" b="1" i="0"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Verá el fruto de la aflicción de su alma, y quedará satisfecho. Y por su conocimiento justificará mi siervo justo a muchos, y llevará las iniquidades de ellos. Por tanto, yo le daré parte con los grandes, por cuanto derramó su vida hasta la muerte, fue contado con los pecadores, llevó el pecado de muchos, y oró por los transgresores (</a:t>
            </a:r>
            <a:r>
              <a:rPr lang="es-MX" sz="2000" b="1" i="0" dirty="0" err="1"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Is</a:t>
            </a:r>
            <a:r>
              <a:rPr lang="es-MX" sz="2000" b="1" i="0" dirty="0" smtClean="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rPr>
              <a:t> 53).</a:t>
            </a:r>
            <a:endParaRPr lang="es-MX" sz="2000" b="1" i="1" dirty="0">
              <a:ln>
                <a:solidFill>
                  <a:schemeClr val="tx1"/>
                </a:solidFill>
              </a:ln>
              <a:solidFill>
                <a:schemeClr val="bg1"/>
              </a:solidFill>
              <a:effectLst>
                <a:glow rad="101600">
                  <a:schemeClr val="tx1">
                    <a:alpha val="60000"/>
                  </a:schemeClr>
                </a:glow>
              </a:effectLst>
              <a:latin typeface="Arial Rounded MT Bold" panose="020F07040305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210155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99245" y="5205046"/>
            <a:ext cx="11530158" cy="1323439"/>
          </a:xfrm>
          <a:prstGeom prst="rect">
            <a:avLst/>
          </a:prstGeom>
          <a:noFill/>
        </p:spPr>
        <p:txBody>
          <a:bodyPr wrap="square" rtlCol="0">
            <a:spAutoFit/>
          </a:bodyPr>
          <a:lstStyle/>
          <a:p>
            <a:pPr lvl="0" algn="just">
              <a:spcAft>
                <a:spcPts val="400"/>
              </a:spcAft>
            </a:pPr>
            <a:r>
              <a:rPr lang="es-MX" sz="2000" b="1" i="0"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La agonía de Jesucristo comenzó emocionalmente, en el Getsemaní cuando estando en tremenda agonía, su sudor era como grandes gotas de sangre mientras postrado en tierra, oraba repetidamente diciendo: Padre mío, si es posible, pase de mí esta copa; pero no se haga mi voluntad, sino la tuya.</a:t>
            </a:r>
            <a:endParaRPr lang="es-MX" sz="2000" b="1" i="1" dirty="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99082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11015" y="506437"/>
            <a:ext cx="3516923" cy="5016758"/>
          </a:xfrm>
          <a:prstGeom prst="rect">
            <a:avLst/>
          </a:prstGeom>
          <a:noFill/>
        </p:spPr>
        <p:txBody>
          <a:bodyPr wrap="square" rtlCol="0">
            <a:spAutoFit/>
          </a:bodyPr>
          <a:lstStyle/>
          <a:p>
            <a:pPr lvl="0">
              <a:spcAft>
                <a:spcPts val="400"/>
              </a:spcAft>
            </a:pPr>
            <a:r>
              <a:rPr lang="es-MX" sz="2000" b="1" i="0"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A esta condición se le llama </a:t>
            </a:r>
            <a:r>
              <a:rPr lang="es-MX" sz="2000" b="1" i="1"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hematidrosis</a:t>
            </a:r>
            <a:r>
              <a:rPr lang="es-MX" sz="2000" b="1" i="0"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 y sucede por la ruptura de pequeños capilares en la frente, que tiñen el sudor profuso, de sangre, en circunstancias de extremo estrés. Fue así, que Jesucristo empezó a derramar su sangre en propiciación (sacrificio sustitutivo)  por nuestros pecados, y los de todo el mundo (Mt 26:39; </a:t>
            </a:r>
            <a:r>
              <a:rPr lang="es-MX" sz="2000" b="1" i="0" dirty="0" err="1"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Mr</a:t>
            </a:r>
            <a:r>
              <a:rPr lang="es-MX" sz="2000" b="1" i="0"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 14:32; Lc32:42; 1ª </a:t>
            </a:r>
            <a:r>
              <a:rPr lang="es-MX" sz="2000" b="1" i="0" dirty="0" err="1"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Jn</a:t>
            </a:r>
            <a:r>
              <a:rPr lang="es-MX" sz="2000" b="1" i="0"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 2: 1-2)…</a:t>
            </a:r>
            <a:endParaRPr lang="es-MX" sz="2000" b="1" i="1" dirty="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588793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ppt_x</p:attrName>
                                        </p:attrNameLst>
                                      </p:cBhvr>
                                      <p:tavLst>
                                        <p:tav tm="0">
                                          <p:val>
                                            <p:strVal val="#ppt_x"/>
                                          </p:val>
                                        </p:tav>
                                        <p:tav tm="100000">
                                          <p:val>
                                            <p:strVal val="#ppt_x"/>
                                          </p:val>
                                        </p:tav>
                                      </p:tavLst>
                                    </p:anim>
                                    <p:anim calcmode="lin" valueType="num">
                                      <p:cBhvr>
                                        <p:cTn id="8" dur="2000" fill="hold"/>
                                        <p:tgtEl>
                                          <p:spTgt spid="2"/>
                                        </p:tgtEl>
                                        <p:attrNameLst>
                                          <p:attrName>ppt_y</p:attrName>
                                        </p:attrNameLst>
                                      </p:cBhvr>
                                      <p:tavLst>
                                        <p:tav tm="0">
                                          <p:val>
                                            <p:strVal val="#ppt_y-#ppt_h/2"/>
                                          </p:val>
                                        </p:tav>
                                        <p:tav tm="100000">
                                          <p:val>
                                            <p:strVal val="#ppt_y"/>
                                          </p:val>
                                        </p:tav>
                                      </p:tavLst>
                                    </p:anim>
                                    <p:anim calcmode="lin" valueType="num">
                                      <p:cBhvr>
                                        <p:cTn id="9" dur="2000" fill="hold"/>
                                        <p:tgtEl>
                                          <p:spTgt spid="2"/>
                                        </p:tgtEl>
                                        <p:attrNameLst>
                                          <p:attrName>ppt_w</p:attrName>
                                        </p:attrNameLst>
                                      </p:cBhvr>
                                      <p:tavLst>
                                        <p:tav tm="0">
                                          <p:val>
                                            <p:strVal val="#ppt_w"/>
                                          </p:val>
                                        </p:tav>
                                        <p:tav tm="100000">
                                          <p:val>
                                            <p:strVal val="#ppt_w"/>
                                          </p:val>
                                        </p:tav>
                                      </p:tavLst>
                                    </p:anim>
                                    <p:anim calcmode="lin" valueType="num">
                                      <p:cBhvr>
                                        <p:cTn id="10"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21972" y="5306096"/>
            <a:ext cx="11681138" cy="1323439"/>
          </a:xfrm>
          <a:prstGeom prst="rect">
            <a:avLst/>
          </a:prstGeom>
          <a:noFill/>
        </p:spPr>
        <p:txBody>
          <a:bodyPr wrap="square" rtlCol="0">
            <a:spAutoFit/>
          </a:bodyPr>
          <a:lstStyle/>
          <a:p>
            <a:pPr lvl="0" algn="just">
              <a:spcAft>
                <a:spcPts val="400"/>
              </a:spcAft>
            </a:pPr>
            <a:r>
              <a:rPr lang="es-MX" sz="2000" b="1" i="0"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Luego siguieron la corona de espinas, los golpes y bofetadas, y los azotes que le desgarraron la piel principalmente de la espalda y le provocaron sangrado importante, que junto a la sudoración profusa, y al ayuno y falta de agua de las últimas 24 horas, seguramente le causaron hipovolemia severa (pérdida severa de sangre).</a:t>
            </a:r>
            <a:endParaRPr lang="es-MX" sz="2000" b="1" i="1" dirty="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530416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425004" y="721216"/>
            <a:ext cx="2369712" cy="5016758"/>
          </a:xfrm>
          <a:prstGeom prst="rect">
            <a:avLst/>
          </a:prstGeom>
          <a:noFill/>
        </p:spPr>
        <p:txBody>
          <a:bodyPr wrap="square" rtlCol="0">
            <a:spAutoFit/>
          </a:bodyPr>
          <a:lstStyle/>
          <a:p>
            <a:pPr lvl="0">
              <a:spcAft>
                <a:spcPts val="400"/>
              </a:spcAft>
            </a:pPr>
            <a:r>
              <a:rPr lang="es-MX" sz="2000" b="1" i="0"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Así presentó vasoconstricción, piel pálida, fría, debilidad, sed, pulso débil y rápido; taquicardia y aumento de la contractilidad miocárdica, y taquipnea, en un intento por corregir la hipoxemia (bajo flujo y aporte de oxígeno).</a:t>
            </a:r>
            <a:endParaRPr lang="es-MX" sz="2000" b="1" i="1" dirty="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14719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ppt_x</p:attrName>
                                        </p:attrNameLst>
                                      </p:cBhvr>
                                      <p:tavLst>
                                        <p:tav tm="0">
                                          <p:val>
                                            <p:strVal val="#ppt_x"/>
                                          </p:val>
                                        </p:tav>
                                        <p:tav tm="100000">
                                          <p:val>
                                            <p:strVal val="#ppt_x"/>
                                          </p:val>
                                        </p:tav>
                                      </p:tavLst>
                                    </p:anim>
                                    <p:anim calcmode="lin" valueType="num">
                                      <p:cBhvr>
                                        <p:cTn id="8" dur="2000" fill="hold"/>
                                        <p:tgtEl>
                                          <p:spTgt spid="2"/>
                                        </p:tgtEl>
                                        <p:attrNameLst>
                                          <p:attrName>ppt_y</p:attrName>
                                        </p:attrNameLst>
                                      </p:cBhvr>
                                      <p:tavLst>
                                        <p:tav tm="0">
                                          <p:val>
                                            <p:strVal val="#ppt_y-#ppt_h/2"/>
                                          </p:val>
                                        </p:tav>
                                        <p:tav tm="100000">
                                          <p:val>
                                            <p:strVal val="#ppt_y"/>
                                          </p:val>
                                        </p:tav>
                                      </p:tavLst>
                                    </p:anim>
                                    <p:anim calcmode="lin" valueType="num">
                                      <p:cBhvr>
                                        <p:cTn id="9" dur="2000" fill="hold"/>
                                        <p:tgtEl>
                                          <p:spTgt spid="2"/>
                                        </p:tgtEl>
                                        <p:attrNameLst>
                                          <p:attrName>ppt_w</p:attrName>
                                        </p:attrNameLst>
                                      </p:cBhvr>
                                      <p:tavLst>
                                        <p:tav tm="0">
                                          <p:val>
                                            <p:strVal val="#ppt_w"/>
                                          </p:val>
                                        </p:tav>
                                        <p:tav tm="100000">
                                          <p:val>
                                            <p:strVal val="#ppt_w"/>
                                          </p:val>
                                        </p:tav>
                                      </p:tavLst>
                                    </p:anim>
                                    <p:anim calcmode="lin" valueType="num">
                                      <p:cBhvr>
                                        <p:cTn id="10"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CuadroTexto 1"/>
          <p:cNvSpPr txBox="1"/>
          <p:nvPr/>
        </p:nvSpPr>
        <p:spPr>
          <a:xfrm>
            <a:off x="180303" y="425003"/>
            <a:ext cx="11809927" cy="1323439"/>
          </a:xfrm>
          <a:prstGeom prst="rect">
            <a:avLst/>
          </a:prstGeom>
          <a:noFill/>
        </p:spPr>
        <p:txBody>
          <a:bodyPr wrap="square" rtlCol="0">
            <a:spAutoFit/>
          </a:bodyPr>
          <a:lstStyle/>
          <a:p>
            <a:pPr lvl="0" algn="just">
              <a:spcAft>
                <a:spcPts val="400"/>
              </a:spcAft>
            </a:pPr>
            <a:r>
              <a:rPr lang="es-MX" sz="2000" b="1" i="0"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Y los que pasaban le injuriaban, meneando la cabeza, y diciendo: Tú que derribas el templo, y en tres días lo reedificas, sálvate a ti mismo; si eres Hijo de Dios, desciende de la cruz. Y desde la hora sexta (12 pm), hubo tinieblas sobre toda la tierra hasta la hora novena (3 p.m.), y el velo del templo se rasgó por la mitad (</a:t>
            </a:r>
            <a:r>
              <a:rPr lang="es-MX" sz="2000" b="1" i="0" dirty="0" err="1"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Jn</a:t>
            </a:r>
            <a:r>
              <a:rPr lang="es-MX" sz="2000" b="1" i="0"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 19:17; Mt  27:19, 24-45; </a:t>
            </a:r>
            <a:r>
              <a:rPr lang="es-MX" sz="2000" b="1" i="0" dirty="0" err="1"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Lc</a:t>
            </a:r>
            <a:r>
              <a:rPr lang="es-MX" sz="2000" b="1" i="0"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 23:45).</a:t>
            </a:r>
            <a:endParaRPr lang="es-MX" sz="2000" b="1" i="1" dirty="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78949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154546" y="103031"/>
            <a:ext cx="11874322" cy="1323439"/>
          </a:xfrm>
          <a:prstGeom prst="rect">
            <a:avLst/>
          </a:prstGeom>
          <a:noFill/>
        </p:spPr>
        <p:txBody>
          <a:bodyPr wrap="square" rtlCol="0">
            <a:spAutoFit/>
          </a:bodyPr>
          <a:lstStyle/>
          <a:p>
            <a:pPr lvl="0" algn="just">
              <a:spcAft>
                <a:spcPts val="400"/>
              </a:spcAft>
            </a:pPr>
            <a:r>
              <a:rPr lang="es-MX" sz="2000" b="1" i="0"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La crucifixión era una de las más crueles y dolorosas formas de ejecución, que mataba por asfixia, provocando tensión </a:t>
            </a:r>
            <a:r>
              <a:rPr lang="es-MX" sz="2000" b="1" i="0" dirty="0" err="1"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neumotorácica</a:t>
            </a:r>
            <a:r>
              <a:rPr lang="es-MX" sz="2000" b="1" i="0"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 por incapacidad para ventilar adecuadamente, disminuyéndose así el flujo sanguíneo de retorno al corazón, desarrollándose acidosis respiratoria por hipercapnia (incremento del CO</a:t>
            </a:r>
            <a:r>
              <a:rPr lang="es-MX" sz="2000" b="1" i="0" baseline="-25000"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2 </a:t>
            </a:r>
            <a:r>
              <a:rPr lang="es-MX" sz="2000" b="1" i="0"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y el pH sanguíneo).</a:t>
            </a:r>
            <a:endParaRPr lang="es-MX" sz="2000" b="1" i="1" dirty="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038643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86367" y="5486401"/>
            <a:ext cx="11410682" cy="1015663"/>
          </a:xfrm>
          <a:prstGeom prst="rect">
            <a:avLst/>
          </a:prstGeom>
          <a:noFill/>
        </p:spPr>
        <p:txBody>
          <a:bodyPr wrap="square" rtlCol="0">
            <a:spAutoFit/>
          </a:bodyPr>
          <a:lstStyle/>
          <a:p>
            <a:pPr lvl="0" algn="just">
              <a:spcAft>
                <a:spcPts val="400"/>
              </a:spcAft>
            </a:pPr>
            <a:r>
              <a:rPr lang="es-MX" sz="2000" b="1" i="0" dirty="0" smtClean="0">
                <a:ln>
                  <a:solidFill>
                    <a:schemeClr val="tx1"/>
                  </a:solidFill>
                </a:ln>
                <a:solidFill>
                  <a:schemeClr val="bg1"/>
                </a:solidFill>
                <a:effectLst>
                  <a:glow rad="101600">
                    <a:schemeClr val="accent2">
                      <a:lumMod val="50000"/>
                      <a:alpha val="60000"/>
                    </a:schemeClr>
                  </a:glow>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Todo se terminó de agravar cuando al horadar sus manos y sus pies, Jesucristo terminó de verter hasta la última gota de su preciosísima e inmaculada sangre, causando así hipotensión arterial severa que le llevó un choque hipovolémico.</a:t>
            </a:r>
            <a:endParaRPr lang="es-MX" sz="2000" b="1" i="1" dirty="0">
              <a:ln>
                <a:solidFill>
                  <a:schemeClr val="tx1"/>
                </a:solidFill>
              </a:ln>
              <a:solidFill>
                <a:schemeClr val="bg1"/>
              </a:solidFill>
              <a:effectLst>
                <a:glow rad="101600">
                  <a:schemeClr val="accent2">
                    <a:lumMod val="50000"/>
                    <a:alpha val="60000"/>
                  </a:schemeClr>
                </a:glow>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33612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06062" y="4134118"/>
            <a:ext cx="5975797" cy="2554545"/>
          </a:xfrm>
          <a:prstGeom prst="rect">
            <a:avLst/>
          </a:prstGeom>
          <a:noFill/>
        </p:spPr>
        <p:txBody>
          <a:bodyPr wrap="square" rtlCol="0">
            <a:spAutoFit/>
          </a:bodyPr>
          <a:lstStyle/>
          <a:p>
            <a:pPr lvl="0">
              <a:spcAft>
                <a:spcPts val="400"/>
              </a:spcAft>
            </a:pPr>
            <a:r>
              <a:rPr lang="es-MX" sz="2000" b="1" i="0"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Por la disminución del volumen sanguíneo circulante y el llamado </a:t>
            </a:r>
            <a:r>
              <a:rPr lang="es-MX" sz="2000" b="1" i="0" u="none" strike="noStrike"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gasto cardiaco</a:t>
            </a:r>
            <a:r>
              <a:rPr lang="es-MX" sz="2000" b="1" i="0"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 (cantidad de sangre que sale del corazón cada minuto), se provocó una perfusión sanguínea inadecuada, principalmente al cerebro (que aumenta la secreción de hormona antidiurética), el riñón (que activa el sistema renina-angiotensina), y el corazón.</a:t>
            </a:r>
            <a:endParaRPr lang="es-MX" sz="2000" b="1" i="1" dirty="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263269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47730" y="5422006"/>
            <a:ext cx="11500833" cy="1323439"/>
          </a:xfrm>
          <a:prstGeom prst="rect">
            <a:avLst/>
          </a:prstGeom>
          <a:noFill/>
        </p:spPr>
        <p:txBody>
          <a:bodyPr wrap="square" rtlCol="0">
            <a:spAutoFit/>
          </a:bodyPr>
          <a:lstStyle/>
          <a:p>
            <a:pPr lvl="0" algn="just">
              <a:spcAft>
                <a:spcPts val="400"/>
              </a:spcAft>
            </a:pPr>
            <a:r>
              <a:rPr lang="es-MX" sz="2000" b="1" i="0" dirty="0" smtClean="0">
                <a:ln>
                  <a:solidFill>
                    <a:schemeClr val="tx1"/>
                  </a:solidFill>
                </a:ln>
                <a:solidFill>
                  <a:schemeClr val="bg1"/>
                </a:solidFill>
                <a:effectLst>
                  <a:glow rad="101600">
                    <a:schemeClr val="tx1">
                      <a:alpha val="60000"/>
                    </a:schemeClr>
                  </a:glow>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Esto se manifiesta por oliguria, fatiga, hipoxia cerebral con a</a:t>
            </a:r>
            <a:r>
              <a:rPr lang="es-MX" sz="2000" b="1" i="0" u="none" strike="noStrike" dirty="0" smtClean="0">
                <a:ln>
                  <a:solidFill>
                    <a:schemeClr val="tx1"/>
                  </a:solidFill>
                </a:ln>
                <a:solidFill>
                  <a:schemeClr val="bg1"/>
                </a:solidFill>
                <a:effectLst>
                  <a:glow rad="101600">
                    <a:schemeClr val="tx1">
                      <a:alpha val="60000"/>
                    </a:schemeClr>
                  </a:glow>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nsiedad</a:t>
            </a:r>
            <a:r>
              <a:rPr lang="es-MX" sz="2000" b="1" i="0" dirty="0" smtClean="0">
                <a:ln>
                  <a:solidFill>
                    <a:schemeClr val="tx1"/>
                  </a:solidFill>
                </a:ln>
                <a:solidFill>
                  <a:schemeClr val="bg1"/>
                </a:solidFill>
                <a:effectLst>
                  <a:glow rad="101600">
                    <a:schemeClr val="tx1">
                      <a:alpha val="60000"/>
                    </a:schemeClr>
                  </a:glow>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 </a:t>
            </a:r>
            <a:r>
              <a:rPr lang="es-MX" sz="2000" b="1" i="0" u="none" strike="noStrike" dirty="0" smtClean="0">
                <a:ln>
                  <a:solidFill>
                    <a:schemeClr val="tx1"/>
                  </a:solidFill>
                </a:ln>
                <a:solidFill>
                  <a:schemeClr val="bg1"/>
                </a:solidFill>
                <a:effectLst>
                  <a:glow rad="101600">
                    <a:schemeClr val="tx1">
                      <a:alpha val="60000"/>
                    </a:schemeClr>
                  </a:glow>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inquietud</a:t>
            </a:r>
            <a:r>
              <a:rPr lang="es-MX" sz="2000" b="1" i="0" dirty="0" smtClean="0">
                <a:ln>
                  <a:solidFill>
                    <a:schemeClr val="tx1"/>
                  </a:solidFill>
                </a:ln>
                <a:solidFill>
                  <a:schemeClr val="bg1"/>
                </a:solidFill>
                <a:effectLst>
                  <a:glow rad="101600">
                    <a:schemeClr val="tx1">
                      <a:alpha val="60000"/>
                    </a:schemeClr>
                  </a:glow>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 o </a:t>
            </a:r>
            <a:r>
              <a:rPr lang="es-MX" sz="2000" b="1" i="0" u="none" strike="noStrike" dirty="0" smtClean="0">
                <a:ln>
                  <a:solidFill>
                    <a:schemeClr val="tx1"/>
                  </a:solidFill>
                </a:ln>
                <a:solidFill>
                  <a:schemeClr val="bg1"/>
                </a:solidFill>
                <a:effectLst>
                  <a:glow rad="101600">
                    <a:schemeClr val="tx1">
                      <a:alpha val="60000"/>
                    </a:schemeClr>
                  </a:glow>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estado mental alterado</a:t>
            </a:r>
            <a:r>
              <a:rPr lang="es-MX" sz="2000" b="1" i="0" dirty="0" smtClean="0">
                <a:ln>
                  <a:solidFill>
                    <a:schemeClr val="tx1"/>
                  </a:solidFill>
                </a:ln>
                <a:solidFill>
                  <a:schemeClr val="bg1"/>
                </a:solidFill>
                <a:effectLst>
                  <a:glow rad="101600">
                    <a:schemeClr val="tx1">
                      <a:alpha val="60000"/>
                    </a:schemeClr>
                  </a:glow>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  y  pérdida progresiva de la conciencia. Hay daño celular por falta de oxígeno y nutrientes en los capilares, disfunción progresiva y falla de los órganos vitales y con ello la muerte por paro o colapso cardiaco.</a:t>
            </a:r>
            <a:endParaRPr lang="es-MX" sz="2000" b="1" i="1" dirty="0">
              <a:ln>
                <a:solidFill>
                  <a:schemeClr val="tx1"/>
                </a:solidFill>
              </a:ln>
              <a:solidFill>
                <a:schemeClr val="bg1"/>
              </a:solidFill>
              <a:effectLst>
                <a:glow rad="101600">
                  <a:schemeClr val="tx1">
                    <a:alpha val="60000"/>
                  </a:schemeClr>
                </a:glow>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22148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437882" y="5120640"/>
            <a:ext cx="11238303" cy="1323439"/>
          </a:xfrm>
          <a:prstGeom prst="rect">
            <a:avLst/>
          </a:prstGeom>
          <a:noFill/>
        </p:spPr>
        <p:txBody>
          <a:bodyPr wrap="square" rtlCol="0">
            <a:spAutoFit/>
          </a:bodyPr>
          <a:lstStyle/>
          <a:p>
            <a:pPr lvl="0" algn="just">
              <a:spcAft>
                <a:spcPts val="400"/>
              </a:spcAft>
            </a:pPr>
            <a:r>
              <a:rPr lang="es-MX" sz="2000" b="1" i="0"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Se sabe que a una persona se le puede extraer hasta un 10% del volumen sanguíneo sin efectos importantes; pero la pérdida mayor de un 20%, sobre todo si es rápida, causa un choque hipovolémico, que se puede acelerar si hay fractura de huesos largos, como sucedió en los dos ladrones crucificados junto a Jesucristo.</a:t>
            </a:r>
            <a:endParaRPr lang="es-MX" sz="2000" b="1" i="1" dirty="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40216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425003" y="5228823"/>
            <a:ext cx="11423560" cy="1323439"/>
          </a:xfrm>
          <a:prstGeom prst="rect">
            <a:avLst/>
          </a:prstGeom>
          <a:noFill/>
        </p:spPr>
        <p:txBody>
          <a:bodyPr wrap="square" rtlCol="0">
            <a:spAutoFit/>
          </a:bodyPr>
          <a:lstStyle/>
          <a:p>
            <a:pPr lvl="0" algn="just">
              <a:spcAft>
                <a:spcPts val="400"/>
              </a:spcAft>
            </a:pPr>
            <a:r>
              <a:rPr lang="es-MX" sz="2000" b="1" i="0"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También se agrava con pérdida excesiva de plasma a través de las heridas abiertas dejadas por los latigazos. Esto se asocia con salida de líquidos como derrame pleural y pericárdico, y explica que al puncionarle el Tórax, con una lanza, el soldado testificó que a Jesucristo le salió agua y sangre.</a:t>
            </a:r>
            <a:endParaRPr lang="es-MX" sz="2000" b="1" i="1" dirty="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46270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8976575" y="540914"/>
            <a:ext cx="2962140" cy="5940088"/>
          </a:xfrm>
          <a:prstGeom prst="rect">
            <a:avLst/>
          </a:prstGeom>
          <a:noFill/>
        </p:spPr>
        <p:txBody>
          <a:bodyPr wrap="square" rtlCol="0">
            <a:spAutoFit/>
          </a:bodyPr>
          <a:lstStyle/>
          <a:p>
            <a:pPr lvl="0">
              <a:spcAft>
                <a:spcPts val="400"/>
              </a:spcAft>
            </a:pPr>
            <a:r>
              <a:rPr lang="es-MX" sz="2000" b="1" i="0"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Tras tres horas de estar colgado de la cruz, Jesucristo exclamó a gran voz: </a:t>
            </a:r>
            <a:r>
              <a:rPr lang="es-MX" sz="2000" b="1" i="1" dirty="0" err="1"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Eloi</a:t>
            </a:r>
            <a:r>
              <a:rPr lang="es-MX" sz="2000" b="1" i="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 </a:t>
            </a:r>
            <a:r>
              <a:rPr lang="es-MX" sz="2000" b="1" i="1" dirty="0" err="1"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Eloi</a:t>
            </a:r>
            <a:r>
              <a:rPr lang="es-MX" sz="2000" b="1" i="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 ¿lama </a:t>
            </a:r>
            <a:r>
              <a:rPr lang="es-MX" sz="2000" b="1" i="1" dirty="0" err="1"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sabactani</a:t>
            </a:r>
            <a:r>
              <a:rPr lang="es-MX" sz="2000" b="1" i="1"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a:t>
            </a:r>
            <a:r>
              <a:rPr lang="es-MX" sz="2000" b="1" i="0" dirty="0" smtClean="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rPr>
              <a:t> que traducido es: Dios mío, Dios mío, ¿por qué me has desamparado? mientras caía sobre su cuerpo todo el peso del pecado,  encontrando consuelo mientras repite silenciosamente el salmo 22, que termina en un canto de victoria.</a:t>
            </a:r>
            <a:endParaRPr lang="es-MX" sz="2000" b="1" i="1" dirty="0">
              <a:ln>
                <a:solidFill>
                  <a:schemeClr val="tx1"/>
                </a:solidFill>
              </a:ln>
              <a:solidFill>
                <a:schemeClr val="bg1"/>
              </a:solidFill>
              <a:effectLst/>
              <a:latin typeface="Arial Rounded MT Bold" panose="020F07040305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541429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ppt_x</p:attrName>
                                        </p:attrNameLst>
                                      </p:cBhvr>
                                      <p:tavLst>
                                        <p:tav tm="0">
                                          <p:val>
                                            <p:strVal val="#ppt_x"/>
                                          </p:val>
                                        </p:tav>
                                        <p:tav tm="100000">
                                          <p:val>
                                            <p:strVal val="#ppt_x"/>
                                          </p:val>
                                        </p:tav>
                                      </p:tavLst>
                                    </p:anim>
                                    <p:anim calcmode="lin" valueType="num">
                                      <p:cBhvr>
                                        <p:cTn id="8" dur="2000" fill="hold"/>
                                        <p:tgtEl>
                                          <p:spTgt spid="2"/>
                                        </p:tgtEl>
                                        <p:attrNameLst>
                                          <p:attrName>ppt_y</p:attrName>
                                        </p:attrNameLst>
                                      </p:cBhvr>
                                      <p:tavLst>
                                        <p:tav tm="0">
                                          <p:val>
                                            <p:strVal val="#ppt_y-#ppt_h/2"/>
                                          </p:val>
                                        </p:tav>
                                        <p:tav tm="100000">
                                          <p:val>
                                            <p:strVal val="#ppt_y"/>
                                          </p:val>
                                        </p:tav>
                                      </p:tavLst>
                                    </p:anim>
                                    <p:anim calcmode="lin" valueType="num">
                                      <p:cBhvr>
                                        <p:cTn id="9" dur="2000" fill="hold"/>
                                        <p:tgtEl>
                                          <p:spTgt spid="2"/>
                                        </p:tgtEl>
                                        <p:attrNameLst>
                                          <p:attrName>ppt_w</p:attrName>
                                        </p:attrNameLst>
                                      </p:cBhvr>
                                      <p:tavLst>
                                        <p:tav tm="0">
                                          <p:val>
                                            <p:strVal val="#ppt_w"/>
                                          </p:val>
                                        </p:tav>
                                        <p:tav tm="100000">
                                          <p:val>
                                            <p:strVal val="#ppt_w"/>
                                          </p:val>
                                        </p:tav>
                                      </p:tavLst>
                                    </p:anim>
                                    <p:anim calcmode="lin" valueType="num">
                                      <p:cBhvr>
                                        <p:cTn id="10"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708338" y="1455312"/>
            <a:ext cx="2768958" cy="4401205"/>
          </a:xfrm>
          <a:prstGeom prst="rect">
            <a:avLst/>
          </a:prstGeom>
          <a:noFill/>
        </p:spPr>
        <p:txBody>
          <a:bodyPr wrap="square" rtlCol="0">
            <a:spAutoFit/>
          </a:bodyPr>
          <a:lstStyle/>
          <a:p>
            <a:pPr lvl="0">
              <a:spcAft>
                <a:spcPts val="400"/>
              </a:spcAft>
            </a:pPr>
            <a:r>
              <a:rPr lang="es-MX" sz="2000" b="1" i="0"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Finalmente exclama ¡Tengo sed!; “Padre, en tus manos encomiendo mi espíritu”, ¡Consumado es!, mientras que inclinando la cabeza, entregó el espíritu. En ese instante, el plan eterno de redención, se consumió y completó.</a:t>
            </a:r>
            <a:endParaRPr lang="es-MX" sz="2000" b="1" i="1" dirty="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70855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21971" y="4971245"/>
            <a:ext cx="11603865" cy="1631216"/>
          </a:xfrm>
          <a:prstGeom prst="rect">
            <a:avLst/>
          </a:prstGeom>
          <a:noFill/>
        </p:spPr>
        <p:txBody>
          <a:bodyPr wrap="square" rtlCol="0">
            <a:spAutoFit/>
          </a:bodyPr>
          <a:lstStyle/>
          <a:p>
            <a:pPr lvl="0" algn="just">
              <a:spcAft>
                <a:spcPts val="400"/>
              </a:spcAft>
            </a:pPr>
            <a:r>
              <a:rPr lang="es-MX" sz="2000" b="1" i="0"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La Biblia enseña que fuimos rescatados de nuestra vana manera de vivir, la cual recibimos de nuestros padres, no con cosas corruptibles, como oro o plata, sino con la sangre preciosa de Cristo, como de un cordero sin mancha y sin contaminación, ya destinado desde antes de la fundación del mundo, pero manifestado en los postreros tiempos por amor de nosotros (</a:t>
            </a:r>
            <a:r>
              <a:rPr lang="es-MX" sz="2000" b="1" i="0" dirty="0" err="1"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Mr</a:t>
            </a:r>
            <a:r>
              <a:rPr lang="es-MX" sz="2000" b="1" i="0"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 15:34; </a:t>
            </a:r>
            <a:r>
              <a:rPr lang="es-MX" sz="2000" b="1" i="0" dirty="0" err="1"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Lc</a:t>
            </a:r>
            <a:r>
              <a:rPr lang="es-MX" sz="2000" b="1" i="0"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 23:46; </a:t>
            </a:r>
            <a:r>
              <a:rPr lang="es-MX" sz="2000" b="1" i="0" dirty="0" err="1"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Jn</a:t>
            </a:r>
            <a:r>
              <a:rPr lang="es-MX" sz="2000" b="1" i="0"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 19:18 y 30; 1ª Pd 1:18-20).</a:t>
            </a:r>
            <a:endParaRPr lang="es-MX" sz="2000" b="1" i="1" dirty="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494696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81355" y="4881488"/>
            <a:ext cx="11633980" cy="1631216"/>
          </a:xfrm>
          <a:prstGeom prst="rect">
            <a:avLst/>
          </a:prstGeom>
          <a:noFill/>
        </p:spPr>
        <p:txBody>
          <a:bodyPr wrap="square" rtlCol="0">
            <a:spAutoFit/>
          </a:bodyPr>
          <a:lstStyle/>
          <a:p>
            <a:pPr lvl="0" algn="just">
              <a:spcAft>
                <a:spcPts val="400"/>
              </a:spcAft>
            </a:pPr>
            <a:r>
              <a:rPr lang="es-MX" sz="2000" b="1" i="0"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Sólo el Cordero que fue inmolado es digno de tomar el poder, las riquezas, la sabiduría, la fortaleza, la honra, la gloria y la alabanza. Que todo lo creado que está en el cielo, y sobre la tierra, y debajo de la tierra, y en el mar, y todas las cosas que en ellos hay, clamen a gran voz: Al que está sentado en el trono, y al Cordero, sea la alabanza, la honra, la gloria y el poder, por los siglos de los siglos. AMEN. (</a:t>
            </a:r>
            <a:r>
              <a:rPr lang="es-MX" sz="2000" b="1" i="0" dirty="0" err="1"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Ap</a:t>
            </a:r>
            <a:r>
              <a:rPr lang="es-MX" sz="2000" b="1" i="0" dirty="0" smtClean="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rPr>
              <a:t> 5).</a:t>
            </a:r>
            <a:endParaRPr lang="es-MX" sz="2000" b="1" i="1" dirty="0">
              <a:ln>
                <a:solidFill>
                  <a:schemeClr val="tx1"/>
                </a:solidFill>
              </a:ln>
              <a:solidFill>
                <a:schemeClr val="bg1"/>
              </a:solidFill>
              <a:effectLst>
                <a:outerShdw blurRad="38100" dist="38100" dir="2700000" algn="tl">
                  <a:srgbClr val="000000">
                    <a:alpha val="43137"/>
                  </a:srgbClr>
                </a:outerShdw>
              </a:effectLst>
              <a:latin typeface="Arial Rounded MT Bold" panose="020F0704030504030204" pitchFamily="34" charset="0"/>
              <a:ea typeface="Times New Roman" panose="02020603050405020304" pitchFamily="18" charset="0"/>
              <a:cs typeface="Times New Roman" panose="02020603050405020304" pitchFamily="18" charset="0"/>
            </a:endParaRPr>
          </a:p>
        </p:txBody>
      </p:sp>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11340970" y="3670661"/>
            <a:ext cx="848015" cy="300715"/>
          </a:xfrm>
          <a:prstGeom prst="rect">
            <a:avLst/>
          </a:prstGeom>
        </p:spPr>
      </p:pic>
    </p:spTree>
    <p:extLst>
      <p:ext uri="{BB962C8B-B14F-4D97-AF65-F5344CB8AC3E}">
        <p14:creationId xmlns:p14="http://schemas.microsoft.com/office/powerpoint/2010/main" val="8227344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invX="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22" presetClass="entr" presetSubtype="4"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MX">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invX="1"/>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985</TotalTime>
  <Words>1786</Words>
  <Application>Microsoft Office PowerPoint</Application>
  <PresentationFormat>Panorámica</PresentationFormat>
  <Paragraphs>32</Paragraphs>
  <Slides>31</Slides>
  <Notes>1</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31</vt:i4>
      </vt:variant>
    </vt:vector>
  </HeadingPairs>
  <TitlesOfParts>
    <vt:vector size="39" baseType="lpstr">
      <vt:lpstr>Arial</vt:lpstr>
      <vt:lpstr>Calibri</vt:lpstr>
      <vt:lpstr>Kristen ITC</vt:lpstr>
      <vt:lpstr>Times New Roman</vt:lpstr>
      <vt:lpstr>Arial Rounded MT Bold</vt:lpstr>
      <vt:lpstr>Calibri Light</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angélica garcía</dc:creator>
  <cp:lastModifiedBy>angélica garcía</cp:lastModifiedBy>
  <cp:revision>70</cp:revision>
  <dcterms:created xsi:type="dcterms:W3CDTF">2015-03-02T23:42:48Z</dcterms:created>
  <dcterms:modified xsi:type="dcterms:W3CDTF">2015-03-31T18:23:54Z</dcterms:modified>
</cp:coreProperties>
</file>