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2"/>
  </p:notesMasterIdLst>
  <p:sldIdLst>
    <p:sldId id="294" r:id="rId3"/>
    <p:sldId id="337" r:id="rId4"/>
    <p:sldId id="296" r:id="rId5"/>
    <p:sldId id="297" r:id="rId6"/>
    <p:sldId id="298" r:id="rId7"/>
    <p:sldId id="299" r:id="rId8"/>
    <p:sldId id="300" r:id="rId9"/>
    <p:sldId id="301" r:id="rId10"/>
    <p:sldId id="302" r:id="rId11"/>
    <p:sldId id="303" r:id="rId12"/>
    <p:sldId id="305" r:id="rId13"/>
    <p:sldId id="306" r:id="rId14"/>
    <p:sldId id="307" r:id="rId15"/>
    <p:sldId id="308" r:id="rId16"/>
    <p:sldId id="309" r:id="rId17"/>
    <p:sldId id="310" r:id="rId18"/>
    <p:sldId id="311" r:id="rId19"/>
    <p:sldId id="312" r:id="rId20"/>
    <p:sldId id="313" r:id="rId21"/>
    <p:sldId id="314" r:id="rId22"/>
    <p:sldId id="315" r:id="rId23"/>
    <p:sldId id="316" r:id="rId24"/>
    <p:sldId id="317" r:id="rId25"/>
    <p:sldId id="333" r:id="rId26"/>
    <p:sldId id="318" r:id="rId27"/>
    <p:sldId id="336" r:id="rId28"/>
    <p:sldId id="338" r:id="rId29"/>
    <p:sldId id="321" r:id="rId30"/>
    <p:sldId id="340"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0gTrpb6hlpwoNqanGqQuHQ==" hashData="qhspGL4fUSq5goovdSmcx8Fu+J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66FFFF"/>
    <a:srgbClr val="2E1110"/>
    <a:srgbClr val="CDFFFF"/>
    <a:srgbClr val="66FF33"/>
    <a:srgbClr val="CCFF33"/>
    <a:srgbClr val="33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9" d="100"/>
          <a:sy n="69" d="100"/>
        </p:scale>
        <p:origin x="-414" y="-756"/>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7508F9-6368-4AD5-99DA-7E7BC8E94D78}" type="datetimeFigureOut">
              <a:rPr lang="es-ES" smtClean="0"/>
              <a:pPr/>
              <a:t>01/11/2015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58D3A0E-A8CD-4A72-AEE8-EDAD8126E010}" type="slidenum">
              <a:rPr lang="es-ES" smtClean="0"/>
              <a:pPr/>
              <a:t>‹Nº›</a:t>
            </a:fld>
            <a:endParaRPr lang="es-ES"/>
          </a:p>
        </p:txBody>
      </p:sp>
    </p:spTree>
    <p:extLst>
      <p:ext uri="{BB962C8B-B14F-4D97-AF65-F5344CB8AC3E}">
        <p14:creationId xmlns:p14="http://schemas.microsoft.com/office/powerpoint/2010/main" val="12356969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58D3A0E-A8CD-4A72-AEE8-EDAD8126E010}" type="slidenum">
              <a:rPr lang="es-ES" smtClean="0"/>
              <a:pPr/>
              <a:t>2</a:t>
            </a:fld>
            <a:endParaRPr lang="es-ES"/>
          </a:p>
        </p:txBody>
      </p:sp>
    </p:spTree>
    <p:extLst>
      <p:ext uri="{BB962C8B-B14F-4D97-AF65-F5344CB8AC3E}">
        <p14:creationId xmlns:p14="http://schemas.microsoft.com/office/powerpoint/2010/main" val="36104433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58D3A0E-A8CD-4A72-AEE8-EDAD8126E010}" type="slidenum">
              <a:rPr lang="es-ES" smtClean="0"/>
              <a:pPr/>
              <a:t>24</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58D3A0E-A8CD-4A72-AEE8-EDAD8126E010}" type="slidenum">
              <a:rPr lang="es-ES" smtClean="0"/>
              <a:pPr/>
              <a:t>28</a:t>
            </a:fld>
            <a:endParaRPr lang="es-ES"/>
          </a:p>
        </p:txBody>
      </p:sp>
    </p:spTree>
    <p:extLst>
      <p:ext uri="{BB962C8B-B14F-4D97-AF65-F5344CB8AC3E}">
        <p14:creationId xmlns:p14="http://schemas.microsoft.com/office/powerpoint/2010/main" val="1552675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69F3018-9312-467A-88A3-19B808B9ED62}" type="datetimeFigureOut">
              <a:rPr lang="es-ES" smtClean="0"/>
              <a:pPr/>
              <a:t>01/11/2015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E4D165-591C-44ED-AFFC-3A91483A8624}" type="slidenum">
              <a:rPr lang="es-ES" smtClean="0"/>
              <a:pPr/>
              <a:t>‹Nº›</a:t>
            </a:fld>
            <a:endParaRPr lang="es-ES"/>
          </a:p>
        </p:txBody>
      </p:sp>
    </p:spTree>
    <p:extLst>
      <p:ext uri="{BB962C8B-B14F-4D97-AF65-F5344CB8AC3E}">
        <p14:creationId xmlns:p14="http://schemas.microsoft.com/office/powerpoint/2010/main" val="1404196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69F3018-9312-467A-88A3-19B808B9ED62}" type="datetimeFigureOut">
              <a:rPr lang="es-ES" smtClean="0"/>
              <a:pPr/>
              <a:t>01/11/2015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E4D165-591C-44ED-AFFC-3A91483A8624}" type="slidenum">
              <a:rPr lang="es-ES" smtClean="0"/>
              <a:pPr/>
              <a:t>‹Nº›</a:t>
            </a:fld>
            <a:endParaRPr lang="es-ES"/>
          </a:p>
        </p:txBody>
      </p:sp>
    </p:spTree>
    <p:extLst>
      <p:ext uri="{BB962C8B-B14F-4D97-AF65-F5344CB8AC3E}">
        <p14:creationId xmlns:p14="http://schemas.microsoft.com/office/powerpoint/2010/main" val="3103236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69F3018-9312-467A-88A3-19B808B9ED62}" type="datetimeFigureOut">
              <a:rPr lang="es-ES" smtClean="0"/>
              <a:pPr/>
              <a:t>01/11/2015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E4D165-591C-44ED-AFFC-3A91483A8624}" type="slidenum">
              <a:rPr lang="es-ES" smtClean="0"/>
              <a:pPr/>
              <a:t>‹Nº›</a:t>
            </a:fld>
            <a:endParaRPr lang="es-ES"/>
          </a:p>
        </p:txBody>
      </p:sp>
    </p:spTree>
    <p:extLst>
      <p:ext uri="{BB962C8B-B14F-4D97-AF65-F5344CB8AC3E}">
        <p14:creationId xmlns:p14="http://schemas.microsoft.com/office/powerpoint/2010/main" val="4514732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69F3018-9312-467A-88A3-19B808B9ED62}" type="datetimeFigureOut">
              <a:rPr lang="es-ES" smtClean="0"/>
              <a:pPr/>
              <a:t>01/11/2015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BE4D165-591C-44ED-AFFC-3A91483A8624}" type="slidenum">
              <a:rPr lang="es-ES" smtClean="0"/>
              <a:pPr/>
              <a:t>‹Nº›</a:t>
            </a:fld>
            <a:endParaRPr lang="es-ES"/>
          </a:p>
        </p:txBody>
      </p:sp>
    </p:spTree>
    <p:extLst>
      <p:ext uri="{BB962C8B-B14F-4D97-AF65-F5344CB8AC3E}">
        <p14:creationId xmlns:p14="http://schemas.microsoft.com/office/powerpoint/2010/main" val="3657783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69F3018-9312-467A-88A3-19B808B9ED62}" type="datetimeFigureOut">
              <a:rPr lang="es-ES" smtClean="0"/>
              <a:pPr/>
              <a:t>01/11/2015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BE4D165-591C-44ED-AFFC-3A91483A8624}" type="slidenum">
              <a:rPr lang="es-ES" smtClean="0"/>
              <a:pPr/>
              <a:t>‹Nº›</a:t>
            </a:fld>
            <a:endParaRPr lang="es-ES"/>
          </a:p>
        </p:txBody>
      </p:sp>
    </p:spTree>
    <p:extLst>
      <p:ext uri="{BB962C8B-B14F-4D97-AF65-F5344CB8AC3E}">
        <p14:creationId xmlns:p14="http://schemas.microsoft.com/office/powerpoint/2010/main" val="1757730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69F3018-9312-467A-88A3-19B808B9ED62}" type="datetimeFigureOut">
              <a:rPr lang="es-ES" smtClean="0"/>
              <a:pPr/>
              <a:t>01/11/2015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BE4D165-591C-44ED-AFFC-3A91483A8624}" type="slidenum">
              <a:rPr lang="es-ES" smtClean="0"/>
              <a:pPr/>
              <a:t>‹Nº›</a:t>
            </a:fld>
            <a:endParaRPr lang="es-ES"/>
          </a:p>
        </p:txBody>
      </p:sp>
    </p:spTree>
    <p:extLst>
      <p:ext uri="{BB962C8B-B14F-4D97-AF65-F5344CB8AC3E}">
        <p14:creationId xmlns:p14="http://schemas.microsoft.com/office/powerpoint/2010/main" val="31658147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69F3018-9312-467A-88A3-19B808B9ED62}" type="datetimeFigureOut">
              <a:rPr lang="es-ES" smtClean="0"/>
              <a:pPr/>
              <a:t>01/11/2015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BE4D165-591C-44ED-AFFC-3A91483A8624}" type="slidenum">
              <a:rPr lang="es-ES" smtClean="0"/>
              <a:pPr/>
              <a:t>‹Nº›</a:t>
            </a:fld>
            <a:endParaRPr lang="es-ES"/>
          </a:p>
        </p:txBody>
      </p:sp>
    </p:spTree>
    <p:extLst>
      <p:ext uri="{BB962C8B-B14F-4D97-AF65-F5344CB8AC3E}">
        <p14:creationId xmlns:p14="http://schemas.microsoft.com/office/powerpoint/2010/main" val="9866331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69F3018-9312-467A-88A3-19B808B9ED62}" type="datetimeFigureOut">
              <a:rPr lang="es-ES" smtClean="0"/>
              <a:pPr/>
              <a:t>01/11/2015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BE4D165-591C-44ED-AFFC-3A91483A8624}" type="slidenum">
              <a:rPr lang="es-ES" smtClean="0"/>
              <a:pPr/>
              <a:t>‹Nº›</a:t>
            </a:fld>
            <a:endParaRPr lang="es-ES"/>
          </a:p>
        </p:txBody>
      </p:sp>
    </p:spTree>
    <p:extLst>
      <p:ext uri="{BB962C8B-B14F-4D97-AF65-F5344CB8AC3E}">
        <p14:creationId xmlns:p14="http://schemas.microsoft.com/office/powerpoint/2010/main" val="1830271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69F3018-9312-467A-88A3-19B808B9ED62}" type="datetimeFigureOut">
              <a:rPr lang="es-ES" smtClean="0"/>
              <a:pPr/>
              <a:t>01/11/2015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BE4D165-591C-44ED-AFFC-3A91483A8624}" type="slidenum">
              <a:rPr lang="es-ES" smtClean="0"/>
              <a:pPr/>
              <a:t>‹Nº›</a:t>
            </a:fld>
            <a:endParaRPr lang="es-ES"/>
          </a:p>
        </p:txBody>
      </p:sp>
    </p:spTree>
    <p:extLst>
      <p:ext uri="{BB962C8B-B14F-4D97-AF65-F5344CB8AC3E}">
        <p14:creationId xmlns:p14="http://schemas.microsoft.com/office/powerpoint/2010/main" val="23595965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69F3018-9312-467A-88A3-19B808B9ED62}" type="datetimeFigureOut">
              <a:rPr lang="es-ES" smtClean="0"/>
              <a:pPr/>
              <a:t>01/11/2015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E4D165-591C-44ED-AFFC-3A91483A8624}" type="slidenum">
              <a:rPr lang="es-ES" smtClean="0"/>
              <a:pPr/>
              <a:t>‹Nº›</a:t>
            </a:fld>
            <a:endParaRPr lang="es-ES"/>
          </a:p>
        </p:txBody>
      </p:sp>
    </p:spTree>
    <p:extLst>
      <p:ext uri="{BB962C8B-B14F-4D97-AF65-F5344CB8AC3E}">
        <p14:creationId xmlns:p14="http://schemas.microsoft.com/office/powerpoint/2010/main" val="4078283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69F3018-9312-467A-88A3-19B808B9ED62}" type="datetimeFigureOut">
              <a:rPr lang="es-ES" smtClean="0"/>
              <a:pPr/>
              <a:t>01/11/2015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E4D165-591C-44ED-AFFC-3A91483A8624}" type="slidenum">
              <a:rPr lang="es-ES" smtClean="0"/>
              <a:pPr/>
              <a:t>‹Nº›</a:t>
            </a:fld>
            <a:endParaRPr lang="es-ES"/>
          </a:p>
        </p:txBody>
      </p:sp>
    </p:spTree>
    <p:extLst>
      <p:ext uri="{BB962C8B-B14F-4D97-AF65-F5344CB8AC3E}">
        <p14:creationId xmlns:p14="http://schemas.microsoft.com/office/powerpoint/2010/main" val="1661630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9F3018-9312-467A-88A3-19B808B9ED62}" type="datetimeFigureOut">
              <a:rPr lang="es-ES" smtClean="0"/>
              <a:pPr/>
              <a:t>01/11/2015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E4D165-591C-44ED-AFFC-3A91483A8624}" type="slidenum">
              <a:rPr lang="es-ES" smtClean="0"/>
              <a:pPr/>
              <a:t>‹Nº›</a:t>
            </a:fld>
            <a:endParaRPr lang="es-ES"/>
          </a:p>
        </p:txBody>
      </p:sp>
    </p:spTree>
    <p:extLst>
      <p:ext uri="{BB962C8B-B14F-4D97-AF65-F5344CB8AC3E}">
        <p14:creationId xmlns:p14="http://schemas.microsoft.com/office/powerpoint/2010/main" val="2708113113"/>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jpeg"/><Relationship Id="rId7" Type="http://schemas.microsoft.com/office/2007/relationships/hdphoto" Target="../media/hdphoto1.wdp"/><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7.png"/><Relationship Id="rId7" Type="http://schemas.microsoft.com/office/2007/relationships/hdphoto" Target="../media/hdphoto3.wdp"/><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jpeg"/><Relationship Id="rId4" Type="http://schemas.microsoft.com/office/2007/relationships/hdphoto" Target="../media/hdphoto2.wdp"/><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38.png"/><Relationship Id="rId4" Type="http://schemas.microsoft.com/office/2007/relationships/hdphoto" Target="../media/hdphoto6.wdp"/></Relationships>
</file>

<file path=ppt/slides/_rels/slide28.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40.jpeg"/><Relationship Id="rId7" Type="http://schemas.openxmlformats.org/officeDocument/2006/relationships/image" Target="../media/image4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microsoft.com/office/2007/relationships/hdphoto" Target="../media/hdphoto7.wdp"/><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image" Target="../media/image41.png"/><Relationship Id="rId9" Type="http://schemas.microsoft.com/office/2007/relationships/hdphoto" Target="../media/hdphoto8.wdp"/></Relationships>
</file>

<file path=ppt/slides/_rels/slide29.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hyperlink" Target="https://vk.com/mispps" TargetMode="External"/><Relationship Id="rId3" Type="http://schemas.openxmlformats.org/officeDocument/2006/relationships/image" Target="../media/image46.png"/><Relationship Id="rId7" Type="http://schemas.openxmlformats.org/officeDocument/2006/relationships/hyperlink" Target="https://www.facebook.com/mispps" TargetMode="External"/><Relationship Id="rId12" Type="http://schemas.openxmlformats.org/officeDocument/2006/relationships/image" Target="../media/image5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8.png"/><Relationship Id="rId11" Type="http://schemas.openxmlformats.org/officeDocument/2006/relationships/hyperlink" Target="https://plus.google.com/+Mispps/" TargetMode="External"/><Relationship Id="rId5" Type="http://schemas.openxmlformats.org/officeDocument/2006/relationships/image" Target="../media/image47.png"/><Relationship Id="rId10" Type="http://schemas.openxmlformats.org/officeDocument/2006/relationships/image" Target="../media/image5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LA GUERRA CONTRA EL DINERO EN EFECTIVOOOOOOOOOO.jpg"/>
          <p:cNvPicPr>
            <a:picLocks noGrp="1" noChangeAspect="1"/>
          </p:cNvPicPr>
          <p:nvPr isPhoto="1"/>
        </p:nvPicPr>
        <p:blipFill>
          <a:blip r:embed="rId3" cstate="print">
            <a:lum/>
          </a:blip>
          <a:stretch>
            <a:fillRect/>
          </a:stretch>
        </p:blipFill>
        <p:spPr>
          <a:xfrm>
            <a:off x="0" y="0"/>
            <a:ext cx="9144000" cy="6858000"/>
          </a:xfrm>
          <a:prstGeom prst="rect">
            <a:avLst/>
          </a:prstGeom>
          <a:noFill/>
          <a:ln>
            <a:noFill/>
          </a:ln>
        </p:spPr>
      </p:pic>
      <p:pic>
        <p:nvPicPr>
          <p:cNvPr id="2" name="1 Imagen" descr="Diapositiva1.JPG"/>
          <p:cNvPicPr>
            <a:picLocks noGrp="1" noChangeAspect="1"/>
          </p:cNvPicPr>
          <p:nvPr isPhoto="1"/>
        </p:nvPicPr>
        <p:blipFill>
          <a:blip r:embed="rId4" cstate="email">
            <a:lum/>
          </a:blip>
          <a:stretch>
            <a:fillRect/>
          </a:stretch>
        </p:blipFill>
        <p:spPr>
          <a:xfrm>
            <a:off x="0" y="0"/>
            <a:ext cx="9144000" cy="6858000"/>
          </a:xfrm>
          <a:prstGeom prst="rect">
            <a:avLst/>
          </a:prstGeom>
          <a:noFill/>
          <a:ln>
            <a:noFill/>
          </a:ln>
        </p:spPr>
      </p:pic>
      <p:pic>
        <p:nvPicPr>
          <p:cNvPr id="7" name="Picture 2"/>
          <p:cNvPicPr>
            <a:picLocks noChangeAspect="1" noChangeArrowheads="1"/>
          </p:cNvPicPr>
          <p:nvPr/>
        </p:nvPicPr>
        <p:blipFill>
          <a:blip r:embed="rId5" cstate="email">
            <a:duotone>
              <a:prstClr val="black"/>
              <a:schemeClr val="tx2">
                <a:tint val="45000"/>
                <a:satMod val="400000"/>
              </a:schemeClr>
            </a:duotone>
          </a:blip>
          <a:srcRect/>
          <a:stretch>
            <a:fillRect/>
          </a:stretch>
        </p:blipFill>
        <p:spPr bwMode="auto">
          <a:xfrm>
            <a:off x="7573963" y="6161088"/>
            <a:ext cx="1530350" cy="669925"/>
          </a:xfrm>
          <a:prstGeom prst="rect">
            <a:avLst/>
          </a:prstGeom>
          <a:noFill/>
          <a:ln w="9525">
            <a:noFill/>
            <a:miter lim="800000"/>
            <a:headEnd/>
            <a:tailEnd/>
          </a:ln>
        </p:spPr>
      </p:pic>
      <p:sp>
        <p:nvSpPr>
          <p:cNvPr id="6" name="5 CuadroTexto"/>
          <p:cNvSpPr txBox="1"/>
          <p:nvPr/>
        </p:nvSpPr>
        <p:spPr>
          <a:xfrm>
            <a:off x="7410990" y="6326546"/>
            <a:ext cx="1857356" cy="338554"/>
          </a:xfrm>
          <a:prstGeom prst="rect">
            <a:avLst/>
          </a:prstGeom>
          <a:noFill/>
        </p:spPr>
        <p:txBody>
          <a:bodyPr>
            <a:spAutoFit/>
            <a:scene3d>
              <a:camera prst="obliqueBottomLeft"/>
              <a:lightRig rig="threePt" dir="t"/>
            </a:scene3d>
            <a:sp3d extrusionH="31750">
              <a:extrusionClr>
                <a:schemeClr val="tx1"/>
              </a:extrusionClr>
            </a:sp3d>
          </a:bodyPr>
          <a:lstStyle/>
          <a:p>
            <a:pPr algn="ctr" fontAlgn="auto">
              <a:spcBef>
                <a:spcPts val="0"/>
              </a:spcBef>
              <a:spcAft>
                <a:spcPts val="0"/>
              </a:spcAft>
              <a:defRPr/>
            </a:pPr>
            <a:r>
              <a:rPr lang="es-ES" sz="800" b="1" dirty="0">
                <a:solidFill>
                  <a:schemeClr val="bg2">
                    <a:lumMod val="50000"/>
                  </a:schemeClr>
                </a:solidFill>
                <a:latin typeface="Aharoni" pitchFamily="2" charset="-79"/>
                <a:ea typeface="Adobe Gothic Std B" pitchFamily="34" charset="-128"/>
                <a:cs typeface="Aharoni" pitchFamily="2" charset="-79"/>
              </a:rPr>
              <a:t>AVANCE MANUAL</a:t>
            </a:r>
          </a:p>
          <a:p>
            <a:pPr algn="ctr" fontAlgn="auto">
              <a:spcBef>
                <a:spcPts val="0"/>
              </a:spcBef>
              <a:spcAft>
                <a:spcPts val="0"/>
              </a:spcAft>
              <a:defRPr/>
            </a:pPr>
            <a:r>
              <a:rPr lang="es-ES" sz="800" b="1" dirty="0">
                <a:solidFill>
                  <a:schemeClr val="bg2">
                    <a:lumMod val="50000"/>
                  </a:schemeClr>
                </a:solidFill>
                <a:latin typeface="Aharoni" pitchFamily="2" charset="-79"/>
                <a:ea typeface="Adobe Gothic Std B" pitchFamily="34" charset="-128"/>
                <a:cs typeface="Aharoni" pitchFamily="2" charset="-79"/>
              </a:rPr>
              <a:t>CONTIENE MUSICA</a:t>
            </a:r>
          </a:p>
        </p:txBody>
      </p:sp>
      <p:pic>
        <p:nvPicPr>
          <p:cNvPr id="9" name="Picture 2"/>
          <p:cNvPicPr>
            <a:picLocks noChangeAspect="1" noChangeArrowheads="1"/>
          </p:cNvPicPr>
          <p:nvPr/>
        </p:nvPicPr>
        <p:blipFill>
          <a:blip r:embed="rId6" cstate="email">
            <a:lum contrast="20000"/>
            <a:extLst>
              <a:ext uri="{BEBA8EAE-BF5A-486C-A8C5-ECC9F3942E4B}">
                <a14:imgProps xmlns:a14="http://schemas.microsoft.com/office/drawing/2010/main">
                  <a14:imgLayer r:embed="rId7">
                    <a14:imgEffect>
                      <a14:brightnessContrast bright="13000"/>
                    </a14:imgEffect>
                  </a14:imgLayer>
                </a14:imgProps>
              </a:ext>
              <a:ext uri="{28A0092B-C50C-407E-A947-70E740481C1C}">
                <a14:useLocalDpi xmlns:a14="http://schemas.microsoft.com/office/drawing/2010/main" val="0"/>
              </a:ext>
            </a:extLst>
          </a:blip>
          <a:srcRect/>
          <a:stretch>
            <a:fillRect/>
          </a:stretch>
        </p:blipFill>
        <p:spPr bwMode="auto">
          <a:xfrm flipH="1">
            <a:off x="4427985" y="0"/>
            <a:ext cx="471601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8" cstate="email">
            <a:lum contrast="20000"/>
            <a:extLst>
              <a:ext uri="{BEBA8EAE-BF5A-486C-A8C5-ECC9F3942E4B}">
                <a14:imgProps xmlns:a14="http://schemas.microsoft.com/office/drawing/2010/main">
                  <a14:imgLayer r:embed="rId7">
                    <a14:imgEffect>
                      <a14:brightnessContrast bright="16000"/>
                    </a14:imgEffect>
                  </a14:imgLayer>
                </a14:imgProps>
              </a:ext>
              <a:ext uri="{28A0092B-C50C-407E-A947-70E740481C1C}">
                <a14:useLocalDpi xmlns:a14="http://schemas.microsoft.com/office/drawing/2010/main" val="0"/>
              </a:ext>
            </a:extLst>
          </a:blip>
          <a:srcRect/>
          <a:stretch>
            <a:fillRect/>
          </a:stretch>
        </p:blipFill>
        <p:spPr bwMode="auto">
          <a:xfrm>
            <a:off x="0" y="0"/>
            <a:ext cx="4788023"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10 Imagen" descr="Diapositiva1.JPG"/>
          <p:cNvPicPr>
            <a:picLocks noGrp="1" noChangeAspect="1"/>
          </p:cNvPicPr>
          <p:nvPr isPhoto="1"/>
        </p:nvPicPr>
        <p:blipFill>
          <a:blip r:embed="rId4" cstate="email">
            <a:lum/>
          </a:blip>
          <a:stretch>
            <a:fillRect/>
          </a:stretch>
        </p:blipFill>
        <p:spPr>
          <a:xfrm>
            <a:off x="0" y="0"/>
            <a:ext cx="9144000" cy="6858000"/>
          </a:xfrm>
          <a:prstGeom prst="rect">
            <a:avLst/>
          </a:prstGeom>
          <a:noFill/>
          <a:ln>
            <a:noFill/>
          </a:ln>
        </p:spPr>
      </p:pic>
      <p:pic>
        <p:nvPicPr>
          <p:cNvPr id="2050" name="Picture 2"/>
          <p:cNvPicPr>
            <a:picLocks noChangeAspect="1" noChangeArrowheads="1"/>
          </p:cNvPicPr>
          <p:nvPr/>
        </p:nvPicPr>
        <p:blipFill>
          <a:blip r:embed="rId9" cstate="print"/>
          <a:srcRect l="12545" t="7613" r="11631" b="5407"/>
          <a:stretch>
            <a:fillRect/>
          </a:stretch>
        </p:blipFill>
        <p:spPr bwMode="auto">
          <a:xfrm>
            <a:off x="1259632" y="332656"/>
            <a:ext cx="6696744" cy="2560656"/>
          </a:xfrm>
          <a:prstGeom prst="rect">
            <a:avLst/>
          </a:prstGeom>
          <a:noFill/>
          <a:ln w="9525">
            <a:noFill/>
            <a:miter lim="800000"/>
            <a:headEnd/>
            <a:tailEnd/>
          </a:ln>
          <a:effectLst>
            <a:outerShdw blurRad="50800" dist="50800" dir="5400000" algn="ctr" rotWithShape="0">
              <a:schemeClr val="bg1">
                <a:lumMod val="75000"/>
                <a:lumOff val="25000"/>
              </a:schemeClr>
            </a:outerShdw>
          </a:effectLst>
        </p:spPr>
      </p:pic>
    </p:spTree>
  </p:cSld>
  <p:clrMapOvr>
    <a:masterClrMapping/>
  </p:clrMapOvr>
  <p:transition>
    <p:sndAc>
      <p:stSnd loop="1">
        <p:snd r:embed="rId2" name="LA GUERRA CONTRA EL DINE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xit" presetSubtype="8" fill="hold" nodeType="withEffect">
                                  <p:stCondLst>
                                    <p:cond delay="0"/>
                                  </p:stCondLst>
                                  <p:childTnLst>
                                    <p:anim calcmode="lin" valueType="num">
                                      <p:cBhvr>
                                        <p:cTn id="9" dur="4750"/>
                                        <p:tgtEl>
                                          <p:spTgt spid="8"/>
                                        </p:tgtEl>
                                        <p:attrNameLst>
                                          <p:attrName>ppt_x</p:attrName>
                                        </p:attrNameLst>
                                      </p:cBhvr>
                                      <p:tavLst>
                                        <p:tav tm="0">
                                          <p:val>
                                            <p:strVal val="ppt_x"/>
                                          </p:val>
                                        </p:tav>
                                        <p:tav tm="100000">
                                          <p:val>
                                            <p:strVal val="ppt_x-ppt_w/2"/>
                                          </p:val>
                                        </p:tav>
                                      </p:tavLst>
                                    </p:anim>
                                    <p:anim calcmode="lin" valueType="num">
                                      <p:cBhvr>
                                        <p:cTn id="10" dur="4750"/>
                                        <p:tgtEl>
                                          <p:spTgt spid="8"/>
                                        </p:tgtEl>
                                        <p:attrNameLst>
                                          <p:attrName>ppt_y</p:attrName>
                                        </p:attrNameLst>
                                      </p:cBhvr>
                                      <p:tavLst>
                                        <p:tav tm="0">
                                          <p:val>
                                            <p:strVal val="ppt_y"/>
                                          </p:val>
                                        </p:tav>
                                        <p:tav tm="100000">
                                          <p:val>
                                            <p:strVal val="ppt_y"/>
                                          </p:val>
                                        </p:tav>
                                      </p:tavLst>
                                    </p:anim>
                                    <p:anim calcmode="lin" valueType="num">
                                      <p:cBhvr>
                                        <p:cTn id="11" dur="4750"/>
                                        <p:tgtEl>
                                          <p:spTgt spid="8"/>
                                        </p:tgtEl>
                                        <p:attrNameLst>
                                          <p:attrName>ppt_w</p:attrName>
                                        </p:attrNameLst>
                                      </p:cBhvr>
                                      <p:tavLst>
                                        <p:tav tm="0">
                                          <p:val>
                                            <p:strVal val="ppt_w"/>
                                          </p:val>
                                        </p:tav>
                                        <p:tav tm="100000">
                                          <p:val>
                                            <p:fltVal val="0"/>
                                          </p:val>
                                        </p:tav>
                                      </p:tavLst>
                                    </p:anim>
                                    <p:anim calcmode="lin" valueType="num">
                                      <p:cBhvr>
                                        <p:cTn id="12" dur="4750"/>
                                        <p:tgtEl>
                                          <p:spTgt spid="8"/>
                                        </p:tgtEl>
                                        <p:attrNameLst>
                                          <p:attrName>ppt_h</p:attrName>
                                        </p:attrNameLst>
                                      </p:cBhvr>
                                      <p:tavLst>
                                        <p:tav tm="0">
                                          <p:val>
                                            <p:strVal val="ppt_h"/>
                                          </p:val>
                                        </p:tav>
                                        <p:tav tm="100000">
                                          <p:val>
                                            <p:strVal val="ppt_h"/>
                                          </p:val>
                                        </p:tav>
                                      </p:tavLst>
                                    </p:anim>
                                    <p:set>
                                      <p:cBhvr>
                                        <p:cTn id="13" dur="1" fill="hold">
                                          <p:stCondLst>
                                            <p:cond delay="4749"/>
                                          </p:stCondLst>
                                        </p:cTn>
                                        <p:tgtEl>
                                          <p:spTgt spid="8"/>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4750"/>
                                        <p:tgtEl>
                                          <p:spTgt spid="9"/>
                                        </p:tgtEl>
                                        <p:attrNameLst>
                                          <p:attrName>ppt_x</p:attrName>
                                        </p:attrNameLst>
                                      </p:cBhvr>
                                      <p:tavLst>
                                        <p:tav tm="0">
                                          <p:val>
                                            <p:strVal val="ppt_x"/>
                                          </p:val>
                                        </p:tav>
                                        <p:tav tm="100000">
                                          <p:val>
                                            <p:strVal val="ppt_x+ppt_w/2"/>
                                          </p:val>
                                        </p:tav>
                                      </p:tavLst>
                                    </p:anim>
                                    <p:anim calcmode="lin" valueType="num">
                                      <p:cBhvr>
                                        <p:cTn id="16" dur="4750"/>
                                        <p:tgtEl>
                                          <p:spTgt spid="9"/>
                                        </p:tgtEl>
                                        <p:attrNameLst>
                                          <p:attrName>ppt_y</p:attrName>
                                        </p:attrNameLst>
                                      </p:cBhvr>
                                      <p:tavLst>
                                        <p:tav tm="0">
                                          <p:val>
                                            <p:strVal val="ppt_y"/>
                                          </p:val>
                                        </p:tav>
                                        <p:tav tm="100000">
                                          <p:val>
                                            <p:strVal val="ppt_y"/>
                                          </p:val>
                                        </p:tav>
                                      </p:tavLst>
                                    </p:anim>
                                    <p:anim calcmode="lin" valueType="num">
                                      <p:cBhvr>
                                        <p:cTn id="17" dur="4750"/>
                                        <p:tgtEl>
                                          <p:spTgt spid="9"/>
                                        </p:tgtEl>
                                        <p:attrNameLst>
                                          <p:attrName>ppt_w</p:attrName>
                                        </p:attrNameLst>
                                      </p:cBhvr>
                                      <p:tavLst>
                                        <p:tav tm="0">
                                          <p:val>
                                            <p:strVal val="ppt_w"/>
                                          </p:val>
                                        </p:tav>
                                        <p:tav tm="100000">
                                          <p:val>
                                            <p:fltVal val="0"/>
                                          </p:val>
                                        </p:tav>
                                      </p:tavLst>
                                    </p:anim>
                                    <p:anim calcmode="lin" valueType="num">
                                      <p:cBhvr>
                                        <p:cTn id="18" dur="4750"/>
                                        <p:tgtEl>
                                          <p:spTgt spid="9"/>
                                        </p:tgtEl>
                                        <p:attrNameLst>
                                          <p:attrName>ppt_h</p:attrName>
                                        </p:attrNameLst>
                                      </p:cBhvr>
                                      <p:tavLst>
                                        <p:tav tm="0">
                                          <p:val>
                                            <p:strVal val="ppt_h"/>
                                          </p:val>
                                        </p:tav>
                                        <p:tav tm="100000">
                                          <p:val>
                                            <p:strVal val="ppt_h"/>
                                          </p:val>
                                        </p:tav>
                                      </p:tavLst>
                                    </p:anim>
                                    <p:set>
                                      <p:cBhvr>
                                        <p:cTn id="19" dur="1" fill="hold">
                                          <p:stCondLst>
                                            <p:cond delay="4749"/>
                                          </p:stCondLst>
                                        </p:cTn>
                                        <p:tgtEl>
                                          <p:spTgt spid="9"/>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0" fill="hold"/>
                                        <p:tgtEl>
                                          <p:spTgt spid="2"/>
                                        </p:tgtEl>
                                        <p:attrNameLst>
                                          <p:attrName>ppt_w</p:attrName>
                                        </p:attrNameLst>
                                      </p:cBhvr>
                                      <p:tavLst>
                                        <p:tav tm="0">
                                          <p:val>
                                            <p:strVal val="4/3*#ppt_w"/>
                                          </p:val>
                                        </p:tav>
                                        <p:tav tm="100000">
                                          <p:val>
                                            <p:strVal val="#ppt_w"/>
                                          </p:val>
                                        </p:tav>
                                      </p:tavLst>
                                    </p:anim>
                                    <p:anim calcmode="lin" valueType="num">
                                      <p:cBhvr>
                                        <p:cTn id="23" dur="5000" fill="hold"/>
                                        <p:tgtEl>
                                          <p:spTgt spid="2"/>
                                        </p:tgtEl>
                                        <p:attrNameLst>
                                          <p:attrName>ppt_h</p:attrName>
                                        </p:attrNameLst>
                                      </p:cBhvr>
                                      <p:tavLst>
                                        <p:tav tm="0">
                                          <p:val>
                                            <p:strVal val="4/3*#ppt_h"/>
                                          </p:val>
                                        </p:tav>
                                        <p:tav tm="100000">
                                          <p:val>
                                            <p:strVal val="#ppt_h"/>
                                          </p:val>
                                        </p:tav>
                                      </p:tavLst>
                                    </p:anim>
                                  </p:childTnLst>
                                </p:cTn>
                              </p:par>
                              <p:par>
                                <p:cTn id="24" presetID="10" presetClass="entr" presetSubtype="0"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0"/>
                                        <p:tgtEl>
                                          <p:spTgt spid="2"/>
                                        </p:tgtEl>
                                      </p:cBhvr>
                                    </p:animEffect>
                                  </p:childTnLst>
                                </p:cTn>
                              </p:par>
                              <p:par>
                                <p:cTn id="27" presetID="23" presetClass="entr" presetSubtype="528" fill="hold" nodeType="withEffect">
                                  <p:stCondLst>
                                    <p:cond delay="0"/>
                                  </p:stCondLst>
                                  <p:childTnLst>
                                    <p:set>
                                      <p:cBhvr>
                                        <p:cTn id="28" dur="1" fill="hold">
                                          <p:stCondLst>
                                            <p:cond delay="0"/>
                                          </p:stCondLst>
                                        </p:cTn>
                                        <p:tgtEl>
                                          <p:spTgt spid="2050"/>
                                        </p:tgtEl>
                                        <p:attrNameLst>
                                          <p:attrName>style.visibility</p:attrName>
                                        </p:attrNameLst>
                                      </p:cBhvr>
                                      <p:to>
                                        <p:strVal val="visible"/>
                                      </p:to>
                                    </p:set>
                                    <p:anim calcmode="lin" valueType="num">
                                      <p:cBhvr>
                                        <p:cTn id="29" dur="5000" fill="hold"/>
                                        <p:tgtEl>
                                          <p:spTgt spid="2050"/>
                                        </p:tgtEl>
                                        <p:attrNameLst>
                                          <p:attrName>ppt_w</p:attrName>
                                        </p:attrNameLst>
                                      </p:cBhvr>
                                      <p:tavLst>
                                        <p:tav tm="0">
                                          <p:val>
                                            <p:fltVal val="0"/>
                                          </p:val>
                                        </p:tav>
                                        <p:tav tm="100000">
                                          <p:val>
                                            <p:strVal val="#ppt_w"/>
                                          </p:val>
                                        </p:tav>
                                      </p:tavLst>
                                    </p:anim>
                                    <p:anim calcmode="lin" valueType="num">
                                      <p:cBhvr>
                                        <p:cTn id="30" dur="5000" fill="hold"/>
                                        <p:tgtEl>
                                          <p:spTgt spid="2050"/>
                                        </p:tgtEl>
                                        <p:attrNameLst>
                                          <p:attrName>ppt_h</p:attrName>
                                        </p:attrNameLst>
                                      </p:cBhvr>
                                      <p:tavLst>
                                        <p:tav tm="0">
                                          <p:val>
                                            <p:fltVal val="0"/>
                                          </p:val>
                                        </p:tav>
                                        <p:tav tm="100000">
                                          <p:val>
                                            <p:strVal val="#ppt_h"/>
                                          </p:val>
                                        </p:tav>
                                      </p:tavLst>
                                    </p:anim>
                                    <p:anim calcmode="lin" valueType="num">
                                      <p:cBhvr>
                                        <p:cTn id="31" dur="5000" fill="hold"/>
                                        <p:tgtEl>
                                          <p:spTgt spid="2050"/>
                                        </p:tgtEl>
                                        <p:attrNameLst>
                                          <p:attrName>ppt_x</p:attrName>
                                        </p:attrNameLst>
                                      </p:cBhvr>
                                      <p:tavLst>
                                        <p:tav tm="0">
                                          <p:val>
                                            <p:fltVal val="0.5"/>
                                          </p:val>
                                        </p:tav>
                                        <p:tav tm="100000">
                                          <p:val>
                                            <p:strVal val="#ppt_x"/>
                                          </p:val>
                                        </p:tav>
                                      </p:tavLst>
                                    </p:anim>
                                    <p:anim calcmode="lin" valueType="num">
                                      <p:cBhvr>
                                        <p:cTn id="32" dur="5000" fill="hold"/>
                                        <p:tgtEl>
                                          <p:spTgt spid="205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10886" y="0"/>
            <a:ext cx="9154886" cy="6858000"/>
          </a:xfrm>
          <a:prstGeom prst="rect">
            <a:avLst/>
          </a:prstGeom>
          <a:gradFill flip="none" rotWithShape="1">
            <a:gsLst>
              <a:gs pos="0">
                <a:srgbClr val="66FFFF"/>
              </a:gs>
              <a:gs pos="3000">
                <a:schemeClr val="accent5">
                  <a:lumMod val="57000"/>
                </a:schemeClr>
              </a:gs>
              <a:gs pos="39595">
                <a:srgbClr val="0070C0">
                  <a:lumMod val="28000"/>
                </a:srgbClr>
              </a:gs>
              <a:gs pos="65000">
                <a:srgbClr val="006600">
                  <a:lumMod val="15000"/>
                </a:srgbClr>
              </a:gs>
              <a:gs pos="92000">
                <a:srgbClr val="006600">
                  <a:lumMod val="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11" name="Picture 2"/>
          <p:cNvPicPr>
            <a:picLocks noChangeAspect="1" noChangeArrowheads="1"/>
          </p:cNvPicPr>
          <p:nvPr/>
        </p:nvPicPr>
        <p:blipFill rotWithShape="1">
          <a:blip r:embed="rId3" cstate="email">
            <a:duotone>
              <a:prstClr val="black"/>
              <a:schemeClr val="accent5">
                <a:tint val="45000"/>
                <a:satMod val="400000"/>
              </a:schemeClr>
            </a:duotone>
            <a:extLst>
              <a:ext uri="{BEBA8EAE-BF5A-486C-A8C5-ECC9F3942E4B}">
                <a14:imgProps xmlns:a14="http://schemas.microsoft.com/office/drawing/2010/main">
                  <a14:imgLayer r:embed="rId4">
                    <a14:imgEffect>
                      <a14:brightnessContrast bright="-5000" contrast="-2000"/>
                    </a14:imgEffect>
                  </a14:imgLayer>
                </a14:imgProps>
              </a:ext>
              <a:ext uri="{28A0092B-C50C-407E-A947-70E740481C1C}">
                <a14:useLocalDpi xmlns:a14="http://schemas.microsoft.com/office/drawing/2010/main" val="0"/>
              </a:ext>
            </a:extLst>
          </a:blip>
          <a:srcRect/>
          <a:stretch/>
        </p:blipFill>
        <p:spPr bwMode="auto">
          <a:xfrm rot="770857">
            <a:off x="1595982" y="605291"/>
            <a:ext cx="6087669" cy="5714609"/>
          </a:xfrm>
          <a:prstGeom prst="rect">
            <a:avLst/>
          </a:prstGeom>
          <a:noFill/>
          <a:ln>
            <a:noFill/>
          </a:ln>
          <a:effectLst>
            <a:outerShdw dist="35921" dir="2700000" algn="ctr" rotWithShape="0">
              <a:srgbClr val="00206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5 Imagen" descr="Diapositiva2.JPG"/>
          <p:cNvPicPr>
            <a:picLocks noGrp="1" noChangeAspect="1"/>
          </p:cNvPicPr>
          <p:nvPr isPhoto="1"/>
        </p:nvPicPr>
        <p:blipFill>
          <a:blip r:embed="rId5" cstate="email">
            <a:lum contrast="10000"/>
          </a:blip>
          <a:stretch>
            <a:fillRect/>
          </a:stretch>
        </p:blipFill>
        <p:spPr>
          <a:xfrm>
            <a:off x="0" y="0"/>
            <a:ext cx="9144000" cy="6858000"/>
          </a:xfrm>
          <a:prstGeom prst="rect">
            <a:avLst/>
          </a:prstGeom>
          <a:noFill/>
          <a:ln>
            <a:noFill/>
          </a:ln>
        </p:spPr>
      </p:pic>
      <p:pic>
        <p:nvPicPr>
          <p:cNvPr id="3074" name="Picture 2"/>
          <p:cNvPicPr>
            <a:picLocks noChangeAspect="1" noChangeArrowheads="1"/>
          </p:cNvPicPr>
          <p:nvPr/>
        </p:nvPicPr>
        <p:blipFill>
          <a:blip r:embed="rId6" cstate="email">
            <a:lum contrast="40000"/>
            <a:extLst>
              <a:ext uri="{BEBA8EAE-BF5A-486C-A8C5-ECC9F3942E4B}">
                <a14:imgProps xmlns:a14="http://schemas.microsoft.com/office/drawing/2010/main">
                  <a14:imgLayer r:embed="rId7">
                    <a14:imgEffect>
                      <a14:colorTemperature colorTemp="11200"/>
                    </a14:imgEffect>
                    <a14:imgEffect>
                      <a14:brightnessContrast bright="23000"/>
                    </a14:imgEffect>
                  </a14:imgLayer>
                </a14:imgProps>
              </a:ext>
              <a:ext uri="{28A0092B-C50C-407E-A947-70E740481C1C}">
                <a14:useLocalDpi xmlns:a14="http://schemas.microsoft.com/office/drawing/2010/main" val="0"/>
              </a:ext>
            </a:extLst>
          </a:blip>
          <a:srcRect/>
          <a:stretch>
            <a:fillRect/>
          </a:stretch>
        </p:blipFill>
        <p:spPr bwMode="auto">
          <a:xfrm>
            <a:off x="4485045" y="3248412"/>
            <a:ext cx="3687355" cy="3663950"/>
          </a:xfrm>
          <a:prstGeom prst="rect">
            <a:avLst/>
          </a:prstGeom>
          <a:noFill/>
          <a:ln>
            <a:noFill/>
          </a:ln>
          <a:effectLst>
            <a:outerShdw dist="35921" dir="2700000" algn="ctr" rotWithShape="0">
              <a:srgbClr val="66FF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8" cstate="email">
            <a:lum contrast="40000"/>
            <a:extLst>
              <a:ext uri="{BEBA8EAE-BF5A-486C-A8C5-ECC9F3942E4B}">
                <a14:imgProps xmlns:a14="http://schemas.microsoft.com/office/drawing/2010/main">
                  <a14:imgLayer r:embed="rId7">
                    <a14:imgEffect>
                      <a14:colorTemperature colorTemp="11200"/>
                    </a14:imgEffect>
                    <a14:imgEffect>
                      <a14:brightnessContrast bright="23000"/>
                    </a14:imgEffect>
                  </a14:imgLayer>
                </a14:imgProps>
              </a:ext>
              <a:ext uri="{28A0092B-C50C-407E-A947-70E740481C1C}">
                <a14:useLocalDpi xmlns:a14="http://schemas.microsoft.com/office/drawing/2010/main" val="0"/>
              </a:ext>
            </a:extLst>
          </a:blip>
          <a:srcRect/>
          <a:stretch>
            <a:fillRect/>
          </a:stretch>
        </p:blipFill>
        <p:spPr bwMode="auto">
          <a:xfrm flipH="1">
            <a:off x="899592" y="3429000"/>
            <a:ext cx="3668218" cy="3663950"/>
          </a:xfrm>
          <a:prstGeom prst="rect">
            <a:avLst/>
          </a:prstGeom>
          <a:noFill/>
          <a:ln>
            <a:noFill/>
          </a:ln>
          <a:effectLst>
            <a:outerShdw dist="35921" dir="2700000" algn="ctr" rotWithShape="0">
              <a:srgbClr val="66FF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9" cstate="email">
            <a:lum contrast="40000"/>
            <a:extLst>
              <a:ext uri="{BEBA8EAE-BF5A-486C-A8C5-ECC9F3942E4B}">
                <a14:imgProps xmlns:a14="http://schemas.microsoft.com/office/drawing/2010/main">
                  <a14:imgLayer r:embed="rId7">
                    <a14:imgEffect>
                      <a14:colorTemperature colorTemp="11200"/>
                    </a14:imgEffect>
                    <a14:imgEffect>
                      <a14:brightnessContrast bright="23000"/>
                    </a14:imgEffect>
                  </a14:imgLayer>
                </a14:imgProps>
              </a:ext>
              <a:ext uri="{28A0092B-C50C-407E-A947-70E740481C1C}">
                <a14:useLocalDpi xmlns:a14="http://schemas.microsoft.com/office/drawing/2010/main" val="0"/>
              </a:ext>
            </a:extLst>
          </a:blip>
          <a:srcRect/>
          <a:stretch>
            <a:fillRect/>
          </a:stretch>
        </p:blipFill>
        <p:spPr bwMode="auto">
          <a:xfrm flipH="1" flipV="1">
            <a:off x="971598" y="0"/>
            <a:ext cx="3709937" cy="3663950"/>
          </a:xfrm>
          <a:prstGeom prst="rect">
            <a:avLst/>
          </a:prstGeom>
          <a:noFill/>
          <a:ln>
            <a:noFill/>
          </a:ln>
          <a:effectLst>
            <a:outerShdw dist="35921" dir="2700000" algn="ctr" rotWithShape="0">
              <a:srgbClr val="66FF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9" cstate="email">
            <a:lum contrast="40000"/>
            <a:extLst>
              <a:ext uri="{BEBA8EAE-BF5A-486C-A8C5-ECC9F3942E4B}">
                <a14:imgProps xmlns:a14="http://schemas.microsoft.com/office/drawing/2010/main">
                  <a14:imgLayer r:embed="rId7">
                    <a14:imgEffect>
                      <a14:colorTemperature colorTemp="11200"/>
                    </a14:imgEffect>
                    <a14:imgEffect>
                      <a14:brightnessContrast bright="23000"/>
                    </a14:imgEffect>
                  </a14:imgLayer>
                </a14:imgProps>
              </a:ext>
              <a:ext uri="{28A0092B-C50C-407E-A947-70E740481C1C}">
                <a14:useLocalDpi xmlns:a14="http://schemas.microsoft.com/office/drawing/2010/main" val="0"/>
              </a:ext>
            </a:extLst>
          </a:blip>
          <a:srcRect/>
          <a:stretch>
            <a:fillRect/>
          </a:stretch>
        </p:blipFill>
        <p:spPr bwMode="auto">
          <a:xfrm flipV="1">
            <a:off x="4462463" y="0"/>
            <a:ext cx="3709937" cy="3663950"/>
          </a:xfrm>
          <a:prstGeom prst="rect">
            <a:avLst/>
          </a:prstGeom>
          <a:noFill/>
          <a:ln>
            <a:noFill/>
          </a:ln>
          <a:effectLst>
            <a:outerShdw dist="35921" dir="2700000" algn="ctr" rotWithShape="0">
              <a:srgbClr val="66FF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9 Imagen" descr="Diapositiva2.JPG"/>
          <p:cNvPicPr>
            <a:picLocks noGrp="1" noChangeAspect="1"/>
          </p:cNvPicPr>
          <p:nvPr isPhoto="1"/>
        </p:nvPicPr>
        <p:blipFill>
          <a:blip r:embed="rId5" cstate="email">
            <a:lum contrast="10000"/>
          </a:blip>
          <a:stretch>
            <a:fillRect/>
          </a:stretch>
        </p:blipFill>
        <p:spPr>
          <a:xfrm>
            <a:off x="0" y="0"/>
            <a:ext cx="9144000" cy="6858000"/>
          </a:xfrm>
          <a:prstGeom prst="rect">
            <a:avLst/>
          </a:prstGeom>
          <a:noFill/>
          <a:ln>
            <a:noFill/>
          </a:ln>
        </p:spPr>
      </p:pic>
      <p:sp>
        <p:nvSpPr>
          <p:cNvPr id="7" name="6 Rectángulo"/>
          <p:cNvSpPr/>
          <p:nvPr/>
        </p:nvSpPr>
        <p:spPr>
          <a:xfrm>
            <a:off x="611560" y="1188819"/>
            <a:ext cx="7920880" cy="707886"/>
          </a:xfrm>
          <a:prstGeom prst="rect">
            <a:avLst/>
          </a:prstGeom>
        </p:spPr>
        <p:txBody>
          <a:bodyPr wrap="square">
            <a:spAutoFit/>
            <a:scene3d>
              <a:camera prst="obliqueBottomLeft"/>
              <a:lightRig rig="threePt" dir="t"/>
            </a:scene3d>
            <a:sp3d extrusionH="120650">
              <a:bevelT h="25400" prst="softRound"/>
              <a:extrusionClr>
                <a:schemeClr val="tx1"/>
              </a:extrusionClr>
            </a:sp3d>
          </a:bodyPr>
          <a:lstStyle/>
          <a:p>
            <a:pPr algn="ctr"/>
            <a:r>
              <a:rPr lang="es-ES" sz="4000" b="1" dirty="0" smtClean="0">
                <a:gradFill>
                  <a:gsLst>
                    <a:gs pos="0">
                      <a:srgbClr val="03D4A8"/>
                    </a:gs>
                    <a:gs pos="25000">
                      <a:srgbClr val="21D6E0"/>
                    </a:gs>
                    <a:gs pos="75000">
                      <a:srgbClr val="0087E6"/>
                    </a:gs>
                    <a:gs pos="100000">
                      <a:srgbClr val="005CBF"/>
                    </a:gs>
                  </a:gsLst>
                  <a:lin ang="5400000" scaled="0"/>
                </a:gradFill>
                <a:effectLst>
                  <a:glow rad="101600">
                    <a:schemeClr val="bg1">
                      <a:alpha val="60000"/>
                    </a:schemeClr>
                  </a:glow>
                </a:effectLst>
                <a:latin typeface="Eras Bold ITC" pitchFamily="34" charset="0"/>
              </a:rPr>
              <a:t>¡LLEGA LA TIRANÍA GLOBAL!</a:t>
            </a:r>
            <a:endParaRPr lang="es-ES" sz="4000" b="1" dirty="0">
              <a:gradFill>
                <a:gsLst>
                  <a:gs pos="0">
                    <a:srgbClr val="03D4A8"/>
                  </a:gs>
                  <a:gs pos="25000">
                    <a:srgbClr val="21D6E0"/>
                  </a:gs>
                  <a:gs pos="75000">
                    <a:srgbClr val="0087E6"/>
                  </a:gs>
                  <a:gs pos="100000">
                    <a:srgbClr val="005CBF"/>
                  </a:gs>
                </a:gsLst>
                <a:lin ang="5400000" scaled="0"/>
              </a:gradFill>
              <a:effectLst>
                <a:glow rad="101600">
                  <a:schemeClr val="bg1">
                    <a:alpha val="60000"/>
                  </a:schemeClr>
                </a:glow>
              </a:effectLst>
              <a:latin typeface="Eras Bold ITC" pitchFamily="34" charset="0"/>
            </a:endParaRPr>
          </a:p>
        </p:txBody>
      </p:sp>
    </p:spTree>
    <p:extLst>
      <p:ext uri="{BB962C8B-B14F-4D97-AF65-F5344CB8AC3E}">
        <p14:creationId xmlns:p14="http://schemas.microsoft.com/office/powerpoint/2010/main" val="386832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fmla="#ppt_w*sin(2.5*pi*$)">
                                          <p:val>
                                            <p:fltVal val="0"/>
                                          </p:val>
                                        </p:tav>
                                        <p:tav tm="100000">
                                          <p:val>
                                            <p:fltVal val="1"/>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8" presetClass="emph" presetSubtype="0" fill="hold" nodeType="withEffect">
                                  <p:stCondLst>
                                    <p:cond delay="0"/>
                                  </p:stCondLst>
                                  <p:childTnLst>
                                    <p:animRot by="21600000">
                                      <p:cBhvr>
                                        <p:cTn id="17" dur="3000" fill="hold"/>
                                        <p:tgtEl>
                                          <p:spTgt spid="4"/>
                                        </p:tgtEl>
                                        <p:attrNameLst>
                                          <p:attrName>r</p:attrName>
                                        </p:attrNameLst>
                                      </p:cBhvr>
                                    </p:animRot>
                                  </p:childTnLst>
                                </p:cTn>
                              </p:par>
                              <p:par>
                                <p:cTn id="18" presetID="2" presetClass="entr" presetSubtype="12"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3000" fill="hold"/>
                                        <p:tgtEl>
                                          <p:spTgt spid="5"/>
                                        </p:tgtEl>
                                        <p:attrNameLst>
                                          <p:attrName>ppt_x</p:attrName>
                                        </p:attrNameLst>
                                      </p:cBhvr>
                                      <p:tavLst>
                                        <p:tav tm="0">
                                          <p:val>
                                            <p:strVal val="0-#ppt_w/2"/>
                                          </p:val>
                                        </p:tav>
                                        <p:tav tm="100000">
                                          <p:val>
                                            <p:strVal val="#ppt_x"/>
                                          </p:val>
                                        </p:tav>
                                      </p:tavLst>
                                    </p:anim>
                                    <p:anim calcmode="lin" valueType="num">
                                      <p:cBhvr additive="base">
                                        <p:cTn id="21" dur="3000" fill="hold"/>
                                        <p:tgtEl>
                                          <p:spTgt spid="5"/>
                                        </p:tgtEl>
                                        <p:attrNameLst>
                                          <p:attrName>ppt_y</p:attrName>
                                        </p:attrNameLst>
                                      </p:cBhvr>
                                      <p:tavLst>
                                        <p:tav tm="0">
                                          <p:val>
                                            <p:strVal val="1+#ppt_h/2"/>
                                          </p:val>
                                        </p:tav>
                                        <p:tav tm="100000">
                                          <p:val>
                                            <p:strVal val="#ppt_y"/>
                                          </p:val>
                                        </p:tav>
                                      </p:tavLst>
                                    </p:anim>
                                  </p:childTnLst>
                                </p:cTn>
                              </p:par>
                              <p:par>
                                <p:cTn id="22" presetID="19" presetClass="entr" presetSubtype="1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0" fill="hold"/>
                                        <p:tgtEl>
                                          <p:spTgt spid="5"/>
                                        </p:tgtEl>
                                        <p:attrNameLst>
                                          <p:attrName>ppt_w</p:attrName>
                                        </p:attrNameLst>
                                      </p:cBhvr>
                                      <p:tavLst>
                                        <p:tav tm="0" fmla="#ppt_w*sin(2.5*pi*$)">
                                          <p:val>
                                            <p:fltVal val="0"/>
                                          </p:val>
                                        </p:tav>
                                        <p:tav tm="100000">
                                          <p:val>
                                            <p:fltVal val="1"/>
                                          </p:val>
                                        </p:tav>
                                      </p:tavLst>
                                    </p:anim>
                                    <p:anim calcmode="lin" valueType="num">
                                      <p:cBhvr>
                                        <p:cTn id="25" dur="3000" fill="hold"/>
                                        <p:tgtEl>
                                          <p:spTgt spid="5"/>
                                        </p:tgtEl>
                                        <p:attrNameLst>
                                          <p:attrName>ppt_h</p:attrName>
                                        </p:attrNameLst>
                                      </p:cBhvr>
                                      <p:tavLst>
                                        <p:tav tm="0">
                                          <p:val>
                                            <p:strVal val="#ppt_h"/>
                                          </p:val>
                                        </p:tav>
                                        <p:tav tm="100000">
                                          <p:val>
                                            <p:strVal val="#ppt_h"/>
                                          </p:val>
                                        </p:tav>
                                      </p:tavLst>
                                    </p:anim>
                                  </p:childTnLst>
                                </p:cTn>
                              </p:par>
                              <p:par>
                                <p:cTn id="26" presetID="8" presetClass="emph" presetSubtype="0" fill="hold" nodeType="withEffect">
                                  <p:stCondLst>
                                    <p:cond delay="0"/>
                                  </p:stCondLst>
                                  <p:childTnLst>
                                    <p:animRot by="-21600000">
                                      <p:cBhvr>
                                        <p:cTn id="27" dur="3000" fill="hold"/>
                                        <p:tgtEl>
                                          <p:spTgt spid="5"/>
                                        </p:tgtEl>
                                        <p:attrNameLst>
                                          <p:attrName>r</p:attrName>
                                        </p:attrNameLst>
                                      </p:cBhvr>
                                    </p:animRot>
                                  </p:childTnLst>
                                </p:cTn>
                              </p:par>
                              <p:par>
                                <p:cTn id="28" presetID="2" presetClass="entr" presetSubtype="3"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3000" fill="hold"/>
                                        <p:tgtEl>
                                          <p:spTgt spid="3"/>
                                        </p:tgtEl>
                                        <p:attrNameLst>
                                          <p:attrName>ppt_x</p:attrName>
                                        </p:attrNameLst>
                                      </p:cBhvr>
                                      <p:tavLst>
                                        <p:tav tm="0">
                                          <p:val>
                                            <p:strVal val="1+#ppt_w/2"/>
                                          </p:val>
                                        </p:tav>
                                        <p:tav tm="100000">
                                          <p:val>
                                            <p:strVal val="#ppt_x"/>
                                          </p:val>
                                        </p:tav>
                                      </p:tavLst>
                                    </p:anim>
                                    <p:anim calcmode="lin" valueType="num">
                                      <p:cBhvr additive="base">
                                        <p:cTn id="31" dur="3000" fill="hold"/>
                                        <p:tgtEl>
                                          <p:spTgt spid="3"/>
                                        </p:tgtEl>
                                        <p:attrNameLst>
                                          <p:attrName>ppt_y</p:attrName>
                                        </p:attrNameLst>
                                      </p:cBhvr>
                                      <p:tavLst>
                                        <p:tav tm="0">
                                          <p:val>
                                            <p:strVal val="0-#ppt_h/2"/>
                                          </p:val>
                                        </p:tav>
                                        <p:tav tm="100000">
                                          <p:val>
                                            <p:strVal val="#ppt_y"/>
                                          </p:val>
                                        </p:tav>
                                      </p:tavLst>
                                    </p:anim>
                                  </p:childTnLst>
                                </p:cTn>
                              </p:par>
                              <p:par>
                                <p:cTn id="32" presetID="19" presetClass="entr" presetSubtype="10"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3000" fill="hold"/>
                                        <p:tgtEl>
                                          <p:spTgt spid="3"/>
                                        </p:tgtEl>
                                        <p:attrNameLst>
                                          <p:attrName>ppt_w</p:attrName>
                                        </p:attrNameLst>
                                      </p:cBhvr>
                                      <p:tavLst>
                                        <p:tav tm="0" fmla="#ppt_w*sin(2.5*pi*$)">
                                          <p:val>
                                            <p:fltVal val="0"/>
                                          </p:val>
                                        </p:tav>
                                        <p:tav tm="100000">
                                          <p:val>
                                            <p:fltVal val="1"/>
                                          </p:val>
                                        </p:tav>
                                      </p:tavLst>
                                    </p:anim>
                                    <p:anim calcmode="lin" valueType="num">
                                      <p:cBhvr>
                                        <p:cTn id="35" dur="3000" fill="hold"/>
                                        <p:tgtEl>
                                          <p:spTgt spid="3"/>
                                        </p:tgtEl>
                                        <p:attrNameLst>
                                          <p:attrName>ppt_h</p:attrName>
                                        </p:attrNameLst>
                                      </p:cBhvr>
                                      <p:tavLst>
                                        <p:tav tm="0">
                                          <p:val>
                                            <p:strVal val="#ppt_h"/>
                                          </p:val>
                                        </p:tav>
                                        <p:tav tm="100000">
                                          <p:val>
                                            <p:strVal val="#ppt_h"/>
                                          </p:val>
                                        </p:tav>
                                      </p:tavLst>
                                    </p:anim>
                                  </p:childTnLst>
                                </p:cTn>
                              </p:par>
                              <p:par>
                                <p:cTn id="36" presetID="8" presetClass="emph" presetSubtype="0" fill="hold" nodeType="withEffect">
                                  <p:stCondLst>
                                    <p:cond delay="0"/>
                                  </p:stCondLst>
                                  <p:childTnLst>
                                    <p:animRot by="-21600000">
                                      <p:cBhvr>
                                        <p:cTn id="37" dur="3000" fill="hold"/>
                                        <p:tgtEl>
                                          <p:spTgt spid="3"/>
                                        </p:tgtEl>
                                        <p:attrNameLst>
                                          <p:attrName>r</p:attrName>
                                        </p:attrNameLst>
                                      </p:cBhvr>
                                    </p:animRot>
                                  </p:childTnLst>
                                </p:cTn>
                              </p:par>
                              <p:par>
                                <p:cTn id="38" presetID="2" presetClass="entr" presetSubtype="9" fill="hold" nodeType="withEffect">
                                  <p:stCondLst>
                                    <p:cond delay="0"/>
                                  </p:stCondLst>
                                  <p:childTnLst>
                                    <p:set>
                                      <p:cBhvr>
                                        <p:cTn id="39" dur="1" fill="hold">
                                          <p:stCondLst>
                                            <p:cond delay="0"/>
                                          </p:stCondLst>
                                        </p:cTn>
                                        <p:tgtEl>
                                          <p:spTgt spid="3074"/>
                                        </p:tgtEl>
                                        <p:attrNameLst>
                                          <p:attrName>style.visibility</p:attrName>
                                        </p:attrNameLst>
                                      </p:cBhvr>
                                      <p:to>
                                        <p:strVal val="visible"/>
                                      </p:to>
                                    </p:set>
                                    <p:anim calcmode="lin" valueType="num">
                                      <p:cBhvr additive="base">
                                        <p:cTn id="40" dur="3000" fill="hold"/>
                                        <p:tgtEl>
                                          <p:spTgt spid="3074"/>
                                        </p:tgtEl>
                                        <p:attrNameLst>
                                          <p:attrName>ppt_x</p:attrName>
                                        </p:attrNameLst>
                                      </p:cBhvr>
                                      <p:tavLst>
                                        <p:tav tm="0">
                                          <p:val>
                                            <p:strVal val="0-#ppt_w/2"/>
                                          </p:val>
                                        </p:tav>
                                        <p:tav tm="100000">
                                          <p:val>
                                            <p:strVal val="#ppt_x"/>
                                          </p:val>
                                        </p:tav>
                                      </p:tavLst>
                                    </p:anim>
                                    <p:anim calcmode="lin" valueType="num">
                                      <p:cBhvr additive="base">
                                        <p:cTn id="41" dur="3000" fill="hold"/>
                                        <p:tgtEl>
                                          <p:spTgt spid="3074"/>
                                        </p:tgtEl>
                                        <p:attrNameLst>
                                          <p:attrName>ppt_y</p:attrName>
                                        </p:attrNameLst>
                                      </p:cBhvr>
                                      <p:tavLst>
                                        <p:tav tm="0">
                                          <p:val>
                                            <p:strVal val="0-#ppt_h/2"/>
                                          </p:val>
                                        </p:tav>
                                        <p:tav tm="100000">
                                          <p:val>
                                            <p:strVal val="#ppt_y"/>
                                          </p:val>
                                        </p:tav>
                                      </p:tavLst>
                                    </p:anim>
                                  </p:childTnLst>
                                </p:cTn>
                              </p:par>
                              <p:par>
                                <p:cTn id="42" presetID="19" presetClass="entr" presetSubtype="10" fill="hold" nodeType="withEffect">
                                  <p:stCondLst>
                                    <p:cond delay="0"/>
                                  </p:stCondLst>
                                  <p:childTnLst>
                                    <p:set>
                                      <p:cBhvr>
                                        <p:cTn id="43" dur="1" fill="hold">
                                          <p:stCondLst>
                                            <p:cond delay="0"/>
                                          </p:stCondLst>
                                        </p:cTn>
                                        <p:tgtEl>
                                          <p:spTgt spid="3074"/>
                                        </p:tgtEl>
                                        <p:attrNameLst>
                                          <p:attrName>style.visibility</p:attrName>
                                        </p:attrNameLst>
                                      </p:cBhvr>
                                      <p:to>
                                        <p:strVal val="visible"/>
                                      </p:to>
                                    </p:set>
                                    <p:anim calcmode="lin" valueType="num">
                                      <p:cBhvr>
                                        <p:cTn id="44" dur="3000" fill="hold"/>
                                        <p:tgtEl>
                                          <p:spTgt spid="3074"/>
                                        </p:tgtEl>
                                        <p:attrNameLst>
                                          <p:attrName>ppt_w</p:attrName>
                                        </p:attrNameLst>
                                      </p:cBhvr>
                                      <p:tavLst>
                                        <p:tav tm="0" fmla="#ppt_w*sin(2.5*pi*$)">
                                          <p:val>
                                            <p:fltVal val="0"/>
                                          </p:val>
                                        </p:tav>
                                        <p:tav tm="100000">
                                          <p:val>
                                            <p:fltVal val="1"/>
                                          </p:val>
                                        </p:tav>
                                      </p:tavLst>
                                    </p:anim>
                                    <p:anim calcmode="lin" valueType="num">
                                      <p:cBhvr>
                                        <p:cTn id="45" dur="3000" fill="hold"/>
                                        <p:tgtEl>
                                          <p:spTgt spid="3074"/>
                                        </p:tgtEl>
                                        <p:attrNameLst>
                                          <p:attrName>ppt_h</p:attrName>
                                        </p:attrNameLst>
                                      </p:cBhvr>
                                      <p:tavLst>
                                        <p:tav tm="0">
                                          <p:val>
                                            <p:strVal val="#ppt_h"/>
                                          </p:val>
                                        </p:tav>
                                        <p:tav tm="100000">
                                          <p:val>
                                            <p:strVal val="#ppt_h"/>
                                          </p:val>
                                        </p:tav>
                                      </p:tavLst>
                                    </p:anim>
                                  </p:childTnLst>
                                </p:cTn>
                              </p:par>
                              <p:par>
                                <p:cTn id="46" presetID="8" presetClass="emph" presetSubtype="0" fill="hold" nodeType="withEffect">
                                  <p:stCondLst>
                                    <p:cond delay="0"/>
                                  </p:stCondLst>
                                  <p:childTnLst>
                                    <p:animRot by="21600000">
                                      <p:cBhvr>
                                        <p:cTn id="47" dur="3000" fill="hold"/>
                                        <p:tgtEl>
                                          <p:spTgt spid="3074"/>
                                        </p:tgtEl>
                                        <p:attrNameLst>
                                          <p:attrName>r</p:attrName>
                                        </p:attrNameLst>
                                      </p:cBhvr>
                                    </p:animRot>
                                  </p:childTnLst>
                                </p:cTn>
                              </p:par>
                              <p:par>
                                <p:cTn id="48" presetID="35" presetClass="emph" presetSubtype="0" repeatCount="indefinite" fill="hold" nodeType="withEffect">
                                  <p:stCondLst>
                                    <p:cond delay="0"/>
                                  </p:stCondLst>
                                  <p:childTnLst>
                                    <p:anim calcmode="discrete" valueType="str">
                                      <p:cBhvr>
                                        <p:cTn id="49" dur="500" fill="hold"/>
                                        <p:tgtEl>
                                          <p:spTgt spid="11"/>
                                        </p:tgtEl>
                                        <p:attrNameLst>
                                          <p:attrName>style.visibility</p:attrName>
                                        </p:attrNameLst>
                                      </p:cBhvr>
                                      <p:tavLst>
                                        <p:tav tm="0">
                                          <p:val>
                                            <p:strVal val="hidden"/>
                                          </p:val>
                                        </p:tav>
                                        <p:tav tm="50000">
                                          <p:val>
                                            <p:strVal val="visible"/>
                                          </p:val>
                                        </p:tav>
                                      </p:tavLst>
                                    </p:anim>
                                  </p:childTnLst>
                                </p:cTn>
                              </p:par>
                            </p:childTnLst>
                          </p:cTn>
                        </p:par>
                        <p:par>
                          <p:cTn id="50" fill="hold">
                            <p:stCondLst>
                              <p:cond delay="3000"/>
                            </p:stCondLst>
                            <p:childTnLst>
                              <p:par>
                                <p:cTn id="51" presetID="2" presetClass="exit" presetSubtype="6" fill="hold" nodeType="afterEffect">
                                  <p:stCondLst>
                                    <p:cond delay="0"/>
                                  </p:stCondLst>
                                  <p:childTnLst>
                                    <p:anim calcmode="lin" valueType="num">
                                      <p:cBhvr additive="base">
                                        <p:cTn id="52" dur="5000"/>
                                        <p:tgtEl>
                                          <p:spTgt spid="4"/>
                                        </p:tgtEl>
                                        <p:attrNameLst>
                                          <p:attrName>ppt_x</p:attrName>
                                        </p:attrNameLst>
                                      </p:cBhvr>
                                      <p:tavLst>
                                        <p:tav tm="0">
                                          <p:val>
                                            <p:strVal val="ppt_x"/>
                                          </p:val>
                                        </p:tav>
                                        <p:tav tm="100000">
                                          <p:val>
                                            <p:strVal val="1+ppt_w/2"/>
                                          </p:val>
                                        </p:tav>
                                      </p:tavLst>
                                    </p:anim>
                                    <p:anim calcmode="lin" valueType="num">
                                      <p:cBhvr additive="base">
                                        <p:cTn id="53" dur="5000"/>
                                        <p:tgtEl>
                                          <p:spTgt spid="4"/>
                                        </p:tgtEl>
                                        <p:attrNameLst>
                                          <p:attrName>ppt_y</p:attrName>
                                        </p:attrNameLst>
                                      </p:cBhvr>
                                      <p:tavLst>
                                        <p:tav tm="0">
                                          <p:val>
                                            <p:strVal val="ppt_y"/>
                                          </p:val>
                                        </p:tav>
                                        <p:tav tm="100000">
                                          <p:val>
                                            <p:strVal val="1+ppt_h/2"/>
                                          </p:val>
                                        </p:tav>
                                      </p:tavLst>
                                    </p:anim>
                                    <p:set>
                                      <p:cBhvr>
                                        <p:cTn id="54" dur="1" fill="hold">
                                          <p:stCondLst>
                                            <p:cond delay="4999"/>
                                          </p:stCondLst>
                                        </p:cTn>
                                        <p:tgtEl>
                                          <p:spTgt spid="4"/>
                                        </p:tgtEl>
                                        <p:attrNameLst>
                                          <p:attrName>style.visibility</p:attrName>
                                        </p:attrNameLst>
                                      </p:cBhvr>
                                      <p:to>
                                        <p:strVal val="hidden"/>
                                      </p:to>
                                    </p:set>
                                  </p:childTnLst>
                                </p:cTn>
                              </p:par>
                              <p:par>
                                <p:cTn id="55" presetID="2" presetClass="exit" presetSubtype="12" fill="hold" nodeType="withEffect">
                                  <p:stCondLst>
                                    <p:cond delay="0"/>
                                  </p:stCondLst>
                                  <p:childTnLst>
                                    <p:anim calcmode="lin" valueType="num">
                                      <p:cBhvr additive="base">
                                        <p:cTn id="56" dur="5000"/>
                                        <p:tgtEl>
                                          <p:spTgt spid="5"/>
                                        </p:tgtEl>
                                        <p:attrNameLst>
                                          <p:attrName>ppt_x</p:attrName>
                                        </p:attrNameLst>
                                      </p:cBhvr>
                                      <p:tavLst>
                                        <p:tav tm="0">
                                          <p:val>
                                            <p:strVal val="ppt_x"/>
                                          </p:val>
                                        </p:tav>
                                        <p:tav tm="100000">
                                          <p:val>
                                            <p:strVal val="0-ppt_w/2"/>
                                          </p:val>
                                        </p:tav>
                                      </p:tavLst>
                                    </p:anim>
                                    <p:anim calcmode="lin" valueType="num">
                                      <p:cBhvr additive="base">
                                        <p:cTn id="57" dur="5000"/>
                                        <p:tgtEl>
                                          <p:spTgt spid="5"/>
                                        </p:tgtEl>
                                        <p:attrNameLst>
                                          <p:attrName>ppt_y</p:attrName>
                                        </p:attrNameLst>
                                      </p:cBhvr>
                                      <p:tavLst>
                                        <p:tav tm="0">
                                          <p:val>
                                            <p:strVal val="ppt_y"/>
                                          </p:val>
                                        </p:tav>
                                        <p:tav tm="100000">
                                          <p:val>
                                            <p:strVal val="1+ppt_h/2"/>
                                          </p:val>
                                        </p:tav>
                                      </p:tavLst>
                                    </p:anim>
                                    <p:set>
                                      <p:cBhvr>
                                        <p:cTn id="58" dur="1" fill="hold">
                                          <p:stCondLst>
                                            <p:cond delay="4999"/>
                                          </p:stCondLst>
                                        </p:cTn>
                                        <p:tgtEl>
                                          <p:spTgt spid="5"/>
                                        </p:tgtEl>
                                        <p:attrNameLst>
                                          <p:attrName>style.visibility</p:attrName>
                                        </p:attrNameLst>
                                      </p:cBhvr>
                                      <p:to>
                                        <p:strVal val="hidden"/>
                                      </p:to>
                                    </p:set>
                                  </p:childTnLst>
                                </p:cTn>
                              </p:par>
                              <p:par>
                                <p:cTn id="59" presetID="2" presetClass="exit" presetSubtype="3" fill="hold" nodeType="withEffect">
                                  <p:stCondLst>
                                    <p:cond delay="0"/>
                                  </p:stCondLst>
                                  <p:childTnLst>
                                    <p:anim calcmode="lin" valueType="num">
                                      <p:cBhvr additive="base">
                                        <p:cTn id="60" dur="5000"/>
                                        <p:tgtEl>
                                          <p:spTgt spid="3"/>
                                        </p:tgtEl>
                                        <p:attrNameLst>
                                          <p:attrName>ppt_x</p:attrName>
                                        </p:attrNameLst>
                                      </p:cBhvr>
                                      <p:tavLst>
                                        <p:tav tm="0">
                                          <p:val>
                                            <p:strVal val="ppt_x"/>
                                          </p:val>
                                        </p:tav>
                                        <p:tav tm="100000">
                                          <p:val>
                                            <p:strVal val="1+ppt_w/2"/>
                                          </p:val>
                                        </p:tav>
                                      </p:tavLst>
                                    </p:anim>
                                    <p:anim calcmode="lin" valueType="num">
                                      <p:cBhvr additive="base">
                                        <p:cTn id="61" dur="5000"/>
                                        <p:tgtEl>
                                          <p:spTgt spid="3"/>
                                        </p:tgtEl>
                                        <p:attrNameLst>
                                          <p:attrName>ppt_y</p:attrName>
                                        </p:attrNameLst>
                                      </p:cBhvr>
                                      <p:tavLst>
                                        <p:tav tm="0">
                                          <p:val>
                                            <p:strVal val="ppt_y"/>
                                          </p:val>
                                        </p:tav>
                                        <p:tav tm="100000">
                                          <p:val>
                                            <p:strVal val="0-ppt_h/2"/>
                                          </p:val>
                                        </p:tav>
                                      </p:tavLst>
                                    </p:anim>
                                    <p:set>
                                      <p:cBhvr>
                                        <p:cTn id="62" dur="1" fill="hold">
                                          <p:stCondLst>
                                            <p:cond delay="4999"/>
                                          </p:stCondLst>
                                        </p:cTn>
                                        <p:tgtEl>
                                          <p:spTgt spid="3"/>
                                        </p:tgtEl>
                                        <p:attrNameLst>
                                          <p:attrName>style.visibility</p:attrName>
                                        </p:attrNameLst>
                                      </p:cBhvr>
                                      <p:to>
                                        <p:strVal val="hidden"/>
                                      </p:to>
                                    </p:set>
                                  </p:childTnLst>
                                </p:cTn>
                              </p:par>
                              <p:par>
                                <p:cTn id="63" presetID="2" presetClass="exit" presetSubtype="9" fill="hold" nodeType="withEffect">
                                  <p:stCondLst>
                                    <p:cond delay="0"/>
                                  </p:stCondLst>
                                  <p:childTnLst>
                                    <p:anim calcmode="lin" valueType="num">
                                      <p:cBhvr additive="base">
                                        <p:cTn id="64" dur="5000"/>
                                        <p:tgtEl>
                                          <p:spTgt spid="3074"/>
                                        </p:tgtEl>
                                        <p:attrNameLst>
                                          <p:attrName>ppt_x</p:attrName>
                                        </p:attrNameLst>
                                      </p:cBhvr>
                                      <p:tavLst>
                                        <p:tav tm="0">
                                          <p:val>
                                            <p:strVal val="ppt_x"/>
                                          </p:val>
                                        </p:tav>
                                        <p:tav tm="100000">
                                          <p:val>
                                            <p:strVal val="0-ppt_w/2"/>
                                          </p:val>
                                        </p:tav>
                                      </p:tavLst>
                                    </p:anim>
                                    <p:anim calcmode="lin" valueType="num">
                                      <p:cBhvr additive="base">
                                        <p:cTn id="65" dur="5000"/>
                                        <p:tgtEl>
                                          <p:spTgt spid="3074"/>
                                        </p:tgtEl>
                                        <p:attrNameLst>
                                          <p:attrName>ppt_y</p:attrName>
                                        </p:attrNameLst>
                                      </p:cBhvr>
                                      <p:tavLst>
                                        <p:tav tm="0">
                                          <p:val>
                                            <p:strVal val="ppt_y"/>
                                          </p:val>
                                        </p:tav>
                                        <p:tav tm="100000">
                                          <p:val>
                                            <p:strVal val="0-ppt_h/2"/>
                                          </p:val>
                                        </p:tav>
                                      </p:tavLst>
                                    </p:anim>
                                    <p:set>
                                      <p:cBhvr>
                                        <p:cTn id="66" dur="1" fill="hold">
                                          <p:stCondLst>
                                            <p:cond delay="4999"/>
                                          </p:stCondLst>
                                        </p:cTn>
                                        <p:tgtEl>
                                          <p:spTgt spid="3074"/>
                                        </p:tgtEl>
                                        <p:attrNameLst>
                                          <p:attrName>style.visibility</p:attrName>
                                        </p:attrNameLst>
                                      </p:cBhvr>
                                      <p:to>
                                        <p:strVal val="hidden"/>
                                      </p:to>
                                    </p:set>
                                  </p:childTnLst>
                                </p:cTn>
                              </p:par>
                              <p:par>
                                <p:cTn id="67" presetID="23" presetClass="entr" presetSubtype="528" fill="hold" grpId="0" nodeType="withEffect">
                                  <p:stCondLst>
                                    <p:cond delay="2000"/>
                                  </p:stCondLst>
                                  <p:childTnLst>
                                    <p:set>
                                      <p:cBhvr>
                                        <p:cTn id="68" dur="1" fill="hold">
                                          <p:stCondLst>
                                            <p:cond delay="0"/>
                                          </p:stCondLst>
                                        </p:cTn>
                                        <p:tgtEl>
                                          <p:spTgt spid="7"/>
                                        </p:tgtEl>
                                        <p:attrNameLst>
                                          <p:attrName>style.visibility</p:attrName>
                                        </p:attrNameLst>
                                      </p:cBhvr>
                                      <p:to>
                                        <p:strVal val="visible"/>
                                      </p:to>
                                    </p:set>
                                    <p:anim calcmode="lin" valueType="num">
                                      <p:cBhvr>
                                        <p:cTn id="69" dur="3000" fill="hold"/>
                                        <p:tgtEl>
                                          <p:spTgt spid="7"/>
                                        </p:tgtEl>
                                        <p:attrNameLst>
                                          <p:attrName>ppt_w</p:attrName>
                                        </p:attrNameLst>
                                      </p:cBhvr>
                                      <p:tavLst>
                                        <p:tav tm="0">
                                          <p:val>
                                            <p:fltVal val="0"/>
                                          </p:val>
                                        </p:tav>
                                        <p:tav tm="100000">
                                          <p:val>
                                            <p:strVal val="#ppt_w"/>
                                          </p:val>
                                        </p:tav>
                                      </p:tavLst>
                                    </p:anim>
                                    <p:anim calcmode="lin" valueType="num">
                                      <p:cBhvr>
                                        <p:cTn id="70" dur="3000" fill="hold"/>
                                        <p:tgtEl>
                                          <p:spTgt spid="7"/>
                                        </p:tgtEl>
                                        <p:attrNameLst>
                                          <p:attrName>ppt_h</p:attrName>
                                        </p:attrNameLst>
                                      </p:cBhvr>
                                      <p:tavLst>
                                        <p:tav tm="0">
                                          <p:val>
                                            <p:fltVal val="0"/>
                                          </p:val>
                                        </p:tav>
                                        <p:tav tm="100000">
                                          <p:val>
                                            <p:strVal val="#ppt_h"/>
                                          </p:val>
                                        </p:tav>
                                      </p:tavLst>
                                    </p:anim>
                                    <p:anim calcmode="lin" valueType="num">
                                      <p:cBhvr>
                                        <p:cTn id="71" dur="3000" fill="hold"/>
                                        <p:tgtEl>
                                          <p:spTgt spid="7"/>
                                        </p:tgtEl>
                                        <p:attrNameLst>
                                          <p:attrName>ppt_x</p:attrName>
                                        </p:attrNameLst>
                                      </p:cBhvr>
                                      <p:tavLst>
                                        <p:tav tm="0">
                                          <p:val>
                                            <p:fltVal val="0.5"/>
                                          </p:val>
                                        </p:tav>
                                        <p:tav tm="100000">
                                          <p:val>
                                            <p:strVal val="#ppt_x"/>
                                          </p:val>
                                        </p:tav>
                                      </p:tavLst>
                                    </p:anim>
                                    <p:anim calcmode="lin" valueType="num">
                                      <p:cBhvr>
                                        <p:cTn id="72" dur="3000" fill="hold"/>
                                        <p:tgtEl>
                                          <p:spTgt spid="7"/>
                                        </p:tgtEl>
                                        <p:attrNameLst>
                                          <p:attrName>ppt_y</p:attrName>
                                        </p:attrNameLst>
                                      </p:cBhvr>
                                      <p:tavLst>
                                        <p:tav tm="0">
                                          <p:val>
                                            <p:fltVal val="0.5"/>
                                          </p:val>
                                        </p:tav>
                                        <p:tav tm="100000">
                                          <p:val>
                                            <p:strVal val="#ppt_y"/>
                                          </p:val>
                                        </p:tav>
                                      </p:tavLst>
                                    </p:anim>
                                  </p:childTnLst>
                                </p:cTn>
                              </p:par>
                              <p:par>
                                <p:cTn id="73" presetID="23" presetClass="entr" presetSubtype="288" fill="hold" nodeType="withEffect">
                                  <p:stCondLst>
                                    <p:cond delay="0"/>
                                  </p:stCondLst>
                                  <p:childTnLst>
                                    <p:set>
                                      <p:cBhvr>
                                        <p:cTn id="74" dur="1" fill="hold">
                                          <p:stCondLst>
                                            <p:cond delay="0"/>
                                          </p:stCondLst>
                                        </p:cTn>
                                        <p:tgtEl>
                                          <p:spTgt spid="6"/>
                                        </p:tgtEl>
                                        <p:attrNameLst>
                                          <p:attrName>style.visibility</p:attrName>
                                        </p:attrNameLst>
                                      </p:cBhvr>
                                      <p:to>
                                        <p:strVal val="visible"/>
                                      </p:to>
                                    </p:set>
                                    <p:anim calcmode="lin" valueType="num">
                                      <p:cBhvr>
                                        <p:cTn id="75" dur="5000" fill="hold"/>
                                        <p:tgtEl>
                                          <p:spTgt spid="6"/>
                                        </p:tgtEl>
                                        <p:attrNameLst>
                                          <p:attrName>ppt_w</p:attrName>
                                        </p:attrNameLst>
                                      </p:cBhvr>
                                      <p:tavLst>
                                        <p:tav tm="0">
                                          <p:val>
                                            <p:strVal val="4/3*#ppt_w"/>
                                          </p:val>
                                        </p:tav>
                                        <p:tav tm="100000">
                                          <p:val>
                                            <p:strVal val="#ppt_w"/>
                                          </p:val>
                                        </p:tav>
                                      </p:tavLst>
                                    </p:anim>
                                    <p:anim calcmode="lin" valueType="num">
                                      <p:cBhvr>
                                        <p:cTn id="76" dur="5000" fill="hold"/>
                                        <p:tgtEl>
                                          <p:spTgt spid="6"/>
                                        </p:tgtEl>
                                        <p:attrNameLst>
                                          <p:attrName>ppt_h</p:attrName>
                                        </p:attrNameLst>
                                      </p:cBhvr>
                                      <p:tavLst>
                                        <p:tav tm="0">
                                          <p:val>
                                            <p:strVal val="4/3*#ppt_h"/>
                                          </p:val>
                                        </p:tav>
                                        <p:tav tm="100000">
                                          <p:val>
                                            <p:strVal val="#ppt_h"/>
                                          </p:val>
                                        </p:tav>
                                      </p:tavLst>
                                    </p:anim>
                                  </p:childTnLst>
                                </p:cTn>
                              </p:par>
                              <p:par>
                                <p:cTn id="77" presetID="10" presetClass="entr" presetSubtype="0" fill="hold" nodeType="with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fade">
                                      <p:cBhvr>
                                        <p:cTn id="79"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a:effectLst/>
        </p:spPr>
      </p:pic>
      <p:sp>
        <p:nvSpPr>
          <p:cNvPr id="4" name="3 Rectángulo"/>
          <p:cNvSpPr/>
          <p:nvPr/>
        </p:nvSpPr>
        <p:spPr>
          <a:xfrm>
            <a:off x="395536" y="404664"/>
            <a:ext cx="8280920" cy="3139321"/>
          </a:xfrm>
          <a:prstGeom prst="rect">
            <a:avLst/>
          </a:prstGeom>
        </p:spPr>
        <p:txBody>
          <a:bodyPr wrap="square">
            <a:spAutoFit/>
          </a:bodyPr>
          <a:lstStyle/>
          <a:p>
            <a:pPr algn="ctr"/>
            <a:r>
              <a:rPr lang="es-ES" b="1" dirty="0" smtClean="0">
                <a:solidFill>
                  <a:schemeClr val="bg1"/>
                </a:solidFill>
              </a:rPr>
              <a:t>Cada vez se habla más de ello: las autoridades y los grandes bancos han iniciado una lucha para terminar con el dinero en efectivo en todo el mundo.</a:t>
            </a:r>
          </a:p>
          <a:p>
            <a:pPr algn="ctr"/>
            <a:endParaRPr lang="es-ES" b="1" dirty="0" smtClean="0">
              <a:solidFill>
                <a:schemeClr val="bg1"/>
              </a:solidFill>
            </a:endParaRPr>
          </a:p>
          <a:p>
            <a:pPr algn="ctr"/>
            <a:r>
              <a:rPr lang="es-ES" b="1" dirty="0" smtClean="0">
                <a:solidFill>
                  <a:schemeClr val="bg1"/>
                </a:solidFill>
              </a:rPr>
              <a:t>Los gobiernos están limitando el uso de dinero en efectivo y cada vez aparecen más economistas “oficiales” pidiendo la abolición pura y dura del dinero físico.</a:t>
            </a:r>
          </a:p>
          <a:p>
            <a:pPr algn="ctr"/>
            <a:endParaRPr lang="es-ES" b="1" dirty="0" smtClean="0">
              <a:solidFill>
                <a:schemeClr val="bg1"/>
              </a:solidFill>
            </a:endParaRPr>
          </a:p>
          <a:p>
            <a:pPr algn="ctr"/>
            <a:r>
              <a:rPr lang="es-ES" b="1" dirty="0" smtClean="0">
                <a:solidFill>
                  <a:schemeClr val="bg1"/>
                </a:solidFill>
              </a:rPr>
              <a:t>Los primeros pasos de las autoridades consisten en restringir la cantidad de dinero que se puede retirar de los bancos, y en limitar lo que se puede comprar con dinero físico.</a:t>
            </a:r>
          </a:p>
          <a:p>
            <a:pPr algn="ctr"/>
            <a:endParaRPr lang="es-ES" b="1" dirty="0" smtClean="0">
              <a:solidFill>
                <a:schemeClr val="bg1"/>
              </a:solidFill>
            </a:endParaRPr>
          </a:p>
          <a:p>
            <a:pPr algn="ctr"/>
            <a:r>
              <a:rPr lang="es-ES" b="1" dirty="0" smtClean="0">
                <a:solidFill>
                  <a:schemeClr val="bg1"/>
                </a:solidFill>
              </a:rPr>
              <a:t>Pero, ¿por qué se inicia esta guerra contra el dinero en efectivo precisamente ahora?</a:t>
            </a:r>
            <a:endParaRPr lang="es-ES" b="1" dirty="0">
              <a:solidFill>
                <a:schemeClr val="bg1"/>
              </a:solidFill>
            </a:endParaRPr>
          </a:p>
        </p:txBody>
      </p:sp>
    </p:spTree>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4211960" y="980728"/>
            <a:ext cx="4752528" cy="5078313"/>
          </a:xfrm>
          <a:prstGeom prst="rect">
            <a:avLst/>
          </a:prstGeom>
        </p:spPr>
        <p:txBody>
          <a:bodyPr wrap="square">
            <a:spAutoFit/>
            <a:scene3d>
              <a:camera prst="obliqueBottomLeft"/>
              <a:lightRig rig="threePt" dir="t"/>
            </a:scene3d>
            <a:sp3d extrusionH="25400">
              <a:extrusionClr>
                <a:schemeClr val="bg1"/>
              </a:extrusionClr>
            </a:sp3d>
          </a:bodyPr>
          <a:lstStyle/>
          <a:p>
            <a:pPr algn="ctr"/>
            <a:r>
              <a:rPr lang="es-ES" b="1" dirty="0" smtClean="0"/>
              <a:t>Para comprenderlo debemos distinguir entre dinero físico en efectivo, es decir en billetes y monedas que tenemos en mano, en nuestra cartera y el dinero digital en efectivo, que tenemos guardado en el banco.</a:t>
            </a:r>
          </a:p>
          <a:p>
            <a:pPr algn="ctr"/>
            <a:endParaRPr lang="es-ES" b="1" dirty="0" smtClean="0"/>
          </a:p>
          <a:p>
            <a:pPr algn="ctr"/>
            <a:r>
              <a:rPr lang="es-ES" b="1" dirty="0" smtClean="0"/>
              <a:t>La diferencia es evidente: el dinero en efectivo que tenemos en mano no puede ser confiscado mediante un rescate tipo “</a:t>
            </a:r>
            <a:r>
              <a:rPr lang="es-ES" b="1" dirty="0" err="1" smtClean="0"/>
              <a:t>bail</a:t>
            </a:r>
            <a:r>
              <a:rPr lang="es-ES" b="1" dirty="0" smtClean="0"/>
              <a:t>-in” (es decir, robo sancionado oficialmente) que básicamente se produce cuando el gobierno o el banco expropia un porcentaje del dinero depositado en la cuenta bancaria. El dinero en efectivo que tenemos en mano no puede ser erosionado por tasas de interés negativas o cuotas como sí sucede con el dinero que tenemos en la cuenta bancaria.</a:t>
            </a:r>
          </a:p>
          <a:p>
            <a:pPr algn="ctr"/>
            <a:endParaRPr lang="es-ES" b="1" dirty="0" smtClean="0"/>
          </a:p>
        </p:txBody>
      </p:sp>
    </p:spTree>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755576" y="3140968"/>
            <a:ext cx="7776864" cy="2862322"/>
          </a:xfrm>
          <a:prstGeom prst="rect">
            <a:avLst/>
          </a:prstGeom>
        </p:spPr>
        <p:txBody>
          <a:bodyPr wrap="square">
            <a:spAutoFit/>
            <a:scene3d>
              <a:camera prst="obliqueBottomLeft"/>
              <a:lightRig rig="threePt" dir="t"/>
            </a:scene3d>
            <a:sp3d extrusionH="25400">
              <a:extrusionClr>
                <a:schemeClr val="bg1"/>
              </a:extrusionClr>
            </a:sp3d>
          </a:bodyPr>
          <a:lstStyle/>
          <a:p>
            <a:pPr algn="ctr"/>
            <a:endParaRPr lang="es-ES" dirty="0" smtClean="0"/>
          </a:p>
          <a:p>
            <a:pPr algn="ctr"/>
            <a:r>
              <a:rPr lang="es-ES" b="1" dirty="0" smtClean="0"/>
              <a:t>La diferencia entre tener el dinero en efectivo en mano o tenerlo en el banco, es que si lo tenemos en el banco no podemos retirarlo durante una emergencia financiera que paralice los bancos. Ellos deciden cuándo nos lo dan y en qué condiciones.</a:t>
            </a:r>
          </a:p>
          <a:p>
            <a:pPr algn="ctr"/>
            <a:endParaRPr lang="es-ES" b="1" dirty="0" smtClean="0"/>
          </a:p>
          <a:p>
            <a:pPr algn="ctr"/>
            <a:r>
              <a:rPr lang="es-ES" b="1" dirty="0" smtClean="0"/>
              <a:t>Cuando los expertos sugieren que el dinero en efectivo es “obsoleto”, nunca hablan del dinero en efectivo del banco. Básicamente porque ese dinero le va muy bien a la entidad bancaria o al gobierno, porque puede ser expropiado en cualquier momento, o ser diezmado con tasas de interés negativas.</a:t>
            </a:r>
            <a:endParaRPr lang="es-ES" b="1" dirty="0"/>
          </a:p>
        </p:txBody>
      </p:sp>
    </p:spTree>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179512" y="188640"/>
            <a:ext cx="6264696" cy="6463308"/>
          </a:xfrm>
          <a:prstGeom prst="rect">
            <a:avLst/>
          </a:prstGeom>
        </p:spPr>
        <p:txBody>
          <a:bodyPr wrap="square">
            <a:spAutoFit/>
          </a:bodyPr>
          <a:lstStyle/>
          <a:p>
            <a:pPr algn="ctr"/>
            <a:r>
              <a:rPr lang="es-ES" b="1" dirty="0" smtClean="0"/>
              <a:t>Por ejemplo, uno de los mayores defensores de la eliminación del dinero físico, el economista en jefe de Citigroup, </a:t>
            </a:r>
            <a:r>
              <a:rPr lang="es-ES" b="1" dirty="0" err="1" smtClean="0"/>
              <a:t>Willem</a:t>
            </a:r>
            <a:r>
              <a:rPr lang="es-ES" b="1" dirty="0" smtClean="0"/>
              <a:t> </a:t>
            </a:r>
            <a:r>
              <a:rPr lang="es-ES" b="1" dirty="0" err="1" smtClean="0"/>
              <a:t>Buiter</a:t>
            </a:r>
            <a:r>
              <a:rPr lang="es-ES" b="1" dirty="0" smtClean="0"/>
              <a:t>, recientemente opinó que la mayor parte de la crisis de 2008-2009 podría haberse evitado si los bancos hubieran cargado una tasa de interés negativa del 6% sobre el dinero en efectivo: es decir, tomar el 6% del dinero en efectivo de los depositantes para obligarles a gastar ese dinero de forma inmediata para no perder una parte.</a:t>
            </a:r>
          </a:p>
          <a:p>
            <a:pPr algn="ctr"/>
            <a:endParaRPr lang="es-ES" b="1" dirty="0" smtClean="0"/>
          </a:p>
          <a:p>
            <a:pPr algn="ctr"/>
            <a:r>
              <a:rPr lang="es-ES" b="1" dirty="0" smtClean="0"/>
              <a:t>Lo cierto es que tanto el dinero en efectivo que tenemos en mano como el que está depositado en el banco están sujetos a un método de expropiación encubierta: la inflación.</a:t>
            </a:r>
          </a:p>
          <a:p>
            <a:pPr algn="ctr"/>
            <a:endParaRPr lang="es-ES" b="1" dirty="0" smtClean="0"/>
          </a:p>
          <a:p>
            <a:pPr algn="ctr"/>
            <a:r>
              <a:rPr lang="es-ES" b="1" dirty="0" smtClean="0"/>
              <a:t>La inflación es el objetivo más preciado de cualquier banco central, porque le permite robar poder adquisitivo del dinero físico y del dinero digital por igual. La inflación castiga a los que tienen dinero en efectivo y beneficia a los que tienen deuda, ya que la deuda se vuelve más barata.</a:t>
            </a:r>
          </a:p>
          <a:p>
            <a:pPr algn="ctr"/>
            <a:endParaRPr lang="es-ES" b="1" dirty="0" smtClean="0"/>
          </a:p>
          <a:p>
            <a:pPr algn="ctr"/>
            <a:r>
              <a:rPr lang="es-ES" b="1" dirty="0" smtClean="0"/>
              <a:t>El efecto beneficioso de la inflación sobre la deuda ha sido utilizado desde hace décadas, por lo que no puede ser la causa principal del creciente interés de los gobiernos en eliminar el dinero físico en efectivo.</a:t>
            </a:r>
            <a:endParaRPr lang="es-ES" b="1" dirty="0"/>
          </a:p>
        </p:txBody>
      </p:sp>
    </p:spTree>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539552" y="3164681"/>
            <a:ext cx="8208912" cy="3693319"/>
          </a:xfrm>
          <a:prstGeom prst="rect">
            <a:avLst/>
          </a:prstGeom>
        </p:spPr>
        <p:txBody>
          <a:bodyPr wrap="square">
            <a:spAutoFit/>
            <a:scene3d>
              <a:camera prst="obliqueBottomLeft"/>
              <a:lightRig rig="threePt" dir="t"/>
            </a:scene3d>
            <a:sp3d extrusionH="63500">
              <a:extrusionClr>
                <a:schemeClr val="bg1"/>
              </a:extrusionClr>
            </a:sp3d>
          </a:bodyPr>
          <a:lstStyle/>
          <a:p>
            <a:pPr algn="ctr"/>
            <a:r>
              <a:rPr lang="es-ES" b="1" dirty="0" smtClean="0"/>
              <a:t>Así que volvamos a la pregunta: ¿Por qué los gobiernos han declarando de repente la guerra contra el dinero físico, la forma más antigua de dinero?</a:t>
            </a:r>
          </a:p>
          <a:p>
            <a:pPr algn="ctr"/>
            <a:endParaRPr lang="es-ES" b="1" dirty="0" smtClean="0"/>
          </a:p>
          <a:p>
            <a:pPr algn="ctr"/>
            <a:r>
              <a:rPr lang="es-ES" b="1" dirty="0" smtClean="0"/>
              <a:t>La excusa principal que ponen es que el dinero en efectivo ofrece la posibilidad de evadir impuestos.</a:t>
            </a:r>
          </a:p>
          <a:p>
            <a:pPr algn="ctr"/>
            <a:r>
              <a:rPr lang="es-ES" b="1" dirty="0" smtClean="0"/>
              <a:t>Pero hay otra razón, la razón real: y es que el dinero físico evita el robo realizado sobre las cuentas bancarias mediante las tasas de interés negativas y elude la posibilidad de que ese dinero sea utilizado en futuros rescates bancarios aplicados a los depositantes.</a:t>
            </a:r>
          </a:p>
          <a:p>
            <a:pPr algn="ctr"/>
            <a:endParaRPr lang="es-ES" b="1" dirty="0" smtClean="0"/>
          </a:p>
          <a:p>
            <a:pPr algn="ctr"/>
            <a:r>
              <a:rPr lang="es-ES" b="1" dirty="0" smtClean="0"/>
              <a:t>En resumen, el dinero en efectivo es extremadamente difícil de robar por parte de los gobiernos y de los bancos.</a:t>
            </a:r>
          </a:p>
          <a:p>
            <a:pPr algn="ctr"/>
            <a:endParaRPr lang="es-ES" b="1" dirty="0" smtClean="0"/>
          </a:p>
        </p:txBody>
      </p:sp>
    </p:spTree>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1043608" y="260648"/>
            <a:ext cx="7092280" cy="1569660"/>
          </a:xfrm>
          <a:prstGeom prst="rect">
            <a:avLst/>
          </a:prstGeom>
        </p:spPr>
        <p:txBody>
          <a:bodyPr wrap="square">
            <a:spAutoFit/>
          </a:bodyPr>
          <a:lstStyle/>
          <a:p>
            <a:pPr algn="ctr"/>
            <a:r>
              <a:rPr lang="es-ES" sz="3200" b="1" i="1" dirty="0" smtClean="0"/>
              <a:t>Así pues, su eliminación es una cuestión de control, puro y duro, sobre la población.</a:t>
            </a:r>
            <a:endParaRPr lang="es-ES" sz="3200" b="1" i="1" dirty="0"/>
          </a:p>
        </p:txBody>
      </p:sp>
    </p:spTree>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359024" y="332656"/>
            <a:ext cx="8784976" cy="4524315"/>
          </a:xfrm>
          <a:prstGeom prst="rect">
            <a:avLst/>
          </a:prstGeom>
        </p:spPr>
        <p:txBody>
          <a:bodyPr wrap="square">
            <a:spAutoFit/>
          </a:bodyPr>
          <a:lstStyle/>
          <a:p>
            <a:pPr algn="ctr"/>
            <a:r>
              <a:rPr lang="es-ES" b="1" dirty="0" smtClean="0"/>
              <a:t>Con esta guerra contra el dinero físico, los bancos y las autoridades gubernamentales están tratando de reforzar su control sobre el dinero que todos los ciudadanos poseemos y anticipan los rescates bancarios que se producirán y las tasas de interés negativas con las que castigarán a la población.</a:t>
            </a:r>
          </a:p>
          <a:p>
            <a:pPr algn="ctr"/>
            <a:endParaRPr lang="es-ES" b="1" dirty="0" smtClean="0"/>
          </a:p>
          <a:p>
            <a:pPr algn="ctr"/>
            <a:r>
              <a:rPr lang="es-ES" b="1" dirty="0" smtClean="0"/>
              <a:t>Con la imposición de tasas de interés negativas, estarán forzando a que los ciudadanos no ahorren, sino que gasten su dinero para no verlo disminuir o incluso forzarán a aquellos que tengan más, a apostarlo en los “casinos” de las bolsas para tratar de obtener rentabilidad.</a:t>
            </a:r>
          </a:p>
          <a:p>
            <a:pPr algn="ctr"/>
            <a:endParaRPr lang="es-ES" b="1" dirty="0" smtClean="0"/>
          </a:p>
          <a:p>
            <a:pPr algn="ctr"/>
            <a:r>
              <a:rPr lang="es-ES" b="1" dirty="0" smtClean="0"/>
              <a:t>De hecho, el propio </a:t>
            </a:r>
            <a:r>
              <a:rPr lang="es-ES" b="1" dirty="0" err="1" smtClean="0"/>
              <a:t>Buiter</a:t>
            </a:r>
            <a:r>
              <a:rPr lang="es-ES" b="1" dirty="0" smtClean="0"/>
              <a:t> deja claro que, según su criterio, la recesión actual se debe a que los hogares y las empresas acumulan dinero en lugar de gastarlo. Según él, pues, la solución consiste en controlar ese dinero mediante tasas y obligar a los ciudadanos a gastarlo, no según su propio criterio, sino según los designios de los bancos centrales </a:t>
            </a:r>
          </a:p>
          <a:p>
            <a:pPr algn="ctr"/>
            <a:r>
              <a:rPr lang="es-ES" b="1" dirty="0" smtClean="0"/>
              <a:t>y los gobiernos.</a:t>
            </a:r>
          </a:p>
          <a:p>
            <a:pPr algn="ctr"/>
            <a:endParaRPr lang="es-ES" b="1" dirty="0" smtClean="0"/>
          </a:p>
        </p:txBody>
      </p:sp>
    </p:spTree>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JPG"/>
          <p:cNvPicPr>
            <a:picLocks noGrp="1" noChangeAspect="1"/>
          </p:cNvPicPr>
          <p:nvPr isPhoto="1"/>
        </p:nvPicPr>
        <p:blipFill>
          <a:blip r:embed="rId2" cstate="email">
            <a:lum bright="20000"/>
            <a:extLst>
              <a:ext uri="{BEBA8EAE-BF5A-486C-A8C5-ECC9F3942E4B}">
                <a14:imgProps xmlns:a14="http://schemas.microsoft.com/office/drawing/2010/main">
                  <a14:imgLayer r:embed="rId3">
                    <a14:imgEffect>
                      <a14:colorTemperature colorTemp="3750"/>
                    </a14:imgEffect>
                  </a14:imgLayer>
                </a14:imgProps>
              </a:ext>
            </a:extLst>
          </a:blip>
          <a:stretch>
            <a:fillRect/>
          </a:stretch>
        </p:blipFill>
        <p:spPr>
          <a:xfrm>
            <a:off x="0" y="0"/>
            <a:ext cx="9144000" cy="6858000"/>
          </a:xfrm>
          <a:prstGeom prst="rect">
            <a:avLst/>
          </a:prstGeom>
          <a:noFill/>
          <a:ln>
            <a:noFill/>
          </a:ln>
        </p:spPr>
      </p:pic>
      <p:sp>
        <p:nvSpPr>
          <p:cNvPr id="3" name="2 Rectángulo"/>
          <p:cNvSpPr/>
          <p:nvPr/>
        </p:nvSpPr>
        <p:spPr>
          <a:xfrm>
            <a:off x="4788024" y="620688"/>
            <a:ext cx="4032448" cy="5539978"/>
          </a:xfrm>
          <a:prstGeom prst="rect">
            <a:avLst/>
          </a:prstGeom>
        </p:spPr>
        <p:txBody>
          <a:bodyPr wrap="square">
            <a:spAutoFit/>
          </a:bodyPr>
          <a:lstStyle/>
          <a:p>
            <a:pPr algn="ctr"/>
            <a:endParaRPr lang="es-ES" b="1" dirty="0" smtClean="0"/>
          </a:p>
          <a:p>
            <a:pPr algn="ctr"/>
            <a:r>
              <a:rPr lang="es-ES" sz="2400" b="1" dirty="0" smtClean="0"/>
              <a:t>Convertirnos a todos en títeres al servicio de la macroeconomía, bailando al son que dicten las autoridades económicas, sin que tengamos derecho a decidir qué hacemos con nuestro dinero.</a:t>
            </a:r>
          </a:p>
          <a:p>
            <a:pPr algn="ctr"/>
            <a:endParaRPr lang="es-ES" sz="2400" b="1" dirty="0" smtClean="0"/>
          </a:p>
          <a:p>
            <a:pPr algn="ctr"/>
            <a:r>
              <a:rPr lang="es-ES" sz="2400" b="1" dirty="0" smtClean="0"/>
              <a:t>Es simplemente eso, aunque mucha gente se deje engañar con la patraña de que el objetivo es “perseguir el fraude fiscal de los ricos”.</a:t>
            </a:r>
            <a:endParaRPr lang="es-ES" sz="2400" b="1" dirty="0"/>
          </a:p>
        </p:txBody>
      </p:sp>
    </p:spTree>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JPG"/>
          <p:cNvPicPr>
            <a:picLocks noGrp="1" noChangeAspect="1"/>
          </p:cNvPicPr>
          <p:nvPr isPhoto="1"/>
        </p:nvPicPr>
        <p:blipFill>
          <a:blip r:embed="rId2" cstate="email">
            <a:lum/>
            <a:extLst>
              <a:ext uri="{BEBA8EAE-BF5A-486C-A8C5-ECC9F3942E4B}">
                <a14:imgProps xmlns:a14="http://schemas.microsoft.com/office/drawing/2010/main">
                  <a14:imgLayer r:embed="rId3">
                    <a14:imgEffect>
                      <a14:colorTemperature colorTemp="5875"/>
                    </a14:imgEffect>
                  </a14:imgLayer>
                </a14:imgProps>
              </a:ext>
            </a:extLst>
          </a:blip>
          <a:stretch>
            <a:fillRect/>
          </a:stretch>
        </p:blipFill>
        <p:spPr>
          <a:xfrm>
            <a:off x="0" y="0"/>
            <a:ext cx="9144000" cy="6858000"/>
          </a:xfrm>
          <a:prstGeom prst="rect">
            <a:avLst/>
          </a:prstGeom>
          <a:noFill/>
          <a:ln>
            <a:noFill/>
          </a:ln>
        </p:spPr>
      </p:pic>
      <p:sp>
        <p:nvSpPr>
          <p:cNvPr id="3" name="2 Rectángulo"/>
          <p:cNvSpPr/>
          <p:nvPr/>
        </p:nvSpPr>
        <p:spPr>
          <a:xfrm>
            <a:off x="251520" y="612845"/>
            <a:ext cx="8568952" cy="3416320"/>
          </a:xfrm>
          <a:prstGeom prst="rect">
            <a:avLst/>
          </a:prstGeom>
        </p:spPr>
        <p:txBody>
          <a:bodyPr wrap="square">
            <a:spAutoFit/>
          </a:bodyPr>
          <a:lstStyle/>
          <a:p>
            <a:pPr algn="ctr"/>
            <a:r>
              <a:rPr lang="es-ES" b="1" dirty="0" smtClean="0"/>
              <a:t>Con este tipo de medidas, los ciudadanos no podrán ahorrar dinero, que es la única respuesta racional y prudente en una era de represión financiera e inseguridad económica. Y eso demuestra que los bancos centrales están trabajando activamente </a:t>
            </a:r>
          </a:p>
          <a:p>
            <a:pPr algn="ctr"/>
            <a:r>
              <a:rPr lang="es-ES" b="1" dirty="0" smtClean="0"/>
              <a:t>en contra de los intereses de los ciudadanos.</a:t>
            </a:r>
          </a:p>
          <a:p>
            <a:pPr algn="ctr"/>
            <a:endParaRPr lang="es-ES" b="1" dirty="0" smtClean="0"/>
          </a:p>
          <a:p>
            <a:pPr algn="ctr"/>
            <a:r>
              <a:rPr lang="es-ES" b="1" dirty="0" smtClean="0"/>
              <a:t>Cuando se ataca al ahorro, se está atacando la posibilidad de acumular dinero y ascender socialmente, porque sólo aquellos que pueden ahorrar un pequeño capital, pueden después invertirlo en crear empresas o riqueza.</a:t>
            </a:r>
          </a:p>
          <a:p>
            <a:pPr algn="ctr"/>
            <a:endParaRPr lang="es-ES" b="1" dirty="0" smtClean="0"/>
          </a:p>
          <a:p>
            <a:pPr algn="ctr"/>
            <a:r>
              <a:rPr lang="es-ES" b="1" dirty="0" smtClean="0"/>
              <a:t>Al atacar al dinero en efectivo, los bancos centrales y los gobiernos están atacando la capacidad de los ciudadanos de construir sus propios proyectos y destruyen las bases fundamentales de la pequeña y mediana empresa y de la clase media en su totalidad.</a:t>
            </a:r>
            <a:endParaRPr lang="es-ES" b="1" dirty="0"/>
          </a:p>
        </p:txBody>
      </p:sp>
    </p:spTree>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GUERRA CONTRA EL DINERO EN EFECTIVO DOS.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287524" y="364947"/>
            <a:ext cx="8568952" cy="3416320"/>
          </a:xfrm>
          <a:prstGeom prst="rect">
            <a:avLst/>
          </a:prstGeom>
        </p:spPr>
        <p:txBody>
          <a:bodyPr wrap="square">
            <a:spAutoFit/>
          </a:bodyPr>
          <a:lstStyle/>
          <a:p>
            <a:pPr algn="ctr"/>
            <a:r>
              <a:rPr lang="es-ES" b="1" dirty="0" smtClean="0"/>
              <a:t>Aquellos que ya disponen de mucho dinero y propiedades, pueden pedir prestadas sumas esencialmente ilimitadas a tasas de interés cercanas a cero, que pueden utilizar para acumular aún más activos productivos, mientras que todos los demás, la parte inferior del 99,5% de la población, se verá reducida a la servidumbre del consumo inmediato para sobrevivir: gastando cada céntimo que se gane en el pago de intereses, bienes y servicios, sin capacidad para construir nada.</a:t>
            </a:r>
          </a:p>
          <a:p>
            <a:pPr algn="ctr"/>
            <a:endParaRPr lang="es-ES" b="1" dirty="0" smtClean="0"/>
          </a:p>
          <a:p>
            <a:pPr algn="ctr"/>
            <a:r>
              <a:rPr lang="es-ES" b="1" dirty="0" smtClean="0"/>
              <a:t>Esto redundará en aumentar aún mucho más todos los males que estamos viviendo actualmente: aumento de la desigualdad de ingresos, reducción de oportunidades para la iniciativa empresarial, aumento de carga de la deuda y una perspectiva cortoplacista, que anulará toda posibilidad de planificación a largo plazo por parte de la clase media, aquella que es necesaria para construir riqueza real y equitativa.</a:t>
            </a:r>
            <a:endParaRPr lang="es-ES" b="1" dirty="0"/>
          </a:p>
        </p:txBody>
      </p:sp>
    </p:spTree>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539552" y="476672"/>
            <a:ext cx="8244408" cy="3139321"/>
          </a:xfrm>
          <a:prstGeom prst="rect">
            <a:avLst/>
          </a:prstGeom>
        </p:spPr>
        <p:txBody>
          <a:bodyPr wrap="square">
            <a:spAutoFit/>
            <a:scene3d>
              <a:camera prst="obliqueBottomLeft"/>
              <a:lightRig rig="threePt" dir="t"/>
            </a:scene3d>
          </a:bodyPr>
          <a:lstStyle/>
          <a:p>
            <a:pPr algn="ctr"/>
            <a:r>
              <a:rPr lang="es-ES" b="1" dirty="0" smtClean="0">
                <a:solidFill>
                  <a:schemeClr val="bg1"/>
                </a:solidFill>
              </a:rPr>
              <a:t>EL GRUPO BILDERBERG DEBATE SOBRE LA ABOLICIÓN DEL DINERO EN EFECTIVO</a:t>
            </a:r>
          </a:p>
          <a:p>
            <a:pPr algn="ctr"/>
            <a:endParaRPr lang="es-ES" b="1" dirty="0" smtClean="0">
              <a:solidFill>
                <a:schemeClr val="bg1"/>
              </a:solidFill>
            </a:endParaRPr>
          </a:p>
          <a:p>
            <a:pPr algn="ctr"/>
            <a:r>
              <a:rPr lang="es-ES" b="1" dirty="0" smtClean="0">
                <a:solidFill>
                  <a:schemeClr val="bg1"/>
                </a:solidFill>
              </a:rPr>
              <a:t>Entre las conversaciones privadas que se han producido en la última reunión del grupo </a:t>
            </a:r>
            <a:r>
              <a:rPr lang="es-ES" b="1" dirty="0" err="1" smtClean="0">
                <a:solidFill>
                  <a:schemeClr val="bg1"/>
                </a:solidFill>
              </a:rPr>
              <a:t>Bilderberg</a:t>
            </a:r>
            <a:r>
              <a:rPr lang="es-ES" b="1" dirty="0" smtClean="0">
                <a:solidFill>
                  <a:schemeClr val="bg1"/>
                </a:solidFill>
              </a:rPr>
              <a:t>, se han sentado las bases para empezar a restringir el uso de dinero físico y en última instancia, prohibirlo.</a:t>
            </a:r>
          </a:p>
          <a:p>
            <a:pPr algn="ctr"/>
            <a:endParaRPr lang="es-ES" b="1" dirty="0" smtClean="0">
              <a:solidFill>
                <a:schemeClr val="bg1"/>
              </a:solidFill>
            </a:endParaRPr>
          </a:p>
          <a:p>
            <a:pPr algn="ctr"/>
            <a:r>
              <a:rPr lang="es-ES" b="1" dirty="0" smtClean="0">
                <a:solidFill>
                  <a:schemeClr val="bg1"/>
                </a:solidFill>
              </a:rPr>
              <a:t>Con la excusa de que la “prohibición del dinero en efectivo es la solución a los problemas económicos”, se están iniciando las maniobras para entregar el poder completo de nuestras vidas a las élites de banqueros, los grandes capitales y sus esbirros de los gobiernos.</a:t>
            </a:r>
          </a:p>
          <a:p>
            <a:pPr algn="ctr"/>
            <a:endParaRPr lang="es-ES" b="1" dirty="0" smtClean="0">
              <a:solidFill>
                <a:schemeClr val="bg1"/>
              </a:solidFill>
            </a:endParaRPr>
          </a:p>
        </p:txBody>
      </p:sp>
    </p:spTree>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251520" y="-40478"/>
            <a:ext cx="8640960" cy="4247317"/>
          </a:xfrm>
          <a:prstGeom prst="rect">
            <a:avLst/>
          </a:prstGeom>
        </p:spPr>
        <p:txBody>
          <a:bodyPr wrap="square">
            <a:spAutoFit/>
          </a:bodyPr>
          <a:lstStyle/>
          <a:p>
            <a:pPr algn="ctr"/>
            <a:endParaRPr lang="es-ES" dirty="0" smtClean="0"/>
          </a:p>
          <a:p>
            <a:pPr algn="ctr"/>
            <a:r>
              <a:rPr lang="es-ES" b="1" dirty="0" smtClean="0"/>
              <a:t>Lo más indignante, es que entre los que han discutido estos controles sobre los capitales de los ciudadanos comunes “con el objetivo de impedir el fraude fiscal” y “acabar con la financiación de grupos terroristas”, estaba nada más y nada menos que el presidente del HSBC, la entidad bancaria corrupta que ha sido condenada a pagar más de 40 millones de dólares por lavado de dinero ilegal, por verse involucrada con oscuros traficantes de armas y por ayudar a multimillonarios a evadir sus impuestos.</a:t>
            </a:r>
            <a:r>
              <a:rPr lang="es-ES" dirty="0" smtClean="0"/>
              <a:t> </a:t>
            </a:r>
          </a:p>
          <a:p>
            <a:pPr algn="ctr"/>
            <a:r>
              <a:rPr lang="es-ES" b="1" dirty="0" smtClean="0"/>
              <a:t>Una auténtica burla a los ciudadanos y una demostración clara de que esto no tiene nada que ver con “detener el fraude fiscal y la evasión de impuestos”, sino que se están tomando medidas para otorgar a los bancos centrales y a los gobiernos el poder absoluto de controlar directamente las finanzas de los ciudadanos.</a:t>
            </a:r>
          </a:p>
          <a:p>
            <a:pPr algn="ctr"/>
            <a:endParaRPr lang="es-ES" b="1" dirty="0" smtClean="0"/>
          </a:p>
          <a:p>
            <a:pPr algn="ctr"/>
            <a:r>
              <a:rPr lang="es-ES" b="1" dirty="0" smtClean="0"/>
              <a:t>Porque una vez todos estemos obligados por la fuerza a utilizar moneda digital en cualquiera de sus modalidades, estaremos controlados las 24 horas de día.</a:t>
            </a:r>
          </a:p>
          <a:p>
            <a:pPr algn="ctr"/>
            <a:endParaRPr lang="es-ES" b="1" dirty="0"/>
          </a:p>
        </p:txBody>
      </p:sp>
    </p:spTree>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539552" y="332656"/>
            <a:ext cx="7992888" cy="3416320"/>
          </a:xfrm>
          <a:prstGeom prst="rect">
            <a:avLst/>
          </a:prstGeom>
        </p:spPr>
        <p:txBody>
          <a:bodyPr wrap="square">
            <a:spAutoFit/>
          </a:bodyPr>
          <a:lstStyle/>
          <a:p>
            <a:pPr algn="ctr"/>
            <a:endParaRPr lang="es-ES" dirty="0" smtClean="0"/>
          </a:p>
          <a:p>
            <a:pPr algn="ctr"/>
            <a:r>
              <a:rPr lang="es-ES" b="1" dirty="0" smtClean="0"/>
              <a:t>LOS INVESTIGADORES PREDIJERON EN 1971 QUE LAS TARJETAS DE DÉBITO ERAN LA MEJOR HERRAMIENTA DE ESPIONAJE Y CONTROL POSIBLE</a:t>
            </a:r>
          </a:p>
          <a:p>
            <a:pPr algn="ctr"/>
            <a:endParaRPr lang="es-ES" b="1" dirty="0" smtClean="0"/>
          </a:p>
          <a:p>
            <a:pPr algn="ctr"/>
            <a:r>
              <a:rPr lang="es-ES" b="1" dirty="0" smtClean="0"/>
              <a:t>A finales de octubre de 1971 un grupo de académicos y tecnólogos se reunieron en una conferencia en Georgetown.</a:t>
            </a:r>
          </a:p>
          <a:p>
            <a:pPr algn="ctr"/>
            <a:endParaRPr lang="es-ES" b="1" dirty="0" smtClean="0"/>
          </a:p>
          <a:p>
            <a:pPr algn="ctr"/>
            <a:r>
              <a:rPr lang="es-ES" b="1" dirty="0" smtClean="0"/>
              <a:t>Se les dio la tarea de concebir y diseñar el programa de vigilancia más completo que pudieran imaginar.</a:t>
            </a:r>
          </a:p>
          <a:p>
            <a:pPr algn="ctr"/>
            <a:endParaRPr lang="es-ES" b="1" dirty="0" smtClean="0"/>
          </a:p>
          <a:p>
            <a:pPr algn="ctr"/>
            <a:r>
              <a:rPr lang="es-ES" b="1" dirty="0" smtClean="0"/>
              <a:t>Y la mejor manera que se les ocurrió para controlar a la población, fue algo muy parecido a las actuales tarjetas de débito.</a:t>
            </a:r>
            <a:endParaRPr lang="es-ES" b="1" dirty="0"/>
          </a:p>
        </p:txBody>
      </p:sp>
    </p:spTree>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251520" y="260648"/>
            <a:ext cx="8496944" cy="4247317"/>
          </a:xfrm>
          <a:prstGeom prst="rect">
            <a:avLst/>
          </a:prstGeom>
        </p:spPr>
        <p:txBody>
          <a:bodyPr wrap="square">
            <a:spAutoFit/>
          </a:bodyPr>
          <a:lstStyle/>
          <a:p>
            <a:pPr algn="ctr"/>
            <a:r>
              <a:rPr lang="es-ES" b="1" dirty="0" smtClean="0">
                <a:solidFill>
                  <a:schemeClr val="bg1"/>
                </a:solidFill>
              </a:rPr>
              <a:t>Esta fue la pregunta planteada a los investigadores en 1971:</a:t>
            </a:r>
          </a:p>
          <a:p>
            <a:pPr algn="ctr"/>
            <a:endParaRPr lang="es-ES" b="1" dirty="0" smtClean="0">
              <a:solidFill>
                <a:schemeClr val="bg1"/>
              </a:solidFill>
            </a:endParaRPr>
          </a:p>
          <a:p>
            <a:pPr algn="ctr"/>
            <a:r>
              <a:rPr lang="es-ES" b="1" dirty="0" smtClean="0">
                <a:solidFill>
                  <a:schemeClr val="bg1"/>
                </a:solidFill>
              </a:rPr>
              <a:t>“Suponga que usted es asesor del jefe de la KGB, la policía secreta soviética. Suponga que se le otorga la tarea de diseñar un sistema para vigilar a todos los ciudadanos dentro de las fronteras de la URSS. El sistema de vigilancia no puede ser ni molesto ni evidente. ¿Cómo lo haría usted?”</a:t>
            </a:r>
          </a:p>
          <a:p>
            <a:pPr algn="ctr"/>
            <a:endParaRPr lang="es-ES" b="1" dirty="0" smtClean="0">
              <a:solidFill>
                <a:schemeClr val="bg1"/>
              </a:solidFill>
            </a:endParaRPr>
          </a:p>
          <a:p>
            <a:pPr algn="ctr"/>
            <a:r>
              <a:rPr lang="es-ES" b="1" dirty="0" smtClean="0">
                <a:solidFill>
                  <a:schemeClr val="bg1"/>
                </a:solidFill>
              </a:rPr>
              <a:t>Pues bien, a ese grupo de académicos y expertos, no se les ocurrió crear una red para interceptar todas las llamadas de teléfono, o colocar cámaras de vigilancia en cada esquina.</a:t>
            </a:r>
          </a:p>
          <a:p>
            <a:pPr algn="ctr"/>
            <a:endParaRPr lang="es-ES" b="1" dirty="0" smtClean="0">
              <a:solidFill>
                <a:schemeClr val="bg1"/>
              </a:solidFill>
            </a:endParaRPr>
          </a:p>
          <a:p>
            <a:pPr algn="ctr"/>
            <a:r>
              <a:rPr lang="es-ES" b="1" dirty="0" smtClean="0">
                <a:solidFill>
                  <a:schemeClr val="bg1"/>
                </a:solidFill>
              </a:rPr>
              <a:t>Lo que imaginaron como mejor método para controlar a la población, fue un sistema de transferencia electrónica de fondos, un sistema muy similar al sistema de tarjeta de débito que todos usamos hoy en día. </a:t>
            </a:r>
          </a:p>
          <a:p>
            <a:pPr algn="ctr"/>
            <a:endParaRPr lang="es-ES" b="1" dirty="0" smtClean="0">
              <a:solidFill>
                <a:schemeClr val="bg1"/>
              </a:solidFill>
            </a:endParaRPr>
          </a:p>
        </p:txBody>
      </p:sp>
    </p:spTree>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4860032" y="620688"/>
            <a:ext cx="3816424" cy="5447645"/>
          </a:xfrm>
          <a:prstGeom prst="rect">
            <a:avLst/>
          </a:prstGeom>
        </p:spPr>
        <p:txBody>
          <a:bodyPr wrap="square">
            <a:spAutoFit/>
          </a:bodyPr>
          <a:lstStyle/>
          <a:p>
            <a:pPr algn="ctr"/>
            <a:endParaRPr lang="es-ES" b="1" dirty="0" smtClean="0"/>
          </a:p>
          <a:p>
            <a:pPr algn="ctr"/>
            <a:endParaRPr lang="es-ES" b="1" dirty="0" smtClean="0"/>
          </a:p>
          <a:p>
            <a:pPr algn="ctr"/>
            <a:r>
              <a:rPr lang="es-ES" sz="2400" b="1" dirty="0" smtClean="0"/>
              <a:t>“No sólo permitiría manejar toda la contabilidad financiera, sino que proporcionaría estadísticas cruciales para una economía centralmente planificada”, escribió Paul </a:t>
            </a:r>
            <a:r>
              <a:rPr lang="es-ES" sz="2400" b="1" dirty="0" err="1" smtClean="0"/>
              <a:t>Armer</a:t>
            </a:r>
            <a:r>
              <a:rPr lang="es-ES" sz="2400" b="1" dirty="0" smtClean="0"/>
              <a:t> en 1975 relatando el experimento. “Fue el mejor sistema de vigilancia que podíamos imaginar, teniendo en cuenta que no debía ser molesto ni evidente”</a:t>
            </a:r>
            <a:endParaRPr lang="es-ES" sz="2400" b="1" dirty="0"/>
          </a:p>
        </p:txBody>
      </p:sp>
    </p:spTree>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395536" y="548680"/>
            <a:ext cx="8424936" cy="2585323"/>
          </a:xfrm>
          <a:prstGeom prst="rect">
            <a:avLst/>
          </a:prstGeom>
        </p:spPr>
        <p:txBody>
          <a:bodyPr wrap="square">
            <a:spAutoFit/>
          </a:bodyPr>
          <a:lstStyle/>
          <a:p>
            <a:pPr algn="ctr"/>
            <a:r>
              <a:rPr lang="es-ES" b="1" dirty="0" err="1" smtClean="0"/>
              <a:t>Armer</a:t>
            </a:r>
            <a:r>
              <a:rPr lang="es-ES" b="1" dirty="0" smtClean="0"/>
              <a:t> era científico de computación en RAND </a:t>
            </a:r>
            <a:r>
              <a:rPr lang="es-ES" b="1" dirty="0" err="1" smtClean="0"/>
              <a:t>Corporation</a:t>
            </a:r>
            <a:r>
              <a:rPr lang="es-ES" b="1" dirty="0" smtClean="0"/>
              <a:t> y fue uno de los primeros defensores de la privacidad digital, mucho antes de que la gente tuviera tarjetas de débito y de que tuviera acceso a Internet…pensó que esta sociedad sin dinero en efectivo en realidad planteaba la mayor amenaza para la privacidad de los ciudadanos.</a:t>
            </a:r>
          </a:p>
          <a:p>
            <a:pPr algn="ctr"/>
            <a:endParaRPr lang="es-ES" b="1" dirty="0" smtClean="0"/>
          </a:p>
          <a:p>
            <a:pPr algn="ctr"/>
            <a:r>
              <a:rPr lang="es-ES" b="1" dirty="0" smtClean="0"/>
              <a:t>Este experimento de 1971 y las conclusiones a la que llegaron los expertos, son altamente significativos y nos hablan claramente de cuáles son los objetivos reales de la eliminación del dinero en efectivo.</a:t>
            </a:r>
          </a:p>
          <a:p>
            <a:pPr algn="ctr"/>
            <a:endParaRPr lang="es-ES" b="1" dirty="0" smtClean="0"/>
          </a:p>
        </p:txBody>
      </p:sp>
    </p:spTree>
  </p:cSld>
  <p:clrMapOvr>
    <a:masterClrMapping/>
  </p:clrMapOvr>
  <p:transition>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452595" y="201314"/>
            <a:ext cx="8424936" cy="3416320"/>
          </a:xfrm>
          <a:prstGeom prst="rect">
            <a:avLst/>
          </a:prstGeom>
        </p:spPr>
        <p:txBody>
          <a:bodyPr wrap="square">
            <a:spAutoFit/>
            <a:scene3d>
              <a:camera prst="obliqueBottomLeft"/>
              <a:lightRig rig="threePt" dir="t"/>
            </a:scene3d>
            <a:sp3d extrusionH="25400">
              <a:extrusionClr>
                <a:srgbClr val="66FF33"/>
              </a:extrusionClr>
            </a:sp3d>
          </a:bodyPr>
          <a:lstStyle/>
          <a:p>
            <a:pPr algn="ctr"/>
            <a:endParaRPr lang="es-ES" dirty="0" smtClean="0"/>
          </a:p>
          <a:p>
            <a:pPr algn="ctr"/>
            <a:r>
              <a:rPr lang="es-ES" b="1" dirty="0" smtClean="0">
                <a:solidFill>
                  <a:schemeClr val="accent3">
                    <a:lumMod val="40000"/>
                    <a:lumOff val="60000"/>
                  </a:schemeClr>
                </a:solidFill>
              </a:rPr>
              <a:t>Pensemos por un momento acerca de la información que los bancos recogen cada vez que pasamos una tarjeta de débito o de crédito.</a:t>
            </a:r>
          </a:p>
          <a:p>
            <a:pPr algn="ctr"/>
            <a:endParaRPr lang="es-ES" b="1" dirty="0" smtClean="0">
              <a:solidFill>
                <a:schemeClr val="accent3">
                  <a:lumMod val="40000"/>
                  <a:lumOff val="60000"/>
                </a:schemeClr>
              </a:solidFill>
            </a:endParaRPr>
          </a:p>
          <a:p>
            <a:pPr algn="ctr"/>
            <a:r>
              <a:rPr lang="es-ES" b="1" dirty="0" smtClean="0">
                <a:solidFill>
                  <a:schemeClr val="accent3">
                    <a:lumMod val="40000"/>
                    <a:lumOff val="60000"/>
                  </a:schemeClr>
                </a:solidFill>
              </a:rPr>
              <a:t>Ellos saben exactamente dónde, cuándo y cómo gastamos nuestro dinero.</a:t>
            </a:r>
          </a:p>
          <a:p>
            <a:pPr algn="ctr"/>
            <a:endParaRPr lang="es-ES" b="1" dirty="0" smtClean="0">
              <a:solidFill>
                <a:schemeClr val="accent3">
                  <a:lumMod val="40000"/>
                  <a:lumOff val="60000"/>
                </a:schemeClr>
              </a:solidFill>
            </a:endParaRPr>
          </a:p>
          <a:p>
            <a:pPr algn="ctr"/>
            <a:r>
              <a:rPr lang="es-ES" b="1" dirty="0" smtClean="0">
                <a:solidFill>
                  <a:schemeClr val="accent3">
                    <a:lumMod val="40000"/>
                    <a:lumOff val="60000"/>
                  </a:schemeClr>
                </a:solidFill>
              </a:rPr>
              <a:t> </a:t>
            </a:r>
            <a:r>
              <a:rPr lang="es-ES" b="1" dirty="0">
                <a:solidFill>
                  <a:schemeClr val="accent3">
                    <a:lumMod val="40000"/>
                    <a:lumOff val="60000"/>
                  </a:schemeClr>
                </a:solidFill>
              </a:rPr>
              <a:t>Después de tan sólo unas pocas transacciones, cualquier persona con acceso a dicha información puede empezar a pintar un cuadro bastante detallado de la forma en que vives tu vida. Y quizás lo más importante, ese </a:t>
            </a:r>
            <a:r>
              <a:rPr lang="es-ES" b="1" dirty="0" smtClean="0">
                <a:solidFill>
                  <a:schemeClr val="accent3">
                    <a:lumMod val="40000"/>
                    <a:lumOff val="60000"/>
                  </a:schemeClr>
                </a:solidFill>
              </a:rPr>
              <a:t>retrato </a:t>
            </a:r>
            <a:r>
              <a:rPr lang="es-ES" b="1" dirty="0">
                <a:solidFill>
                  <a:schemeClr val="accent3">
                    <a:lumMod val="40000"/>
                    <a:lumOff val="60000"/>
                  </a:schemeClr>
                </a:solidFill>
              </a:rPr>
              <a:t>sobre ti y sobre tus actividades, se crea sin que ni tan solo te des cuenta. </a:t>
            </a:r>
            <a:endParaRPr lang="es-ES" b="1" dirty="0" smtClean="0">
              <a:solidFill>
                <a:schemeClr val="accent3">
                  <a:lumMod val="40000"/>
                  <a:lumOff val="60000"/>
                </a:schemeClr>
              </a:solidFill>
            </a:endParaRPr>
          </a:p>
          <a:p>
            <a:pPr algn="ctr"/>
            <a:endParaRPr lang="es-ES" b="1" dirty="0" smtClean="0">
              <a:solidFill>
                <a:schemeClr val="accent3">
                  <a:lumMod val="40000"/>
                  <a:lumOff val="60000"/>
                </a:schemeClr>
              </a:solidFill>
            </a:endParaRPr>
          </a:p>
          <a:p>
            <a:pPr algn="ctr"/>
            <a:endParaRPr lang="es-ES" dirty="0">
              <a:solidFill>
                <a:schemeClr val="accent3">
                  <a:lumMod val="40000"/>
                  <a:lumOff val="60000"/>
                </a:schemeClr>
              </a:solidFill>
            </a:endParaRPr>
          </a:p>
        </p:txBody>
      </p:sp>
    </p:spTree>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496713" y="0"/>
            <a:ext cx="8208912" cy="3970318"/>
          </a:xfrm>
          <a:prstGeom prst="rect">
            <a:avLst/>
          </a:prstGeom>
        </p:spPr>
        <p:txBody>
          <a:bodyPr wrap="square">
            <a:spAutoFit/>
          </a:bodyPr>
          <a:lstStyle/>
          <a:p>
            <a:pPr algn="ctr"/>
            <a:endParaRPr lang="es-ES" dirty="0" smtClean="0"/>
          </a:p>
          <a:p>
            <a:pPr algn="ctr"/>
            <a:r>
              <a:rPr lang="es-ES" b="1" dirty="0" smtClean="0"/>
              <a:t>Por esta razón, los poderes fácticos están obsesionados por terminar con el dinero en efectivo: eso les permitirá espiarnos y controlarnos plenamente y de forma absoluta, sin limitaciones y sin que tan solo nos demos cuenta de que lo hacen.</a:t>
            </a:r>
          </a:p>
          <a:p>
            <a:pPr algn="ctr"/>
            <a:endParaRPr lang="es-ES" b="1" dirty="0" smtClean="0"/>
          </a:p>
          <a:p>
            <a:pPr algn="ctr"/>
            <a:r>
              <a:rPr lang="es-ES" b="1" dirty="0" smtClean="0"/>
              <a:t>Llegar a este punto crucial, era uno de los objetivos principales por los cuales estas élites diseñaron esta crisis.</a:t>
            </a:r>
          </a:p>
          <a:p>
            <a:pPr algn="ctr"/>
            <a:endParaRPr lang="es-ES" b="1" dirty="0" smtClean="0"/>
          </a:p>
          <a:p>
            <a:pPr algn="ctr"/>
            <a:r>
              <a:rPr lang="es-ES" b="1" dirty="0" smtClean="0"/>
              <a:t>Una vez creado el problema, ellos mismos acuden con la solución: y la solución, les otorga el poder total y absoluto sobre todos nosotros.</a:t>
            </a:r>
          </a:p>
          <a:p>
            <a:pPr algn="ctr"/>
            <a:endParaRPr lang="es-ES" b="1" dirty="0" smtClean="0"/>
          </a:p>
          <a:p>
            <a:pPr algn="ctr"/>
            <a:r>
              <a:rPr lang="es-ES" b="1" dirty="0" smtClean="0"/>
              <a:t>En una sociedad sin dinero en efectivo, no habrá lugar a la disidencia ni a la rebeldía: solo habrá lugar para la obediencia, o te cortarán el grifo del dinero, con tan solo apretar una tecla y te morirás de hambre.</a:t>
            </a:r>
            <a:endParaRPr lang="es-ES" b="1" dirty="0"/>
          </a:p>
        </p:txBody>
      </p:sp>
    </p:spTree>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1177600" y="628355"/>
            <a:ext cx="6788799" cy="2031325"/>
          </a:xfrm>
          <a:prstGeom prst="rect">
            <a:avLst/>
          </a:prstGeom>
        </p:spPr>
        <p:txBody>
          <a:bodyPr wrap="square">
            <a:spAutoFit/>
          </a:bodyPr>
          <a:lstStyle/>
          <a:p>
            <a:pPr algn="ctr"/>
            <a:r>
              <a:rPr lang="es-ES" b="1" dirty="0"/>
              <a:t>Todas nuestras transacciones serán rastreables y todos podremos ser víctimas de los designios caprichosos de las entidades financieras y de sus esbirros gubernamentales.</a:t>
            </a:r>
          </a:p>
          <a:p>
            <a:pPr algn="ctr"/>
            <a:endParaRPr lang="es-ES" b="1" dirty="0"/>
          </a:p>
          <a:p>
            <a:pPr algn="ctr"/>
            <a:r>
              <a:rPr lang="es-ES" b="1" dirty="0"/>
              <a:t>Ellos cortarán el grifo del gasto o nos obligarán a consumir, según les convenga, y sin que tengamos derecho a plantear alternativas.</a:t>
            </a:r>
          </a:p>
          <a:p>
            <a:pPr algn="ctr"/>
            <a:endParaRPr lang="es-ES" b="1" dirty="0"/>
          </a:p>
        </p:txBody>
      </p:sp>
    </p:spTree>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539552" y="0"/>
            <a:ext cx="8208912" cy="4339650"/>
          </a:xfrm>
          <a:prstGeom prst="rect">
            <a:avLst/>
          </a:prstGeom>
        </p:spPr>
        <p:txBody>
          <a:bodyPr wrap="square">
            <a:spAutoFit/>
          </a:bodyPr>
          <a:lstStyle/>
          <a:p>
            <a:pPr algn="ctr"/>
            <a:endParaRPr lang="es-ES" dirty="0" smtClean="0"/>
          </a:p>
          <a:p>
            <a:pPr algn="ctr"/>
            <a:r>
              <a:rPr lang="es-ES" sz="2000" b="1" dirty="0" smtClean="0"/>
              <a:t>Estamos ante un golpe de estado planetario, ante el establecimiento de la forma de control definitivo; y es algo contra lo que se debe luchar a toda costa.</a:t>
            </a:r>
          </a:p>
          <a:p>
            <a:pPr algn="ctr"/>
            <a:endParaRPr lang="es-ES" sz="1600" b="1" dirty="0" smtClean="0"/>
          </a:p>
          <a:p>
            <a:pPr algn="ctr"/>
            <a:r>
              <a:rPr lang="es-ES" b="1" dirty="0" smtClean="0"/>
              <a:t>Desgraciadamente, la mayoría de gente no se da cuenta de lo que está sucediendo; a mucha gente la llevarán engañada a aceptar este sistema con la excusa de que servirá para perseguir a los grandes defraudadores.</a:t>
            </a:r>
          </a:p>
          <a:p>
            <a:pPr algn="ctr"/>
            <a:endParaRPr lang="es-ES" b="1" dirty="0" smtClean="0"/>
          </a:p>
          <a:p>
            <a:pPr algn="ctr"/>
            <a:r>
              <a:rPr lang="es-ES" b="1" dirty="0" smtClean="0"/>
              <a:t>Se realizará un simulacro de persecución de los más poderosos, que servirá de subterfugio para acabar sometiendo a la población, que es el auténtico objetivo que se está buscando con todas estas maniobras.</a:t>
            </a:r>
          </a:p>
          <a:p>
            <a:pPr algn="ctr"/>
            <a:endParaRPr lang="es-ES" b="1" dirty="0" smtClean="0"/>
          </a:p>
          <a:p>
            <a:pPr algn="ctr"/>
            <a:r>
              <a:rPr lang="es-ES" b="1" dirty="0" smtClean="0"/>
              <a:t>Y ésta, que está pasando desapercibida, es una de las mayores amenazas para nuestras libertades.</a:t>
            </a:r>
            <a:endParaRPr lang="es-ES" b="1" dirty="0"/>
          </a:p>
        </p:txBody>
      </p:sp>
    </p:spTree>
  </p:cSld>
  <p:clrMapOvr>
    <a:masterClrMapping/>
  </p:clrMapOvr>
  <p:transition>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467544" y="548680"/>
            <a:ext cx="8208912" cy="3693319"/>
          </a:xfrm>
          <a:prstGeom prst="rect">
            <a:avLst/>
          </a:prstGeom>
        </p:spPr>
        <p:txBody>
          <a:bodyPr wrap="square">
            <a:spAutoFit/>
          </a:bodyPr>
          <a:lstStyle/>
          <a:p>
            <a:pPr algn="ctr"/>
            <a:r>
              <a:rPr lang="es-ES" b="1" dirty="0" smtClean="0">
                <a:solidFill>
                  <a:schemeClr val="accent6">
                    <a:lumMod val="20000"/>
                    <a:lumOff val="80000"/>
                  </a:schemeClr>
                </a:solidFill>
              </a:rPr>
              <a:t>La mayoría de nosotros estamos distraídos, atentos a las tensiones entre la OTAN, Rusia y China; y mucha otra gente está mirando al cielo, esperando que las amenazas aparezcan en forma de asteroide, extraterrestre o planeta X, cuando el gran golpe, aquél que nos conducirá a la tiranía, nos lo darán a través de cosas mucho más sencillas y cotidianas, pero mucho más determinantes para nuestra existencia.</a:t>
            </a:r>
          </a:p>
          <a:p>
            <a:pPr algn="ctr"/>
            <a:endParaRPr lang="es-ES" b="1" dirty="0" smtClean="0">
              <a:solidFill>
                <a:schemeClr val="accent6">
                  <a:lumMod val="20000"/>
                  <a:lumOff val="80000"/>
                </a:schemeClr>
              </a:solidFill>
            </a:endParaRPr>
          </a:p>
          <a:p>
            <a:pPr algn="ctr"/>
            <a:r>
              <a:rPr lang="es-ES" b="1" dirty="0" smtClean="0">
                <a:solidFill>
                  <a:schemeClr val="accent6">
                    <a:lumMod val="20000"/>
                    <a:lumOff val="80000"/>
                  </a:schemeClr>
                </a:solidFill>
              </a:rPr>
              <a:t>Eliminar el dinero en efectivo es una de las jugadas definitivas y equivaldrá en sus efectos a insertarnos a todos un chip de identificación bajo la piel.</a:t>
            </a:r>
            <a:r>
              <a:rPr lang="es-ES" b="1" dirty="0" smtClean="0">
                <a:solidFill>
                  <a:srgbClr val="CDFFFF"/>
                </a:solidFill>
              </a:rPr>
              <a:t> </a:t>
            </a:r>
          </a:p>
          <a:p>
            <a:pPr algn="ctr"/>
            <a:endParaRPr lang="es-ES" b="1" dirty="0" smtClean="0">
              <a:solidFill>
                <a:srgbClr val="CDFFFF"/>
              </a:solidFill>
            </a:endParaRPr>
          </a:p>
          <a:p>
            <a:pPr algn="ctr"/>
            <a:endParaRPr lang="es-ES" b="1" dirty="0" smtClean="0">
              <a:solidFill>
                <a:schemeClr val="accent6">
                  <a:lumMod val="20000"/>
                  <a:lumOff val="80000"/>
                </a:schemeClr>
              </a:solidFill>
            </a:endParaRPr>
          </a:p>
          <a:p>
            <a:pPr algn="ctr"/>
            <a:endParaRPr lang="es-ES" dirty="0" smtClean="0">
              <a:solidFill>
                <a:schemeClr val="accent6">
                  <a:lumMod val="20000"/>
                  <a:lumOff val="80000"/>
                </a:schemeClr>
              </a:solidFill>
            </a:endParaRPr>
          </a:p>
          <a:p>
            <a:pPr algn="ctr"/>
            <a:endParaRPr lang="es-ES" dirty="0" smtClean="0">
              <a:solidFill>
                <a:schemeClr val="accent6">
                  <a:lumMod val="20000"/>
                  <a:lumOff val="80000"/>
                </a:schemeClr>
              </a:solidFill>
            </a:endParaRPr>
          </a:p>
          <a:p>
            <a:pPr algn="ctr"/>
            <a:endParaRPr lang="es-ES" dirty="0" smtClean="0">
              <a:solidFill>
                <a:schemeClr val="accent6">
                  <a:lumMod val="20000"/>
                  <a:lumOff val="80000"/>
                </a:schemeClr>
              </a:solidFill>
            </a:endParaRPr>
          </a:p>
        </p:txBody>
      </p:sp>
    </p:spTree>
  </p:cSld>
  <p:clrMapOvr>
    <a:masterClrMapping/>
  </p:clrMapOvr>
  <p:transition>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LA GUERRA CONTRA EL DINERO EN EFECTIVO DOS.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a:scene3d>
            <a:camera prst="orthographicFront"/>
            <a:lightRig rig="threePt" dir="t"/>
          </a:scene3d>
          <a:sp3d>
            <a:bevelT w="152400" h="50800" prst="softRound"/>
          </a:sp3d>
        </p:spPr>
      </p:pic>
      <p:sp>
        <p:nvSpPr>
          <p:cNvPr id="5" name="1 Rectángulo"/>
          <p:cNvSpPr/>
          <p:nvPr/>
        </p:nvSpPr>
        <p:spPr>
          <a:xfrm>
            <a:off x="395536" y="4653136"/>
            <a:ext cx="8496944" cy="2031325"/>
          </a:xfrm>
          <a:prstGeom prst="rect">
            <a:avLst/>
          </a:prstGeom>
          <a:solidFill>
            <a:schemeClr val="tx1">
              <a:alpha val="24000"/>
            </a:schemeClr>
          </a:solidFill>
          <a:scene3d>
            <a:camera prst="orthographicFront"/>
            <a:lightRig rig="threePt" dir="t"/>
          </a:scene3d>
          <a:sp3d>
            <a:bevelT w="152400" h="50800" prst="softRound"/>
          </a:sp3d>
        </p:spPr>
        <p:txBody>
          <a:bodyPr wrap="square">
            <a:spAutoFit/>
          </a:bodyPr>
          <a:lstStyle/>
          <a:p>
            <a:pPr algn="ctr"/>
            <a:r>
              <a:rPr lang="es-PE" b="1" dirty="0" smtClean="0">
                <a:solidFill>
                  <a:schemeClr val="bg1"/>
                </a:solidFill>
                <a:effectLst>
                  <a:outerShdw algn="ctr" rotWithShape="0">
                    <a:schemeClr val="bg1"/>
                  </a:outerShdw>
                </a:effectLst>
              </a:rPr>
              <a:t>Si el microchip tiene las aplicaciones que se ha detallado en las líneas precedentes,</a:t>
            </a:r>
          </a:p>
          <a:p>
            <a:pPr algn="ctr"/>
            <a:r>
              <a:rPr lang="es-PE" b="1" dirty="0">
                <a:solidFill>
                  <a:schemeClr val="bg1"/>
                </a:solidFill>
                <a:effectLst>
                  <a:outerShdw algn="ctr" rotWithShape="0">
                    <a:schemeClr val="bg1"/>
                  </a:outerShdw>
                </a:effectLst>
              </a:rPr>
              <a:t>n</a:t>
            </a:r>
            <a:r>
              <a:rPr lang="es-PE" b="1" dirty="0" smtClean="0">
                <a:solidFill>
                  <a:schemeClr val="bg1"/>
                </a:solidFill>
                <a:effectLst>
                  <a:outerShdw algn="ctr" rotWithShape="0">
                    <a:schemeClr val="bg1"/>
                  </a:outerShdw>
                </a:effectLst>
              </a:rPr>
              <a:t>ada impide que este dispositivo electrónico implantado en alguna parte del cuerpo sea empleado como sustituto del dinero en efectivo y como medio legal para hacer transacciones económicas, a la vez que implicará que dicha persona estará insertada y habilitada dentro del sistema y el que no lo tenga estará al margen de la ley, pudiendo ser detenido y confinado en prisión.</a:t>
            </a:r>
          </a:p>
          <a:p>
            <a:pPr algn="ctr"/>
            <a:r>
              <a:rPr lang="es-PE" b="1" dirty="0" smtClean="0">
                <a:solidFill>
                  <a:schemeClr val="bg1"/>
                </a:solidFill>
                <a:effectLst>
                  <a:outerShdw algn="ctr" rotWithShape="0">
                    <a:schemeClr val="bg1"/>
                  </a:outerShdw>
                </a:effectLst>
              </a:rPr>
              <a:t>  </a:t>
            </a:r>
            <a:endParaRPr lang="es-PE" dirty="0">
              <a:solidFill>
                <a:schemeClr val="bg1"/>
              </a:solidFill>
              <a:effectLst>
                <a:outerShdw algn="ctr" rotWithShape="0">
                  <a:schemeClr val="bg1"/>
                </a:outerShdw>
              </a:effectLst>
            </a:endParaRPr>
          </a:p>
        </p:txBody>
      </p:sp>
      <p:sp>
        <p:nvSpPr>
          <p:cNvPr id="4" name="3 Rectángulo"/>
          <p:cNvSpPr/>
          <p:nvPr/>
        </p:nvSpPr>
        <p:spPr>
          <a:xfrm>
            <a:off x="395536" y="2132856"/>
            <a:ext cx="8424936" cy="2308324"/>
          </a:xfrm>
          <a:prstGeom prst="rect">
            <a:avLst/>
          </a:prstGeom>
          <a:solidFill>
            <a:schemeClr val="tx1">
              <a:alpha val="19000"/>
            </a:schemeClr>
          </a:solidFill>
          <a:scene3d>
            <a:camera prst="orthographicFront"/>
            <a:lightRig rig="threePt" dir="t"/>
          </a:scene3d>
          <a:sp3d>
            <a:bevelT w="152400" h="50800" prst="softRound"/>
          </a:sp3d>
        </p:spPr>
        <p:txBody>
          <a:bodyPr wrap="square">
            <a:spAutoFit/>
            <a:sp3d>
              <a:extrusionClr>
                <a:schemeClr val="bg1"/>
              </a:extrusionClr>
            </a:sp3d>
          </a:bodyPr>
          <a:lstStyle/>
          <a:p>
            <a:pPr algn="ctr"/>
            <a:r>
              <a:rPr lang="es-PE" b="1" dirty="0" smtClean="0">
                <a:solidFill>
                  <a:schemeClr val="bg1"/>
                </a:solidFill>
                <a:effectLst>
                  <a:outerShdw algn="ctr" rotWithShape="0">
                    <a:schemeClr val="bg1"/>
                  </a:outerShdw>
                </a:effectLst>
              </a:rPr>
              <a:t>Como podrán observar a través de los microchips se puede almacenar toda una base de datos referente a una persona, los cuales pueden incluir su nombre completo, nacionalidad, ocupación, edad, si profesa algún credo, si tiene familia o no, si cuenta con negocio y casa propia, sus aficiones y gustos, etc. etc. y siendo un microchip un receptor de ondas que envían y reciben información, es muy factible que en un futuro muy próximo este invento de la ciencia, pueda ser utilizado para obtener un perfil detallado de cada persona  y ser instrumento de ubicación eficaz para detectar a  todo aquel que no esté de acuerdo con el sistema.</a:t>
            </a:r>
            <a:endParaRPr lang="es-PE" dirty="0">
              <a:solidFill>
                <a:schemeClr val="bg1"/>
              </a:solidFill>
              <a:effectLst>
                <a:outerShdw algn="ctr" rotWithShape="0">
                  <a:schemeClr val="bg1"/>
                </a:outerShdw>
              </a:effectLst>
            </a:endParaRPr>
          </a:p>
        </p:txBody>
      </p:sp>
      <p:sp>
        <p:nvSpPr>
          <p:cNvPr id="3" name="2 Rectángulo"/>
          <p:cNvSpPr/>
          <p:nvPr/>
        </p:nvSpPr>
        <p:spPr>
          <a:xfrm>
            <a:off x="395536" y="260648"/>
            <a:ext cx="8352928" cy="1754326"/>
          </a:xfrm>
          <a:prstGeom prst="rect">
            <a:avLst/>
          </a:prstGeom>
          <a:solidFill>
            <a:schemeClr val="tx1">
              <a:alpha val="24000"/>
            </a:schemeClr>
          </a:solidFill>
          <a:scene3d>
            <a:camera prst="orthographicFront"/>
            <a:lightRig rig="threePt" dir="t"/>
          </a:scene3d>
          <a:sp3d>
            <a:bevelT w="152400" h="50800" prst="softRound"/>
            <a:extrusionClr>
              <a:schemeClr val="bg1"/>
            </a:extrusionClr>
          </a:sp3d>
        </p:spPr>
        <p:txBody>
          <a:bodyPr wrap="square">
            <a:spAutoFit/>
            <a:sp3d>
              <a:extrusionClr>
                <a:schemeClr val="bg1"/>
              </a:extrusionClr>
            </a:sp3d>
          </a:bodyPr>
          <a:lstStyle/>
          <a:p>
            <a:pPr algn="ctr"/>
            <a:r>
              <a:rPr lang="es-ES" b="1" dirty="0" smtClean="0">
                <a:solidFill>
                  <a:schemeClr val="bg1"/>
                </a:solidFill>
                <a:effectLst>
                  <a:outerShdw algn="ctr" rotWithShape="0">
                    <a:schemeClr val="bg1"/>
                  </a:outerShdw>
                </a:effectLst>
              </a:rPr>
              <a:t>En los actuales momentos</a:t>
            </a:r>
            <a:r>
              <a:rPr lang="es-PE" b="1" dirty="0" smtClean="0">
                <a:solidFill>
                  <a:schemeClr val="bg1"/>
                </a:solidFill>
                <a:effectLst>
                  <a:outerShdw algn="ctr" rotWithShape="0">
                    <a:schemeClr val="bg1"/>
                  </a:outerShdw>
                </a:effectLst>
              </a:rPr>
              <a:t>  alrededor de 300.000 personas </a:t>
            </a:r>
            <a:r>
              <a:rPr lang="es-ES" b="1" dirty="0" smtClean="0">
                <a:solidFill>
                  <a:schemeClr val="bg1"/>
                </a:solidFill>
                <a:effectLst>
                  <a:outerShdw algn="ctr" rotWithShape="0">
                    <a:schemeClr val="bg1"/>
                  </a:outerShdw>
                </a:effectLst>
              </a:rPr>
              <a:t> ya están utilizando   microchips  implantados en el cuerpo, por ejemplo, en la mano derecha, para poder ser localizadas, así como para fines de reemplazar medicamentos, para interactuar con los ordenadores, para </a:t>
            </a:r>
            <a:r>
              <a:rPr lang="es-PE" b="1" dirty="0" smtClean="0">
                <a:solidFill>
                  <a:schemeClr val="bg1"/>
                </a:solidFill>
                <a:effectLst>
                  <a:outerShdw algn="ctr" rotWithShape="0">
                    <a:schemeClr val="bg1"/>
                  </a:outerShdw>
                </a:effectLst>
              </a:rPr>
              <a:t>abrir las puertas y encender el coche acercando la mano a un lector, para desbloquear las habitaciones o armarios, colocando su mano en una máquina que lee la información almacenada en el chip, etc.</a:t>
            </a:r>
            <a:endParaRPr lang="es-ES" b="1" dirty="0">
              <a:solidFill>
                <a:schemeClr val="bg1"/>
              </a:solidFill>
              <a:effectLst>
                <a:outerShdw algn="ctr" rotWithShape="0">
                  <a:schemeClr val="bg1"/>
                </a:outerShdw>
              </a:effectLst>
            </a:endParaRPr>
          </a:p>
        </p:txBody>
      </p:sp>
    </p:spTree>
  </p:cSld>
  <p:clrMapOvr>
    <a:masterClrMapping/>
  </p:clrMapOvr>
  <p:transition>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JPG"/>
          <p:cNvPicPr>
            <a:picLocks noGrp="1" noChangeAspect="1"/>
          </p:cNvPicPr>
          <p:nvPr isPhoto="1"/>
        </p:nvPicPr>
        <p:blipFill>
          <a:blip r:embed="rId2" cstate="email">
            <a:lum/>
          </a:blip>
          <a:stretch>
            <a:fillRect/>
          </a:stretch>
        </p:blipFill>
        <p:spPr>
          <a:xfrm>
            <a:off x="0" y="0"/>
            <a:ext cx="9144000" cy="7046640"/>
          </a:xfrm>
          <a:prstGeom prst="rect">
            <a:avLst/>
          </a:prstGeom>
          <a:noFill/>
          <a:ln>
            <a:noFill/>
          </a:ln>
        </p:spPr>
      </p:pic>
      <p:sp>
        <p:nvSpPr>
          <p:cNvPr id="3" name="2 Rectángulo"/>
          <p:cNvSpPr/>
          <p:nvPr/>
        </p:nvSpPr>
        <p:spPr>
          <a:xfrm>
            <a:off x="323528" y="-171400"/>
            <a:ext cx="8568952" cy="4647426"/>
          </a:xfrm>
          <a:prstGeom prst="rect">
            <a:avLst/>
          </a:prstGeom>
        </p:spPr>
        <p:txBody>
          <a:bodyPr wrap="square">
            <a:spAutoFit/>
          </a:bodyPr>
          <a:lstStyle/>
          <a:p>
            <a:pPr algn="ctr"/>
            <a:endParaRPr lang="es-ES" b="1" dirty="0" smtClean="0">
              <a:solidFill>
                <a:srgbClr val="CDFFFF"/>
              </a:solidFill>
            </a:endParaRPr>
          </a:p>
          <a:p>
            <a:pPr algn="ctr"/>
            <a:r>
              <a:rPr lang="es-PE" sz="2000" b="1" dirty="0" smtClean="0">
                <a:solidFill>
                  <a:srgbClr val="CDFFFF"/>
                </a:solidFill>
              </a:rPr>
              <a:t>Sin duda es cuestión de tiempo  que las grandes corporaciones y los gobiernos decidan implantarnos obligatoriamente un microchip para rastrear todas las compras y controlar todos los movimientos de la población del planeta</a:t>
            </a:r>
            <a:r>
              <a:rPr lang="es-PE" sz="2000" dirty="0" smtClean="0">
                <a:solidFill>
                  <a:srgbClr val="CDFFFF"/>
                </a:solidFill>
              </a:rPr>
              <a:t>.</a:t>
            </a:r>
          </a:p>
          <a:p>
            <a:pPr algn="ctr"/>
            <a:endParaRPr lang="es-PE" sz="2000" dirty="0" smtClean="0"/>
          </a:p>
          <a:p>
            <a:pPr algn="ctr"/>
            <a:r>
              <a:rPr lang="es-ES" sz="2000" b="1" dirty="0" smtClean="0">
                <a:solidFill>
                  <a:srgbClr val="CDFFFF"/>
                </a:solidFill>
              </a:rPr>
              <a:t>Así pues, que nadie se deje engañar por los discursos aparentemente benevolentes e igualitarios con los que tratarán de disfrazar este golpe definitivo a nuestras libertades.</a:t>
            </a:r>
          </a:p>
          <a:p>
            <a:pPr algn="ctr"/>
            <a:endParaRPr lang="es-ES" sz="2000" b="1" dirty="0" smtClean="0">
              <a:solidFill>
                <a:srgbClr val="CDFFFF"/>
              </a:solidFill>
            </a:endParaRPr>
          </a:p>
          <a:p>
            <a:pPr algn="ctr"/>
            <a:r>
              <a:rPr lang="es-ES" sz="2000" b="1" dirty="0" smtClean="0">
                <a:solidFill>
                  <a:srgbClr val="CDFFFF"/>
                </a:solidFill>
              </a:rPr>
              <a:t>Y ante todo, mucha atención a la cara de aquellos que traten de vendernos las bondades de esta idea escudándose en la excusa de luchar contra la evasión de capitales o el fraude fiscal: quizás vengan disfrazados de personas bondadosas, generosas y luchadoras por la igualdad social…pero todo será una trampa largamente planeada…</a:t>
            </a:r>
          </a:p>
          <a:p>
            <a:pPr algn="ctr"/>
            <a:endParaRPr lang="es-ES" b="1" dirty="0" smtClean="0"/>
          </a:p>
        </p:txBody>
      </p:sp>
    </p:spTree>
  </p:cSld>
  <p:clrMapOvr>
    <a:masterClrMapping/>
  </p:clrMapOvr>
  <p:transition>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 GUERRA CONTRA EL DINERO EN EFECTIVO DOS.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Rectángulo"/>
          <p:cNvSpPr/>
          <p:nvPr/>
        </p:nvSpPr>
        <p:spPr>
          <a:xfrm>
            <a:off x="323528" y="476672"/>
            <a:ext cx="8424936" cy="1754326"/>
          </a:xfrm>
          <a:prstGeom prst="rect">
            <a:avLst/>
          </a:prstGeom>
        </p:spPr>
        <p:txBody>
          <a:bodyPr wrap="square">
            <a:spAutoFit/>
          </a:bodyPr>
          <a:lstStyle/>
          <a:p>
            <a:pPr algn="ctr"/>
            <a:r>
              <a:rPr lang="es-ES" b="1" dirty="0" smtClean="0">
                <a:solidFill>
                  <a:schemeClr val="bg1"/>
                </a:solidFill>
                <a:effectLst>
                  <a:outerShdw blurRad="38100" dist="38100" algn="tl">
                    <a:srgbClr val="000000">
                      <a:alpha val="43137"/>
                    </a:srgbClr>
                  </a:outerShdw>
                </a:effectLst>
              </a:rPr>
              <a:t>En consecuencia, los actuales microchips que por el momento es voluntaria su implantación en el cuerpo, constituyen un avance de lo que en un futuro próximo será implantado, cuando según la Biblia, en el libro de Apocalipsis, durante el período de la Gran Tribulación, que durará 7 años, el Anticristo mediante una norma legal mande colocar en la mano derecha o en la frente una marca, sin la cual nadie podrá comprar y vender, sino solo aquellos que tienen una marca en la mano derecha o en la frente.</a:t>
            </a:r>
          </a:p>
        </p:txBody>
      </p:sp>
      <p:sp>
        <p:nvSpPr>
          <p:cNvPr id="4" name="1 Rectángulo"/>
          <p:cNvSpPr/>
          <p:nvPr/>
        </p:nvSpPr>
        <p:spPr>
          <a:xfrm>
            <a:off x="395536" y="4149080"/>
            <a:ext cx="8424936" cy="2031325"/>
          </a:xfrm>
          <a:prstGeom prst="rect">
            <a:avLst/>
          </a:prstGeom>
        </p:spPr>
        <p:txBody>
          <a:bodyPr wrap="square">
            <a:spAutoFit/>
          </a:bodyPr>
          <a:lstStyle/>
          <a:p>
            <a:pPr algn="ctr"/>
            <a:r>
              <a:rPr lang="es-ES" b="1" dirty="0" smtClean="0">
                <a:solidFill>
                  <a:schemeClr val="bg1"/>
                </a:solidFill>
                <a:effectLst>
                  <a:outerShdw blurRad="38100" dist="38100" algn="tl">
                    <a:srgbClr val="000000">
                      <a:alpha val="43137"/>
                    </a:srgbClr>
                  </a:outerShdw>
                </a:effectLst>
              </a:rPr>
              <a:t>La Biblia en Apocalipsis 14:9-11, exhorta a no dejarse marcar por el Anticristo:</a:t>
            </a:r>
          </a:p>
          <a:p>
            <a:pPr algn="ctr"/>
            <a:r>
              <a:rPr lang="es-ES" b="1" dirty="0" smtClean="0">
                <a:solidFill>
                  <a:schemeClr val="bg1"/>
                </a:solidFill>
                <a:effectLst>
                  <a:outerShdw blurRad="38100" dist="38100" algn="tl">
                    <a:srgbClr val="000000">
                      <a:alpha val="43137"/>
                    </a:srgbClr>
                  </a:outerShdw>
                </a:effectLst>
              </a:rPr>
              <a:t> “</a:t>
            </a:r>
            <a:r>
              <a:rPr lang="es-PE" b="1" dirty="0" smtClean="0">
                <a:solidFill>
                  <a:schemeClr val="bg1"/>
                </a:solidFill>
                <a:effectLst>
                  <a:outerShdw blurRad="38100" dist="38100" algn="tl">
                    <a:srgbClr val="000000">
                      <a:alpha val="43137"/>
                    </a:srgbClr>
                  </a:outerShdw>
                </a:effectLst>
              </a:rPr>
              <a:t>Y </a:t>
            </a:r>
            <a:r>
              <a:rPr lang="es-PE" b="1" dirty="0">
                <a:solidFill>
                  <a:schemeClr val="bg1"/>
                </a:solidFill>
                <a:effectLst>
                  <a:outerShdw blurRad="38100" dist="38100" algn="tl">
                    <a:srgbClr val="000000">
                      <a:alpha val="43137"/>
                    </a:srgbClr>
                  </a:outerShdw>
                </a:effectLst>
              </a:rPr>
              <a:t>el tercer ángel los siguió, diciendo a gran voz: Si alguno adora a la bestia y a su imagen, y recibe la marca en su frente o en su mano</a:t>
            </a:r>
            <a:r>
              <a:rPr lang="es-PE" b="1" dirty="0" smtClean="0">
                <a:solidFill>
                  <a:schemeClr val="bg1"/>
                </a:solidFill>
                <a:effectLst>
                  <a:outerShdw blurRad="38100" dist="38100" algn="tl">
                    <a:srgbClr val="000000">
                      <a:alpha val="43137"/>
                    </a:srgbClr>
                  </a:outerShdw>
                </a:effectLst>
              </a:rPr>
              <a:t>, </a:t>
            </a:r>
            <a:r>
              <a:rPr lang="es-PE" b="1" dirty="0">
                <a:solidFill>
                  <a:schemeClr val="bg1"/>
                </a:solidFill>
                <a:effectLst>
                  <a:outerShdw blurRad="38100" dist="38100" algn="tl">
                    <a:srgbClr val="000000">
                      <a:alpha val="43137"/>
                    </a:srgbClr>
                  </a:outerShdw>
                </a:effectLst>
              </a:rPr>
              <a:t>él también beberá del vino de la ira de Dios, que ha sido vaciado puro en el cáliz de su ira; y será atormentado con fuego y azufre delante de los santos ángeles y del Cordero</a:t>
            </a:r>
            <a:r>
              <a:rPr lang="es-PE" b="1" dirty="0" smtClean="0">
                <a:solidFill>
                  <a:schemeClr val="bg1"/>
                </a:solidFill>
                <a:effectLst>
                  <a:outerShdw blurRad="38100" dist="38100" algn="tl">
                    <a:srgbClr val="000000">
                      <a:alpha val="43137"/>
                    </a:srgbClr>
                  </a:outerShdw>
                </a:effectLst>
              </a:rPr>
              <a:t>; </a:t>
            </a:r>
            <a:r>
              <a:rPr lang="es-PE" b="1" dirty="0">
                <a:solidFill>
                  <a:schemeClr val="bg1"/>
                </a:solidFill>
                <a:effectLst>
                  <a:outerShdw blurRad="38100" dist="38100" algn="tl">
                    <a:srgbClr val="000000">
                      <a:alpha val="43137"/>
                    </a:srgbClr>
                  </a:outerShdw>
                </a:effectLst>
              </a:rPr>
              <a:t>y el humo de su tormento sube por los siglos de los siglos. Y no tienen reposo de día ni de noche los que adoran a la bestia y a su imagen, ni nadie que reciba la marca de su nombre</a:t>
            </a:r>
            <a:r>
              <a:rPr lang="es-PE" b="1" dirty="0" smtClean="0">
                <a:solidFill>
                  <a:schemeClr val="bg1"/>
                </a:solidFill>
                <a:effectLst>
                  <a:outerShdw blurRad="38100" dist="38100" algn="tl">
                    <a:srgbClr val="000000">
                      <a:alpha val="43137"/>
                    </a:srgbClr>
                  </a:outerShdw>
                </a:effectLst>
              </a:rPr>
              <a:t>.” </a:t>
            </a:r>
            <a:endParaRPr lang="es-PE" b="1" dirty="0">
              <a:solidFill>
                <a:schemeClr val="bg1"/>
              </a:solidFill>
              <a:effectLst>
                <a:outerShdw blurRad="38100" dist="38100" algn="tl">
                  <a:srgbClr val="000000">
                    <a:alpha val="43137"/>
                  </a:srgbClr>
                </a:outerShdw>
              </a:effectLst>
            </a:endParaRPr>
          </a:p>
        </p:txBody>
      </p:sp>
    </p:spTree>
  </p:cSld>
  <p:clrMapOvr>
    <a:masterClrMapping/>
  </p:clrMapOvr>
  <p:transition>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rotWithShape="1">
          <a:blip r:embed="rId2" cstate="email">
            <a:lum/>
            <a:extLst>
              <a:ext uri="{28A0092B-C50C-407E-A947-70E740481C1C}">
                <a14:useLocalDpi xmlns:a14="http://schemas.microsoft.com/office/drawing/2010/main" val="0"/>
              </a:ext>
            </a:extLst>
          </a:blip>
          <a:srcRect/>
          <a:stretch/>
        </p:blipFill>
        <p:spPr>
          <a:xfrm flipH="1">
            <a:off x="0" y="0"/>
            <a:ext cx="9144000" cy="6858000"/>
          </a:xfrm>
          <a:prstGeom prst="rect">
            <a:avLst/>
          </a:prstGeom>
          <a:noFill/>
          <a:ln>
            <a:noFill/>
          </a:ln>
        </p:spPr>
      </p:pic>
      <p:pic>
        <p:nvPicPr>
          <p:cNvPr id="6" name="Picture 2"/>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sharpenSoften amount="-86000"/>
                    </a14:imgEffect>
                  </a14:imgLayer>
                </a14:imgProps>
              </a:ext>
              <a:ext uri="{28A0092B-C50C-407E-A947-70E740481C1C}">
                <a14:useLocalDpi xmlns:a14="http://schemas.microsoft.com/office/drawing/2010/main" val="0"/>
              </a:ext>
            </a:extLst>
          </a:blip>
          <a:srcRect/>
          <a:stretch/>
        </p:blipFill>
        <p:spPr bwMode="auto">
          <a:xfrm>
            <a:off x="3617640" y="6209928"/>
            <a:ext cx="2088232"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sharpenSoften amount="-86000"/>
                    </a14:imgEffect>
                  </a14:imgLayer>
                </a14:imgProps>
              </a:ext>
              <a:ext uri="{28A0092B-C50C-407E-A947-70E740481C1C}">
                <a14:useLocalDpi xmlns:a14="http://schemas.microsoft.com/office/drawing/2010/main" val="0"/>
              </a:ext>
            </a:extLst>
          </a:blip>
          <a:srcRect/>
          <a:stretch/>
        </p:blipFill>
        <p:spPr bwMode="auto">
          <a:xfrm>
            <a:off x="3393149" y="6029672"/>
            <a:ext cx="2088232"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sharpenSoften amount="-86000"/>
                    </a14:imgEffect>
                  </a14:imgLayer>
                </a14:imgProps>
              </a:ext>
              <a:ext uri="{28A0092B-C50C-407E-A947-70E740481C1C}">
                <a14:useLocalDpi xmlns:a14="http://schemas.microsoft.com/office/drawing/2010/main" val="0"/>
              </a:ext>
            </a:extLst>
          </a:blip>
          <a:srcRect/>
          <a:stretch/>
        </p:blipFill>
        <p:spPr bwMode="auto">
          <a:xfrm>
            <a:off x="3527884" y="5992630"/>
            <a:ext cx="2088232"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CuadroTexto"/>
          <p:cNvSpPr txBox="1"/>
          <p:nvPr/>
        </p:nvSpPr>
        <p:spPr>
          <a:xfrm>
            <a:off x="323528" y="332656"/>
            <a:ext cx="8676456" cy="5262979"/>
          </a:xfrm>
          <a:prstGeom prst="rect">
            <a:avLst/>
          </a:prstGeom>
          <a:noFill/>
        </p:spPr>
        <p:txBody>
          <a:bodyPr wrap="square" rtlCol="0">
            <a:spAutoFit/>
            <a:scene3d>
              <a:camera prst="obliqueBottomLeft"/>
              <a:lightRig rig="threePt" dir="t"/>
            </a:scene3d>
            <a:sp3d extrusionH="101600">
              <a:extrusionClr>
                <a:schemeClr val="tx1"/>
              </a:extrusionClr>
            </a:sp3d>
          </a:bodyPr>
          <a:lstStyle/>
          <a:p>
            <a:pPr algn="ctr"/>
            <a:r>
              <a:rPr lang="es-ES" sz="3600" dirty="0" smtClean="0">
                <a:gradFill>
                  <a:gsLst>
                    <a:gs pos="86000">
                      <a:srgbClr val="0252D4"/>
                    </a:gs>
                    <a:gs pos="34000">
                      <a:schemeClr val="accent1">
                        <a:tint val="44500"/>
                        <a:satMod val="160000"/>
                      </a:schemeClr>
                    </a:gs>
                    <a:gs pos="2000">
                      <a:schemeClr val="accent1">
                        <a:tint val="23500"/>
                        <a:satMod val="160000"/>
                        <a:lumMod val="0"/>
                        <a:lumOff val="100000"/>
                      </a:schemeClr>
                    </a:gs>
                  </a:gsLst>
                  <a:lin ang="5400000" scaled="1"/>
                </a:gradFill>
                <a:effectLst>
                  <a:outerShdw blurRad="50800" dist="50800" dir="5400000" algn="ctr" rotWithShape="0">
                    <a:schemeClr val="accent4">
                      <a:lumMod val="50000"/>
                    </a:schemeClr>
                  </a:outerShdw>
                </a:effectLst>
                <a:latin typeface="Kozuka Gothic Pro H" pitchFamily="34" charset="-128"/>
                <a:ea typeface="Kozuka Gothic Pro H" pitchFamily="34" charset="-128"/>
              </a:rPr>
              <a:t> </a:t>
            </a:r>
            <a:r>
              <a:rPr lang="es-ES" sz="2400" i="1" dirty="0">
                <a:gradFill>
                  <a:gsLst>
                    <a:gs pos="86000">
                      <a:srgbClr val="0252D4"/>
                    </a:gs>
                    <a:gs pos="34000">
                      <a:schemeClr val="accent1">
                        <a:tint val="44500"/>
                        <a:satMod val="160000"/>
                      </a:schemeClr>
                    </a:gs>
                    <a:gs pos="2000">
                      <a:schemeClr val="accent1">
                        <a:tint val="23500"/>
                        <a:satMod val="160000"/>
                        <a:lumMod val="0"/>
                        <a:lumOff val="100000"/>
                      </a:schemeClr>
                    </a:gs>
                  </a:gsLst>
                  <a:lin ang="5400000" scaled="1"/>
                </a:gradFill>
                <a:effectLst>
                  <a:glow rad="101600">
                    <a:schemeClr val="bg2">
                      <a:lumMod val="50000"/>
                      <a:alpha val="60000"/>
                    </a:schemeClr>
                  </a:glow>
                  <a:outerShdw blurRad="50800" dist="50800" dir="5400000" algn="ctr" rotWithShape="0">
                    <a:schemeClr val="accent4">
                      <a:lumMod val="50000"/>
                    </a:schemeClr>
                  </a:outerShdw>
                </a:effectLst>
                <a:latin typeface="Kozuka Gothic Pro H" pitchFamily="34" charset="-128"/>
                <a:ea typeface="Kozuka Gothic Pro H" pitchFamily="34" charset="-128"/>
              </a:rPr>
              <a:t>“Y hacía que a todos, pequeños y grandes, ricos y pobres, libres y esclavos, se les pusiese una marca en la mano derecha, o en la frente; </a:t>
            </a:r>
          </a:p>
          <a:p>
            <a:pPr algn="ctr"/>
            <a:r>
              <a:rPr lang="es-ES" sz="2400" i="1" dirty="0">
                <a:gradFill>
                  <a:gsLst>
                    <a:gs pos="86000">
                      <a:srgbClr val="0252D4"/>
                    </a:gs>
                    <a:gs pos="34000">
                      <a:schemeClr val="accent1">
                        <a:tint val="44500"/>
                        <a:satMod val="160000"/>
                      </a:schemeClr>
                    </a:gs>
                    <a:gs pos="2000">
                      <a:schemeClr val="accent1">
                        <a:tint val="23500"/>
                        <a:satMod val="160000"/>
                        <a:lumMod val="0"/>
                        <a:lumOff val="100000"/>
                      </a:schemeClr>
                    </a:gs>
                  </a:gsLst>
                  <a:lin ang="5400000" scaled="1"/>
                </a:gradFill>
                <a:effectLst>
                  <a:glow rad="101600">
                    <a:schemeClr val="bg2">
                      <a:lumMod val="50000"/>
                      <a:alpha val="60000"/>
                    </a:schemeClr>
                  </a:glow>
                  <a:outerShdw blurRad="50800" dist="50800" dir="5400000" algn="ctr" rotWithShape="0">
                    <a:schemeClr val="accent4">
                      <a:lumMod val="50000"/>
                    </a:schemeClr>
                  </a:outerShdw>
                </a:effectLst>
                <a:latin typeface="Kozuka Gothic Pro H" pitchFamily="34" charset="-128"/>
                <a:ea typeface="Kozuka Gothic Pro H" pitchFamily="34" charset="-128"/>
              </a:rPr>
              <a:t>  y que ninguno pudiese comprar ni vender, sino el que tuviese la marca o el nombre de la bestia, o el número de </a:t>
            </a:r>
            <a:endParaRPr lang="es-ES" sz="2400" i="1" dirty="0" smtClean="0">
              <a:gradFill>
                <a:gsLst>
                  <a:gs pos="86000">
                    <a:srgbClr val="0252D4"/>
                  </a:gs>
                  <a:gs pos="34000">
                    <a:schemeClr val="accent1">
                      <a:tint val="44500"/>
                      <a:satMod val="160000"/>
                    </a:schemeClr>
                  </a:gs>
                  <a:gs pos="2000">
                    <a:schemeClr val="accent1">
                      <a:tint val="23500"/>
                      <a:satMod val="160000"/>
                      <a:lumMod val="0"/>
                      <a:lumOff val="100000"/>
                    </a:schemeClr>
                  </a:gs>
                </a:gsLst>
                <a:lin ang="5400000" scaled="1"/>
              </a:gradFill>
              <a:effectLst>
                <a:glow rad="101600">
                  <a:schemeClr val="bg2">
                    <a:lumMod val="50000"/>
                    <a:alpha val="60000"/>
                  </a:schemeClr>
                </a:glow>
                <a:outerShdw blurRad="50800" dist="50800" dir="5400000" algn="ctr" rotWithShape="0">
                  <a:schemeClr val="accent4">
                    <a:lumMod val="50000"/>
                  </a:schemeClr>
                </a:outerShdw>
              </a:effectLst>
              <a:latin typeface="Kozuka Gothic Pro H" pitchFamily="34" charset="-128"/>
              <a:ea typeface="Kozuka Gothic Pro H" pitchFamily="34" charset="-128"/>
            </a:endParaRPr>
          </a:p>
          <a:p>
            <a:pPr algn="ctr"/>
            <a:r>
              <a:rPr lang="es-ES" sz="2400" i="1" dirty="0" smtClean="0">
                <a:gradFill>
                  <a:gsLst>
                    <a:gs pos="86000">
                      <a:srgbClr val="0252D4"/>
                    </a:gs>
                    <a:gs pos="34000">
                      <a:schemeClr val="accent1">
                        <a:tint val="44500"/>
                        <a:satMod val="160000"/>
                      </a:schemeClr>
                    </a:gs>
                    <a:gs pos="2000">
                      <a:schemeClr val="accent1">
                        <a:tint val="23500"/>
                        <a:satMod val="160000"/>
                        <a:lumMod val="0"/>
                        <a:lumOff val="100000"/>
                      </a:schemeClr>
                    </a:gs>
                  </a:gsLst>
                  <a:lin ang="5400000" scaled="1"/>
                </a:gradFill>
                <a:effectLst>
                  <a:glow rad="101600">
                    <a:schemeClr val="bg2">
                      <a:lumMod val="50000"/>
                      <a:alpha val="60000"/>
                    </a:schemeClr>
                  </a:glow>
                  <a:outerShdw blurRad="50800" dist="50800" dir="5400000" algn="ctr" rotWithShape="0">
                    <a:schemeClr val="accent4">
                      <a:lumMod val="50000"/>
                    </a:schemeClr>
                  </a:outerShdw>
                </a:effectLst>
                <a:latin typeface="Kozuka Gothic Pro H" pitchFamily="34" charset="-128"/>
                <a:ea typeface="Kozuka Gothic Pro H" pitchFamily="34" charset="-128"/>
              </a:rPr>
              <a:t>su </a:t>
            </a:r>
            <a:r>
              <a:rPr lang="es-ES" sz="2400" i="1" dirty="0">
                <a:gradFill>
                  <a:gsLst>
                    <a:gs pos="86000">
                      <a:srgbClr val="0252D4"/>
                    </a:gs>
                    <a:gs pos="34000">
                      <a:schemeClr val="accent1">
                        <a:tint val="44500"/>
                        <a:satMod val="160000"/>
                      </a:schemeClr>
                    </a:gs>
                    <a:gs pos="2000">
                      <a:schemeClr val="accent1">
                        <a:tint val="23500"/>
                        <a:satMod val="160000"/>
                        <a:lumMod val="0"/>
                        <a:lumOff val="100000"/>
                      </a:schemeClr>
                    </a:gs>
                  </a:gsLst>
                  <a:lin ang="5400000" scaled="1"/>
                </a:gradFill>
                <a:effectLst>
                  <a:glow rad="101600">
                    <a:schemeClr val="bg2">
                      <a:lumMod val="50000"/>
                      <a:alpha val="60000"/>
                    </a:schemeClr>
                  </a:glow>
                  <a:outerShdw blurRad="50800" dist="50800" dir="5400000" algn="ctr" rotWithShape="0">
                    <a:schemeClr val="accent4">
                      <a:lumMod val="50000"/>
                    </a:schemeClr>
                  </a:outerShdw>
                </a:effectLst>
                <a:latin typeface="Kozuka Gothic Pro H" pitchFamily="34" charset="-128"/>
                <a:ea typeface="Kozuka Gothic Pro H" pitchFamily="34" charset="-128"/>
              </a:rPr>
              <a:t>nombre. </a:t>
            </a:r>
          </a:p>
          <a:p>
            <a:pPr algn="ctr"/>
            <a:r>
              <a:rPr lang="es-ES" sz="2400" i="1" dirty="0">
                <a:gradFill>
                  <a:gsLst>
                    <a:gs pos="86000">
                      <a:srgbClr val="0252D4"/>
                    </a:gs>
                    <a:gs pos="34000">
                      <a:schemeClr val="accent1">
                        <a:tint val="44500"/>
                        <a:satMod val="160000"/>
                      </a:schemeClr>
                    </a:gs>
                    <a:gs pos="2000">
                      <a:schemeClr val="accent1">
                        <a:tint val="23500"/>
                        <a:satMod val="160000"/>
                        <a:lumMod val="0"/>
                        <a:lumOff val="100000"/>
                      </a:schemeClr>
                    </a:gs>
                  </a:gsLst>
                  <a:lin ang="5400000" scaled="1"/>
                </a:gradFill>
                <a:effectLst>
                  <a:glow rad="101600">
                    <a:schemeClr val="bg2">
                      <a:lumMod val="50000"/>
                      <a:alpha val="60000"/>
                    </a:schemeClr>
                  </a:glow>
                  <a:outerShdw blurRad="50800" dist="50800" dir="5400000" algn="ctr" rotWithShape="0">
                    <a:schemeClr val="accent4">
                      <a:lumMod val="50000"/>
                    </a:schemeClr>
                  </a:outerShdw>
                </a:effectLst>
                <a:latin typeface="Kozuka Gothic Pro H" pitchFamily="34" charset="-128"/>
                <a:ea typeface="Kozuka Gothic Pro H" pitchFamily="34" charset="-128"/>
              </a:rPr>
              <a:t> Aquí hay sabiduría. El que tiene entendimiento, cuente el número de la bestia, pues es número de hombre. Y su número es seiscientos sesenta y seis.”</a:t>
            </a:r>
          </a:p>
          <a:p>
            <a:pPr algn="ctr"/>
            <a:r>
              <a:rPr lang="es-ES" sz="1600" i="1" dirty="0">
                <a:gradFill>
                  <a:gsLst>
                    <a:gs pos="86000">
                      <a:srgbClr val="0252D4"/>
                    </a:gs>
                    <a:gs pos="34000">
                      <a:schemeClr val="accent1">
                        <a:tint val="44500"/>
                        <a:satMod val="160000"/>
                      </a:schemeClr>
                    </a:gs>
                    <a:gs pos="2000">
                      <a:schemeClr val="accent1">
                        <a:tint val="23500"/>
                        <a:satMod val="160000"/>
                        <a:lumMod val="0"/>
                        <a:lumOff val="100000"/>
                      </a:schemeClr>
                    </a:gs>
                  </a:gsLst>
                  <a:lin ang="5400000" scaled="1"/>
                </a:gradFill>
                <a:effectLst>
                  <a:glow rad="101600">
                    <a:schemeClr val="bg2">
                      <a:lumMod val="50000"/>
                      <a:alpha val="60000"/>
                    </a:schemeClr>
                  </a:glow>
                  <a:outerShdw blurRad="50800" dist="50800" dir="5400000" algn="ctr" rotWithShape="0">
                    <a:schemeClr val="accent4">
                      <a:lumMod val="50000"/>
                    </a:schemeClr>
                  </a:outerShdw>
                </a:effectLst>
                <a:latin typeface="Kozuka Gothic Pro H" pitchFamily="34" charset="-128"/>
                <a:ea typeface="Kozuka Gothic Pro H" pitchFamily="34" charset="-128"/>
              </a:rPr>
              <a:t> (Apocalipsis 13:16-18) </a:t>
            </a:r>
          </a:p>
          <a:p>
            <a:pPr algn="ctr"/>
            <a:endParaRPr lang="es-ES" sz="2800" i="1" dirty="0">
              <a:gradFill>
                <a:gsLst>
                  <a:gs pos="86000">
                    <a:srgbClr val="0252D4"/>
                  </a:gs>
                  <a:gs pos="34000">
                    <a:schemeClr val="accent1">
                      <a:tint val="44500"/>
                      <a:satMod val="160000"/>
                    </a:schemeClr>
                  </a:gs>
                  <a:gs pos="2000">
                    <a:schemeClr val="accent1">
                      <a:tint val="23500"/>
                      <a:satMod val="160000"/>
                      <a:lumMod val="0"/>
                      <a:lumOff val="100000"/>
                    </a:schemeClr>
                  </a:gs>
                </a:gsLst>
                <a:lin ang="5400000" scaled="1"/>
              </a:gradFill>
              <a:effectLst>
                <a:outerShdw blurRad="50800" dist="50800" dir="5400000" algn="ctr" rotWithShape="0">
                  <a:schemeClr val="accent4">
                    <a:lumMod val="50000"/>
                  </a:schemeClr>
                </a:outerShdw>
              </a:effectLst>
              <a:latin typeface="Kozuka Gothic Pro H" pitchFamily="34" charset="-128"/>
              <a:ea typeface="Kozuka Gothic Pro H" pitchFamily="34" charset="-128"/>
            </a:endParaRPr>
          </a:p>
          <a:p>
            <a:pPr algn="ctr"/>
            <a:endParaRPr lang="es-ES" sz="2800" dirty="0">
              <a:gradFill>
                <a:gsLst>
                  <a:gs pos="86000">
                    <a:srgbClr val="0252D4"/>
                  </a:gs>
                  <a:gs pos="34000">
                    <a:schemeClr val="accent1">
                      <a:tint val="44500"/>
                      <a:satMod val="160000"/>
                    </a:schemeClr>
                  </a:gs>
                  <a:gs pos="2000">
                    <a:schemeClr val="accent1">
                      <a:tint val="23500"/>
                      <a:satMod val="160000"/>
                      <a:lumMod val="0"/>
                      <a:lumOff val="100000"/>
                    </a:schemeClr>
                  </a:gs>
                </a:gsLst>
                <a:lin ang="5400000" scaled="1"/>
              </a:gradFill>
              <a:effectLst>
                <a:outerShdw blurRad="50800" dist="50800" dir="5400000" algn="ctr" rotWithShape="0">
                  <a:schemeClr val="accent4">
                    <a:lumMod val="50000"/>
                  </a:schemeClr>
                </a:outerShdw>
              </a:effectLst>
              <a:latin typeface="Kozuka Gothic Pro H" pitchFamily="34" charset="-128"/>
              <a:ea typeface="Kozuka Gothic Pro H" pitchFamily="34" charset="-128"/>
            </a:endParaRPr>
          </a:p>
          <a:p>
            <a:pPr algn="ctr"/>
            <a:endParaRPr lang="es-ES" sz="2800" dirty="0">
              <a:gradFill>
                <a:gsLst>
                  <a:gs pos="86000">
                    <a:srgbClr val="0252D4"/>
                  </a:gs>
                  <a:gs pos="34000">
                    <a:schemeClr val="accent1">
                      <a:tint val="44500"/>
                      <a:satMod val="160000"/>
                    </a:schemeClr>
                  </a:gs>
                  <a:gs pos="2000">
                    <a:schemeClr val="accent1">
                      <a:tint val="23500"/>
                      <a:satMod val="160000"/>
                      <a:lumMod val="0"/>
                      <a:lumOff val="100000"/>
                    </a:schemeClr>
                  </a:gs>
                </a:gsLst>
                <a:lin ang="5400000" scaled="1"/>
              </a:gradFill>
              <a:effectLst>
                <a:outerShdw blurRad="50800" dist="50800" dir="5400000" algn="ctr" rotWithShape="0">
                  <a:schemeClr val="accent4">
                    <a:lumMod val="50000"/>
                  </a:schemeClr>
                </a:outerShdw>
              </a:effectLst>
              <a:latin typeface="Kozuka Gothic Pro H" pitchFamily="34" charset="-128"/>
              <a:ea typeface="Kozuka Gothic Pro H" pitchFamily="34" charset="-128"/>
            </a:endParaRPr>
          </a:p>
        </p:txBody>
      </p:sp>
      <p:pic>
        <p:nvPicPr>
          <p:cNvPr id="4100" name="Picture 4"/>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247991" y="4642988"/>
            <a:ext cx="3432175" cy="2468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3"/>
          <p:cNvPicPr>
            <a:picLocks noChangeAspect="1" noChangeArrowheads="1"/>
          </p:cNvPicPr>
          <p:nvPr/>
        </p:nvPicPr>
        <p:blipFill rotWithShape="1">
          <a:blip r:embed="rId6" cstate="print">
            <a:lum contrast="10000"/>
            <a:extLst>
              <a:ext uri="{28A0092B-C50C-407E-A947-70E740481C1C}">
                <a14:useLocalDpi xmlns:a14="http://schemas.microsoft.com/office/drawing/2010/main" val="0"/>
              </a:ext>
            </a:extLst>
          </a:blip>
          <a:srcRect l="16547" r="15455" b="18291"/>
          <a:stretch/>
        </p:blipFill>
        <p:spPr bwMode="auto">
          <a:xfrm rot="498362">
            <a:off x="6544989" y="5263007"/>
            <a:ext cx="2537303" cy="10385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554609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path" presetSubtype="0" repeatCount="indefinite" accel="50000" decel="50000" fill="hold" nodeType="withEffect">
                                  <p:stCondLst>
                                    <p:cond delay="250"/>
                                  </p:stCondLst>
                                  <p:childTnLst>
                                    <p:animMotion origin="layout" path="M 0.23247 -0.91342 L -5.55556E-7 -4.44444E-6 " pathEditMode="relative" rAng="0" ptsTypes="AA">
                                      <p:cBhvr>
                                        <p:cTn id="6" dur="2000" spd="-100000" fill="hold"/>
                                        <p:tgtEl>
                                          <p:spTgt spid="6"/>
                                        </p:tgtEl>
                                        <p:attrNameLst>
                                          <p:attrName>ppt_x</p:attrName>
                                          <p:attrName>ppt_y</p:attrName>
                                        </p:attrNameLst>
                                      </p:cBhvr>
                                      <p:rCtr x="-11600" y="45700"/>
                                    </p:animMotion>
                                  </p:childTnLst>
                                </p:cTn>
                              </p:par>
                              <p:par>
                                <p:cTn id="7" presetID="49" presetClass="path" presetSubtype="0" repeatCount="indefinite" accel="50000" decel="50000" fill="hold" nodeType="withEffect">
                                  <p:stCondLst>
                                    <p:cond delay="250"/>
                                  </p:stCondLst>
                                  <p:childTnLst>
                                    <p:animMotion origin="layout" path="M -0.31094 -0.93449 L -5.55556E-7 -4.44444E-6 " pathEditMode="relative" rAng="0" ptsTypes="AA">
                                      <p:cBhvr>
                                        <p:cTn id="8" dur="3000" spd="-100000" fill="hold"/>
                                        <p:tgtEl>
                                          <p:spTgt spid="7"/>
                                        </p:tgtEl>
                                        <p:attrNameLst>
                                          <p:attrName>ppt_x</p:attrName>
                                          <p:attrName>ppt_y</p:attrName>
                                        </p:attrNameLst>
                                      </p:cBhvr>
                                      <p:rCtr x="15500" y="46700"/>
                                    </p:animMotion>
                                  </p:childTnLst>
                                </p:cTn>
                              </p:par>
                              <p:par>
                                <p:cTn id="9" presetID="49" presetClass="path" presetSubtype="0" repeatCount="indefinite" accel="50000" decel="50000" fill="hold" nodeType="withEffect">
                                  <p:stCondLst>
                                    <p:cond delay="250"/>
                                  </p:stCondLst>
                                  <p:childTnLst>
                                    <p:animMotion origin="layout" path="M -0.11597 -0.97894 L -0.02135 -0.01296 " pathEditMode="relative" rAng="0" ptsTypes="AA">
                                      <p:cBhvr>
                                        <p:cTn id="10" dur="1000" spd="-100000" fill="hold"/>
                                        <p:tgtEl>
                                          <p:spTgt spid="8"/>
                                        </p:tgtEl>
                                        <p:attrNameLst>
                                          <p:attrName>ppt_x</p:attrName>
                                          <p:attrName>ppt_y</p:attrName>
                                        </p:attrNameLst>
                                      </p:cBhvr>
                                      <p:rCtr x="4700" y="48300"/>
                                    </p:animMotion>
                                  </p:childTnLst>
                                </p:cTn>
                              </p:par>
                              <p:par>
                                <p:cTn id="11" presetID="23" presetClass="entr" presetSubtype="16"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3500" fill="hold"/>
                                        <p:tgtEl>
                                          <p:spTgt spid="10"/>
                                        </p:tgtEl>
                                        <p:attrNameLst>
                                          <p:attrName>ppt_w</p:attrName>
                                        </p:attrNameLst>
                                      </p:cBhvr>
                                      <p:tavLst>
                                        <p:tav tm="0">
                                          <p:val>
                                            <p:fltVal val="0"/>
                                          </p:val>
                                        </p:tav>
                                        <p:tav tm="100000">
                                          <p:val>
                                            <p:strVal val="#ppt_w"/>
                                          </p:val>
                                        </p:tav>
                                      </p:tavLst>
                                    </p:anim>
                                    <p:anim calcmode="lin" valueType="num">
                                      <p:cBhvr>
                                        <p:cTn id="14" dur="3500" fill="hold"/>
                                        <p:tgtEl>
                                          <p:spTgt spid="10"/>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100"/>
                                        </p:tgtEl>
                                        <p:attrNameLst>
                                          <p:attrName>style.visibility</p:attrName>
                                        </p:attrNameLst>
                                      </p:cBhvr>
                                      <p:to>
                                        <p:strVal val="visible"/>
                                      </p:to>
                                    </p:set>
                                    <p:anim calcmode="lin" valueType="num">
                                      <p:cBhvr>
                                        <p:cTn id="17" dur="3500" fill="hold"/>
                                        <p:tgtEl>
                                          <p:spTgt spid="4100"/>
                                        </p:tgtEl>
                                        <p:attrNameLst>
                                          <p:attrName>ppt_w</p:attrName>
                                        </p:attrNameLst>
                                      </p:cBhvr>
                                      <p:tavLst>
                                        <p:tav tm="0">
                                          <p:val>
                                            <p:fltVal val="0"/>
                                          </p:val>
                                        </p:tav>
                                        <p:tav tm="100000">
                                          <p:val>
                                            <p:strVal val="#ppt_w"/>
                                          </p:val>
                                        </p:tav>
                                      </p:tavLst>
                                    </p:anim>
                                    <p:anim calcmode="lin" valueType="num">
                                      <p:cBhvr>
                                        <p:cTn id="18" dur="3500" fill="hold"/>
                                        <p:tgtEl>
                                          <p:spTgt spid="4100"/>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3500" fill="hold"/>
                                        <p:tgtEl>
                                          <p:spTgt spid="9"/>
                                        </p:tgtEl>
                                        <p:attrNameLst>
                                          <p:attrName>ppt_w</p:attrName>
                                        </p:attrNameLst>
                                      </p:cBhvr>
                                      <p:tavLst>
                                        <p:tav tm="0">
                                          <p:val>
                                            <p:fltVal val="0"/>
                                          </p:val>
                                        </p:tav>
                                        <p:tav tm="100000">
                                          <p:val>
                                            <p:strVal val="#ppt_w"/>
                                          </p:val>
                                        </p:tav>
                                      </p:tavLst>
                                    </p:anim>
                                    <p:anim calcmode="lin" valueType="num">
                                      <p:cBhvr>
                                        <p:cTn id="22" dur="35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LA GUERRA CONTRA EL DINERO EN EFECTIVO DOS.jpg"/>
          <p:cNvPicPr>
            <a:picLocks noGrp="1" noChangeAspect="1"/>
          </p:cNvPicPr>
          <p:nvPr isPhoto="1"/>
        </p:nvPicPr>
        <p:blipFill>
          <a:blip r:embed="rId3" cstate="email"/>
          <a:stretch>
            <a:fillRect/>
          </a:stretch>
        </p:blipFill>
        <p:spPr>
          <a:xfrm>
            <a:off x="0" y="0"/>
            <a:ext cx="9144000" cy="6858000"/>
          </a:xfrm>
          <a:prstGeom prst="rect">
            <a:avLst/>
          </a:prstGeom>
          <a:noFill/>
          <a:ln>
            <a:noFill/>
          </a:ln>
        </p:spPr>
      </p:pic>
      <p:pic>
        <p:nvPicPr>
          <p:cNvPr id="9" name="Picture 3"/>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rot="1628806">
            <a:off x="2042320" y="884630"/>
            <a:ext cx="5048250" cy="4829175"/>
          </a:xfrm>
          <a:prstGeom prst="rect">
            <a:avLst/>
          </a:prstGeom>
          <a:noFill/>
          <a:ln>
            <a:noFill/>
          </a:ln>
          <a:effectLst>
            <a:outerShdw dist="50800" dir="5400000" algn="ctr" rotWithShape="0">
              <a:srgbClr val="00206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p:cNvPicPr>
            <a:picLocks noChangeAspect="1" noChangeArrowheads="1"/>
          </p:cNvPicPr>
          <p:nvPr/>
        </p:nvPicPr>
        <p:blipFill>
          <a:blip r:embed="rId5" cstate="email">
            <a:extLst>
              <a:ext uri="{BEBA8EAE-BF5A-486C-A8C5-ECC9F3942E4B}">
                <a14:imgProps xmlns:a14="http://schemas.microsoft.com/office/drawing/2010/main">
                  <a14:imgLayer r:embed="rId6">
                    <a14:imgEffect>
                      <a14:brightnessContrast bright="12000"/>
                    </a14:imgEffect>
                  </a14:imgLayer>
                </a14:imgProps>
              </a:ext>
              <a:ext uri="{28A0092B-C50C-407E-A947-70E740481C1C}">
                <a14:useLocalDpi xmlns:a14="http://schemas.microsoft.com/office/drawing/2010/main" val="0"/>
              </a:ext>
            </a:extLst>
          </a:blip>
          <a:srcRect/>
          <a:stretch>
            <a:fillRect/>
          </a:stretch>
        </p:blipFill>
        <p:spPr bwMode="auto">
          <a:xfrm>
            <a:off x="2051720" y="836712"/>
            <a:ext cx="5005388" cy="4786313"/>
          </a:xfrm>
          <a:prstGeom prst="rect">
            <a:avLst/>
          </a:prstGeom>
          <a:noFill/>
          <a:ln>
            <a:noFill/>
          </a:ln>
          <a:effectLst>
            <a:outerShdw dist="50800" dir="5400000" algn="ctr" rotWithShape="0">
              <a:srgbClr val="00206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11 Imagen" descr="LA GUERRA CONTRA EL DINERO EN EFECTIVO DOS.jpg"/>
          <p:cNvPicPr>
            <a:picLocks noGrp="1" noChangeAspect="1"/>
          </p:cNvPicPr>
          <p:nvPr isPhoto="1"/>
        </p:nvPicPr>
        <p:blipFill>
          <a:blip r:embed="rId3" cstate="email"/>
          <a:stretch>
            <a:fillRect/>
          </a:stretch>
        </p:blipFill>
        <p:spPr>
          <a:xfrm>
            <a:off x="0" y="0"/>
            <a:ext cx="9144000" cy="6858000"/>
          </a:xfrm>
          <a:prstGeom prst="rect">
            <a:avLst/>
          </a:prstGeom>
          <a:noFill/>
          <a:ln>
            <a:noFill/>
          </a:ln>
        </p:spPr>
      </p:pic>
      <p:pic>
        <p:nvPicPr>
          <p:cNvPr id="6" name="Picture 2"/>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2046423" y="1556792"/>
            <a:ext cx="4833938" cy="387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Diapositiva2.JPG"/>
          <p:cNvPicPr>
            <a:picLocks noGrp="1" noChangeAspect="1"/>
          </p:cNvPicPr>
          <p:nvPr isPhoto="1"/>
        </p:nvPicPr>
        <p:blipFill>
          <a:blip r:embed="rId8" cstate="email">
            <a:duotone>
              <a:prstClr val="black"/>
              <a:schemeClr val="accent5">
                <a:tint val="45000"/>
                <a:satMod val="400000"/>
              </a:schemeClr>
            </a:duotone>
            <a:extLst>
              <a:ext uri="{BEBA8EAE-BF5A-486C-A8C5-ECC9F3942E4B}">
                <a14:imgProps xmlns:a14="http://schemas.microsoft.com/office/drawing/2010/main">
                  <a14:imgLayer r:embed="rId9">
                    <a14:imgEffect>
                      <a14:colorTemperature colorTemp="7000"/>
                    </a14:imgEffect>
                    <a14:imgEffect>
                      <a14:brightnessContrast bright="23000"/>
                    </a14:imgEffect>
                  </a14:imgLayer>
                </a14:imgProps>
              </a:ext>
            </a:extLst>
          </a:blip>
          <a:srcRect/>
          <a:stretch>
            <a:fillRect/>
          </a:stretch>
        </p:blipFill>
        <p:spPr>
          <a:xfrm>
            <a:off x="7956376" y="6381328"/>
            <a:ext cx="1080120" cy="360000"/>
          </a:xfrm>
          <a:prstGeom prst="rect">
            <a:avLst/>
          </a:prstGeom>
          <a:noFill/>
          <a:ln>
            <a:noFill/>
          </a:ln>
          <a:scene3d>
            <a:camera prst="orthographicFront"/>
            <a:lightRig rig="threePt" dir="t"/>
          </a:scene3d>
          <a:sp3d>
            <a:bevelT w="139700" prst="cross"/>
          </a:sp3d>
        </p:spPr>
      </p:pic>
      <p:pic>
        <p:nvPicPr>
          <p:cNvPr id="8" name="Picture 2"/>
          <p:cNvPicPr>
            <a:picLocks noChangeAspect="1" noChangeArrowheads="1"/>
          </p:cNvPicPr>
          <p:nvPr/>
        </p:nvPicPr>
        <p:blipFill rotWithShape="1">
          <a:blip r:embed="rId10" cstate="email"/>
          <a:srcRect l="8216" t="12598" r="4108" b="12598"/>
          <a:stretch/>
        </p:blipFill>
        <p:spPr bwMode="auto">
          <a:xfrm>
            <a:off x="8092721" y="6453336"/>
            <a:ext cx="767126" cy="179804"/>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4000" fill="hold"/>
                                        <p:tgtEl>
                                          <p:spTgt spid="9"/>
                                        </p:tgtEl>
                                        <p:attrNameLst>
                                          <p:attrName>ppt_w</p:attrName>
                                        </p:attrNameLst>
                                      </p:cBhvr>
                                      <p:tavLst>
                                        <p:tav tm="0">
                                          <p:val>
                                            <p:fltVal val="0"/>
                                          </p:val>
                                        </p:tav>
                                        <p:tav tm="100000">
                                          <p:val>
                                            <p:strVal val="#ppt_w"/>
                                          </p:val>
                                        </p:tav>
                                      </p:tavLst>
                                    </p:anim>
                                    <p:anim calcmode="lin" valueType="num">
                                      <p:cBhvr>
                                        <p:cTn id="11" dur="4000" fill="hold"/>
                                        <p:tgtEl>
                                          <p:spTgt spid="9"/>
                                        </p:tgtEl>
                                        <p:attrNameLst>
                                          <p:attrName>ppt_h</p:attrName>
                                        </p:attrNameLst>
                                      </p:cBhvr>
                                      <p:tavLst>
                                        <p:tav tm="0">
                                          <p:val>
                                            <p:fltVal val="0"/>
                                          </p:val>
                                        </p:tav>
                                        <p:tav tm="100000">
                                          <p:val>
                                            <p:strVal val="#ppt_h"/>
                                          </p:val>
                                        </p:tav>
                                      </p:tavLst>
                                    </p:anim>
                                    <p:anim calcmode="lin" valueType="num">
                                      <p:cBhvr>
                                        <p:cTn id="12" dur="4000" fill="hold"/>
                                        <p:tgtEl>
                                          <p:spTgt spid="9"/>
                                        </p:tgtEl>
                                        <p:attrNameLst>
                                          <p:attrName>ppt_x</p:attrName>
                                        </p:attrNameLst>
                                      </p:cBhvr>
                                      <p:tavLst>
                                        <p:tav tm="0">
                                          <p:val>
                                            <p:fltVal val="0.5"/>
                                          </p:val>
                                        </p:tav>
                                        <p:tav tm="100000">
                                          <p:val>
                                            <p:strVal val="#ppt_x"/>
                                          </p:val>
                                        </p:tav>
                                      </p:tavLst>
                                    </p:anim>
                                    <p:anim calcmode="lin" valueType="num">
                                      <p:cBhvr>
                                        <p:cTn id="13" dur="4000" fill="hold"/>
                                        <p:tgtEl>
                                          <p:spTgt spid="9"/>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4000" fill="hold"/>
                                        <p:tgtEl>
                                          <p:spTgt spid="9"/>
                                        </p:tgtEl>
                                        <p:attrNameLst>
                                          <p:attrName>r</p:attrName>
                                        </p:attrNameLst>
                                      </p:cBhvr>
                                    </p:animRot>
                                  </p:childTnLst>
                                </p:cTn>
                              </p:par>
                              <p:par>
                                <p:cTn id="16" presetID="23" presetClass="entr" presetSubtype="32"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4000" fill="hold"/>
                                        <p:tgtEl>
                                          <p:spTgt spid="10"/>
                                        </p:tgtEl>
                                        <p:attrNameLst>
                                          <p:attrName>ppt_w</p:attrName>
                                        </p:attrNameLst>
                                      </p:cBhvr>
                                      <p:tavLst>
                                        <p:tav tm="0">
                                          <p:val>
                                            <p:strVal val="4*#ppt_w"/>
                                          </p:val>
                                        </p:tav>
                                        <p:tav tm="100000">
                                          <p:val>
                                            <p:strVal val="#ppt_w"/>
                                          </p:val>
                                        </p:tav>
                                      </p:tavLst>
                                    </p:anim>
                                    <p:anim calcmode="lin" valueType="num">
                                      <p:cBhvr>
                                        <p:cTn id="19" dur="4000" fill="hold"/>
                                        <p:tgtEl>
                                          <p:spTgt spid="10"/>
                                        </p:tgtEl>
                                        <p:attrNameLst>
                                          <p:attrName>ppt_h</p:attrName>
                                        </p:attrNameLst>
                                      </p:cBhvr>
                                      <p:tavLst>
                                        <p:tav tm="0">
                                          <p:val>
                                            <p:strVal val="4*#ppt_h"/>
                                          </p:val>
                                        </p:tav>
                                        <p:tav tm="100000">
                                          <p:val>
                                            <p:strVal val="#ppt_h"/>
                                          </p:val>
                                        </p:tav>
                                      </p:tavLst>
                                    </p:anim>
                                  </p:childTnLst>
                                </p:cTn>
                              </p:par>
                              <p:par>
                                <p:cTn id="20" presetID="23" presetClass="entr" presetSubtype="288"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4000" fill="hold"/>
                                        <p:tgtEl>
                                          <p:spTgt spid="11"/>
                                        </p:tgtEl>
                                        <p:attrNameLst>
                                          <p:attrName>ppt_w</p:attrName>
                                        </p:attrNameLst>
                                      </p:cBhvr>
                                      <p:tavLst>
                                        <p:tav tm="0">
                                          <p:val>
                                            <p:strVal val="4/3*#ppt_w"/>
                                          </p:val>
                                        </p:tav>
                                        <p:tav tm="100000">
                                          <p:val>
                                            <p:strVal val="#ppt_w"/>
                                          </p:val>
                                        </p:tav>
                                      </p:tavLst>
                                    </p:anim>
                                    <p:anim calcmode="lin" valueType="num">
                                      <p:cBhvr>
                                        <p:cTn id="23" dur="4000" fill="hold"/>
                                        <p:tgtEl>
                                          <p:spTgt spid="11"/>
                                        </p:tgtEl>
                                        <p:attrNameLst>
                                          <p:attrName>ppt_h</p:attrName>
                                        </p:attrNameLst>
                                      </p:cBhvr>
                                      <p:tavLst>
                                        <p:tav tm="0">
                                          <p:val>
                                            <p:strVal val="4/3*#ppt_h"/>
                                          </p:val>
                                        </p:tav>
                                        <p:tav tm="100000">
                                          <p:val>
                                            <p:strVal val="#ppt_h"/>
                                          </p:val>
                                        </p:tav>
                                      </p:tavLst>
                                    </p:anim>
                                  </p:childTnLst>
                                </p:cTn>
                              </p:par>
                              <p:par>
                                <p:cTn id="24" presetID="10" presetClass="entr" presetSubtype="0"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4000"/>
                                        <p:tgtEl>
                                          <p:spTgt spid="11"/>
                                        </p:tgtEl>
                                      </p:cBhvr>
                                    </p:animEffect>
                                  </p:childTnLst>
                                </p:cTn>
                              </p:par>
                            </p:childTnLst>
                          </p:cTn>
                        </p:par>
                        <p:par>
                          <p:cTn id="27" fill="hold">
                            <p:stCondLst>
                              <p:cond delay="4000"/>
                            </p:stCondLst>
                            <p:childTnLst>
                              <p:par>
                                <p:cTn id="28" presetID="23" presetClass="exit" presetSubtype="544" fill="hold" nodeType="afterEffect">
                                  <p:stCondLst>
                                    <p:cond delay="0"/>
                                  </p:stCondLst>
                                  <p:childTnLst>
                                    <p:anim calcmode="lin" valueType="num">
                                      <p:cBhvr>
                                        <p:cTn id="29" dur="4000"/>
                                        <p:tgtEl>
                                          <p:spTgt spid="10"/>
                                        </p:tgtEl>
                                        <p:attrNameLst>
                                          <p:attrName>ppt_w</p:attrName>
                                        </p:attrNameLst>
                                      </p:cBhvr>
                                      <p:tavLst>
                                        <p:tav tm="0">
                                          <p:val>
                                            <p:strVal val="ppt_w"/>
                                          </p:val>
                                        </p:tav>
                                        <p:tav tm="100000">
                                          <p:val>
                                            <p:fltVal val="0"/>
                                          </p:val>
                                        </p:tav>
                                      </p:tavLst>
                                    </p:anim>
                                    <p:anim calcmode="lin" valueType="num">
                                      <p:cBhvr>
                                        <p:cTn id="30" dur="4000"/>
                                        <p:tgtEl>
                                          <p:spTgt spid="10"/>
                                        </p:tgtEl>
                                        <p:attrNameLst>
                                          <p:attrName>ppt_h</p:attrName>
                                        </p:attrNameLst>
                                      </p:cBhvr>
                                      <p:tavLst>
                                        <p:tav tm="0">
                                          <p:val>
                                            <p:strVal val="ppt_h"/>
                                          </p:val>
                                        </p:tav>
                                        <p:tav tm="100000">
                                          <p:val>
                                            <p:fltVal val="0"/>
                                          </p:val>
                                        </p:tav>
                                      </p:tavLst>
                                    </p:anim>
                                    <p:anim calcmode="lin" valueType="num">
                                      <p:cBhvr>
                                        <p:cTn id="31" dur="4000"/>
                                        <p:tgtEl>
                                          <p:spTgt spid="10"/>
                                        </p:tgtEl>
                                        <p:attrNameLst>
                                          <p:attrName>ppt_x</p:attrName>
                                        </p:attrNameLst>
                                      </p:cBhvr>
                                      <p:tavLst>
                                        <p:tav tm="0">
                                          <p:val>
                                            <p:strVal val="ppt_x"/>
                                          </p:val>
                                        </p:tav>
                                        <p:tav tm="100000">
                                          <p:val>
                                            <p:fltVal val="0.5"/>
                                          </p:val>
                                        </p:tav>
                                      </p:tavLst>
                                    </p:anim>
                                    <p:anim calcmode="lin" valueType="num">
                                      <p:cBhvr>
                                        <p:cTn id="32" dur="4000"/>
                                        <p:tgtEl>
                                          <p:spTgt spid="10"/>
                                        </p:tgtEl>
                                        <p:attrNameLst>
                                          <p:attrName>ppt_y</p:attrName>
                                        </p:attrNameLst>
                                      </p:cBhvr>
                                      <p:tavLst>
                                        <p:tav tm="0">
                                          <p:val>
                                            <p:strVal val="ppt_y"/>
                                          </p:val>
                                        </p:tav>
                                        <p:tav tm="100000">
                                          <p:val>
                                            <p:fltVal val="0.5"/>
                                          </p:val>
                                        </p:tav>
                                      </p:tavLst>
                                    </p:anim>
                                    <p:set>
                                      <p:cBhvr>
                                        <p:cTn id="33" dur="1" fill="hold">
                                          <p:stCondLst>
                                            <p:cond delay="3999"/>
                                          </p:stCondLst>
                                        </p:cTn>
                                        <p:tgtEl>
                                          <p:spTgt spid="10"/>
                                        </p:tgtEl>
                                        <p:attrNameLst>
                                          <p:attrName>style.visibility</p:attrName>
                                        </p:attrNameLst>
                                      </p:cBhvr>
                                      <p:to>
                                        <p:strVal val="hidden"/>
                                      </p:to>
                                    </p:set>
                                  </p:childTnLst>
                                </p:cTn>
                              </p:par>
                              <p:par>
                                <p:cTn id="34" presetID="23" presetClass="exit" presetSubtype="16" fill="hold" nodeType="withEffect">
                                  <p:stCondLst>
                                    <p:cond delay="0"/>
                                  </p:stCondLst>
                                  <p:childTnLst>
                                    <p:anim calcmode="lin" valueType="num">
                                      <p:cBhvr>
                                        <p:cTn id="35" dur="4000"/>
                                        <p:tgtEl>
                                          <p:spTgt spid="9"/>
                                        </p:tgtEl>
                                        <p:attrNameLst>
                                          <p:attrName>ppt_w</p:attrName>
                                        </p:attrNameLst>
                                      </p:cBhvr>
                                      <p:tavLst>
                                        <p:tav tm="0">
                                          <p:val>
                                            <p:strVal val="ppt_w"/>
                                          </p:val>
                                        </p:tav>
                                        <p:tav tm="100000">
                                          <p:val>
                                            <p:strVal val="4*ppt_w"/>
                                          </p:val>
                                        </p:tav>
                                      </p:tavLst>
                                    </p:anim>
                                    <p:anim calcmode="lin" valueType="num">
                                      <p:cBhvr>
                                        <p:cTn id="36" dur="4000"/>
                                        <p:tgtEl>
                                          <p:spTgt spid="9"/>
                                        </p:tgtEl>
                                        <p:attrNameLst>
                                          <p:attrName>ppt_h</p:attrName>
                                        </p:attrNameLst>
                                      </p:cBhvr>
                                      <p:tavLst>
                                        <p:tav tm="0">
                                          <p:val>
                                            <p:strVal val="ppt_h"/>
                                          </p:val>
                                        </p:tav>
                                        <p:tav tm="100000">
                                          <p:val>
                                            <p:strVal val="4*ppt_h"/>
                                          </p:val>
                                        </p:tav>
                                      </p:tavLst>
                                    </p:anim>
                                    <p:set>
                                      <p:cBhvr>
                                        <p:cTn id="37" dur="1" fill="hold">
                                          <p:stCondLst>
                                            <p:cond delay="3999"/>
                                          </p:stCondLst>
                                        </p:cTn>
                                        <p:tgtEl>
                                          <p:spTgt spid="9"/>
                                        </p:tgtEl>
                                        <p:attrNameLst>
                                          <p:attrName>style.visibility</p:attrName>
                                        </p:attrNameLst>
                                      </p:cBhvr>
                                      <p:to>
                                        <p:strVal val="hidden"/>
                                      </p:to>
                                    </p:set>
                                  </p:childTnLst>
                                </p:cTn>
                              </p:par>
                              <p:par>
                                <p:cTn id="38" presetID="8" presetClass="emph" presetSubtype="0" fill="hold" nodeType="withEffect">
                                  <p:stCondLst>
                                    <p:cond delay="0"/>
                                  </p:stCondLst>
                                  <p:childTnLst>
                                    <p:animRot by="10800000">
                                      <p:cBhvr>
                                        <p:cTn id="39" dur="4000" fill="hold"/>
                                        <p:tgtEl>
                                          <p:spTgt spid="9"/>
                                        </p:tgtEl>
                                        <p:attrNameLst>
                                          <p:attrName>r</p:attrName>
                                        </p:attrNameLst>
                                      </p:cBhvr>
                                    </p:animRot>
                                  </p:childTnLst>
                                </p:cTn>
                              </p:par>
                              <p:par>
                                <p:cTn id="40" presetID="23" presetClass="entr" presetSubtype="1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4250" fill="hold"/>
                                        <p:tgtEl>
                                          <p:spTgt spid="6"/>
                                        </p:tgtEl>
                                        <p:attrNameLst>
                                          <p:attrName>ppt_w</p:attrName>
                                        </p:attrNameLst>
                                      </p:cBhvr>
                                      <p:tavLst>
                                        <p:tav tm="0">
                                          <p:val>
                                            <p:fltVal val="0"/>
                                          </p:val>
                                        </p:tav>
                                        <p:tav tm="100000">
                                          <p:val>
                                            <p:strVal val="#ppt_w"/>
                                          </p:val>
                                        </p:tav>
                                      </p:tavLst>
                                    </p:anim>
                                    <p:anim calcmode="lin" valueType="num">
                                      <p:cBhvr>
                                        <p:cTn id="43" dur="425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2323</TotalTime>
  <Words>3070</Words>
  <Application>Microsoft Office PowerPoint</Application>
  <PresentationFormat>Presentación en pantalla (4:3)</PresentationFormat>
  <Paragraphs>137</Paragraphs>
  <Slides>29</Slides>
  <Notes>3</Notes>
  <HiddenSlides>0</HiddenSlides>
  <MMClips>0</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3</cp:revision>
  <dcterms:created xsi:type="dcterms:W3CDTF">2015-07-22T15:05:37Z</dcterms:created>
  <dcterms:modified xsi:type="dcterms:W3CDTF">2015-11-01T01:40:09Z</dcterms:modified>
</cp:coreProperties>
</file>