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3" r:id="rId3"/>
  </p:sldMasterIdLst>
  <p:notesMasterIdLst>
    <p:notesMasterId r:id="rId32"/>
  </p:notesMasterIdLst>
  <p:sldIdLst>
    <p:sldId id="316" r:id="rId4"/>
    <p:sldId id="488" r:id="rId5"/>
    <p:sldId id="484" r:id="rId6"/>
    <p:sldId id="485" r:id="rId7"/>
    <p:sldId id="469" r:id="rId8"/>
    <p:sldId id="470" r:id="rId9"/>
    <p:sldId id="471" r:id="rId10"/>
    <p:sldId id="486" r:id="rId11"/>
    <p:sldId id="483" r:id="rId12"/>
    <p:sldId id="474" r:id="rId13"/>
    <p:sldId id="466" r:id="rId14"/>
    <p:sldId id="455" r:id="rId15"/>
    <p:sldId id="473" r:id="rId16"/>
    <p:sldId id="467" r:id="rId17"/>
    <p:sldId id="475" r:id="rId18"/>
    <p:sldId id="465" r:id="rId19"/>
    <p:sldId id="478" r:id="rId20"/>
    <p:sldId id="463" r:id="rId21"/>
    <p:sldId id="476" r:id="rId22"/>
    <p:sldId id="472" r:id="rId23"/>
    <p:sldId id="477" r:id="rId24"/>
    <p:sldId id="479" r:id="rId25"/>
    <p:sldId id="480" r:id="rId26"/>
    <p:sldId id="481" r:id="rId27"/>
    <p:sldId id="482" r:id="rId28"/>
    <p:sldId id="487" r:id="rId29"/>
    <p:sldId id="317" r:id="rId30"/>
    <p:sldId id="489" r:id="rId31"/>
  </p:sldIdLst>
  <p:sldSz cx="10080625"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glB4M+LmHuQ7ReuzyocS+Q==" hashData="04HoTDEV3Sb4LZdHDUJXa883T/s="/>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FF66"/>
    <a:srgbClr val="9933FF"/>
    <a:srgbClr val="6600FF"/>
    <a:srgbClr val="3B32EE"/>
    <a:srgbClr val="0000FF"/>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71" autoAdjust="0"/>
  </p:normalViewPr>
  <p:slideViewPr>
    <p:cSldViewPr>
      <p:cViewPr>
        <p:scale>
          <a:sx n="50" d="100"/>
          <a:sy n="50" d="100"/>
        </p:scale>
        <p:origin x="-1422" y="-558"/>
      </p:cViewPr>
      <p:guideLst>
        <p:guide orient="horz" pos="2160"/>
        <p:guide pos="3176"/>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notesMaster" Target="notesMasters/notes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theme" Target="theme/theme1.xml"/><Relationship Id="rId8"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FB697CF-19D3-4255-BB67-4E05E5938DEA}" type="datetimeFigureOut">
              <a:rPr lang="es-ES" smtClean="0"/>
              <a:t>06/11/2021</a:t>
            </a:fld>
            <a:endParaRPr lang="es-ES"/>
          </a:p>
        </p:txBody>
      </p:sp>
      <p:sp>
        <p:nvSpPr>
          <p:cNvPr id="4" name="3 Marcador de imagen de diapositiva"/>
          <p:cNvSpPr>
            <a:spLocks noGrp="1" noRot="1" noChangeAspect="1"/>
          </p:cNvSpPr>
          <p:nvPr>
            <p:ph type="sldImg" idx="2"/>
          </p:nvPr>
        </p:nvSpPr>
        <p:spPr>
          <a:xfrm>
            <a:off x="909638" y="685800"/>
            <a:ext cx="503872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5418E6A-1A04-4245-903D-2F74E3CB2EA1}" type="slidenum">
              <a:rPr lang="es-ES" smtClean="0"/>
              <a:t>‹Nº›</a:t>
            </a:fld>
            <a:endParaRPr lang="es-ES"/>
          </a:p>
        </p:txBody>
      </p:sp>
    </p:spTree>
    <p:extLst>
      <p:ext uri="{BB962C8B-B14F-4D97-AF65-F5344CB8AC3E}">
        <p14:creationId xmlns:p14="http://schemas.microsoft.com/office/powerpoint/2010/main" val="16579932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909638" y="685800"/>
            <a:ext cx="5038725"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5</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909638" y="685800"/>
            <a:ext cx="5038725"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6</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909638" y="685800"/>
            <a:ext cx="5038725"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10</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909638" y="685800"/>
            <a:ext cx="5038725"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13</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909638" y="685800"/>
            <a:ext cx="5038725"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15</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909638" y="685800"/>
            <a:ext cx="5038725"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19</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909638" y="685800"/>
            <a:ext cx="5038725"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22</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909638" y="685800"/>
            <a:ext cx="5038725"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25</a:t>
            </a:fld>
            <a:endParaRPr lang="es-ES"/>
          </a:p>
        </p:txBody>
      </p:sp>
    </p:spTree>
    <p:extLst>
      <p:ext uri="{BB962C8B-B14F-4D97-AF65-F5344CB8AC3E}">
        <p14:creationId xmlns:p14="http://schemas.microsoft.com/office/powerpoint/2010/main" val="27913539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6048" y="2130436"/>
            <a:ext cx="8568531"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12094" y="3886200"/>
            <a:ext cx="7056438"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06/11/2021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06/11/2021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96301" y="4406911"/>
            <a:ext cx="8568531"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96301" y="2906713"/>
            <a:ext cx="8568531"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E520D41-39D7-458C-BDC9-CA3350A7F61A}" type="datetimeFigureOut">
              <a:rPr lang="es-ES" smtClean="0"/>
              <a:t>06/11/2021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04032" y="1600206"/>
            <a:ext cx="445227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124318" y="1600206"/>
            <a:ext cx="445227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0E520D41-39D7-458C-BDC9-CA3350A7F61A}" type="datetimeFigureOut">
              <a:rPr lang="es-ES" smtClean="0"/>
              <a:t>06/11/2021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04034" y="1535113"/>
            <a:ext cx="445402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04034" y="2174875"/>
            <a:ext cx="445402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120822" y="1535113"/>
            <a:ext cx="4455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120822" y="2174875"/>
            <a:ext cx="4455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0E520D41-39D7-458C-BDC9-CA3350A7F61A}" type="datetimeFigureOut">
              <a:rPr lang="es-ES" smtClean="0"/>
              <a:t>06/11/2021</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E520D41-39D7-458C-BDC9-CA3350A7F61A}" type="datetimeFigureOut">
              <a:rPr lang="es-ES" smtClean="0"/>
              <a:t>06/11/2021</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E520D41-39D7-458C-BDC9-CA3350A7F61A}" type="datetimeFigureOut">
              <a:rPr lang="es-ES" smtClean="0"/>
              <a:t>06/11/2021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04035" y="273050"/>
            <a:ext cx="3316456"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941244" y="273061"/>
            <a:ext cx="56353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04035" y="1435103"/>
            <a:ext cx="331645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06/11/2021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975875" y="4800600"/>
            <a:ext cx="6048375"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975875" y="612775"/>
            <a:ext cx="6048375"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975875" y="5367338"/>
            <a:ext cx="6048375"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06/11/2021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06/11/2021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308454" y="274649"/>
            <a:ext cx="2268141"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04036" y="274649"/>
            <a:ext cx="6636411"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06/11/2021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B91F669-8C91-4B83-A28A-AF421F9F89CE}" type="datetimeFigureOut">
              <a:rPr lang="es-ES" smtClean="0"/>
              <a:pPr/>
              <a:t>06/11/2021</a:t>
            </a:fld>
            <a:endParaRPr lang="es-ES"/>
          </a:p>
        </p:txBody>
      </p:sp>
      <p:sp>
        <p:nvSpPr>
          <p:cNvPr id="3" name="2 Marcador de pie de página"/>
          <p:cNvSpPr>
            <a:spLocks noGrp="1"/>
          </p:cNvSpPr>
          <p:nvPr>
            <p:ph type="ftr" sz="quarter" idx="11"/>
          </p:nvPr>
        </p:nvSpPr>
        <p:spPr>
          <a:xfrm>
            <a:off x="3444217" y="6356363"/>
            <a:ext cx="3192200" cy="365125"/>
          </a:xfrm>
          <a:prstGeom prst="rect">
            <a:avLst/>
          </a:prstGeom>
        </p:spPr>
        <p:txBody>
          <a:bodyPr/>
          <a:lstStyle/>
          <a:p>
            <a:endParaRPr lang="es-ES"/>
          </a:p>
        </p:txBody>
      </p:sp>
      <p:sp>
        <p:nvSpPr>
          <p:cNvPr id="4" name="3 Marcador de número de diapositiva"/>
          <p:cNvSpPr>
            <a:spLocks noGrp="1"/>
          </p:cNvSpPr>
          <p:nvPr>
            <p:ph type="sldNum" sz="quarter" idx="12"/>
          </p:nvPr>
        </p:nvSpPr>
        <p:spPr>
          <a:xfrm>
            <a:off x="7224452" y="6356363"/>
            <a:ext cx="2352146" cy="365125"/>
          </a:xfrm>
          <a:prstGeom prst="rect">
            <a:avLst/>
          </a:prstGeom>
        </p:spPr>
        <p:txBody>
          <a:bodyPr/>
          <a:lstStyle/>
          <a:p>
            <a:fld id="{BAC42E35-15C1-42A3-8D05-C29657880B2D}" type="slidenum">
              <a:rPr lang="es-ES" smtClean="0"/>
              <a:pPr/>
              <a:t>‹Nº›</a:t>
            </a:fld>
            <a:endParaRPr lang="es-ES"/>
          </a:p>
        </p:txBody>
      </p:sp>
    </p:spTree>
    <p:extLst>
      <p:ext uri="{BB962C8B-B14F-4D97-AF65-F5344CB8AC3E}">
        <p14:creationId xmlns:p14="http://schemas.microsoft.com/office/powerpoint/2010/main" val="2118441228"/>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6047" y="2130428"/>
            <a:ext cx="8568531"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12094" y="3886200"/>
            <a:ext cx="7056438"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9579887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00">
            <a:alpha val="42000"/>
          </a:srgb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04031" y="274638"/>
            <a:ext cx="9072563"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04031" y="1600206"/>
            <a:ext cx="9072563"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04034" y="6356361"/>
            <a:ext cx="2352146"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520D41-39D7-458C-BDC9-CA3350A7F61A}" type="datetimeFigureOut">
              <a:rPr lang="es-ES" smtClean="0"/>
              <a:t>06/11/2021</a:t>
            </a:fld>
            <a:endParaRPr lang="es-ES"/>
          </a:p>
        </p:txBody>
      </p:sp>
      <p:sp>
        <p:nvSpPr>
          <p:cNvPr id="5" name="4 Marcador de pie de página"/>
          <p:cNvSpPr>
            <a:spLocks noGrp="1"/>
          </p:cNvSpPr>
          <p:nvPr>
            <p:ph type="ftr" sz="quarter" idx="3"/>
          </p:nvPr>
        </p:nvSpPr>
        <p:spPr>
          <a:xfrm>
            <a:off x="3444215" y="6356361"/>
            <a:ext cx="3192198"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224449" y="6356361"/>
            <a:ext cx="2352146"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0D6E63-E413-45BB-9D98-02F712EB0ECB}"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00">
            <a:alpha val="42000"/>
          </a:srgbClr>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04034" y="6245225"/>
            <a:ext cx="2352146"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2" r:id="rId1"/>
  </p:sldLayoutIdLst>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04031" y="6245225"/>
            <a:ext cx="2352146"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4"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2.gif"/><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24.gif"/><Relationship Id="rId2" Type="http://schemas.openxmlformats.org/officeDocument/2006/relationships/image" Target="../media/image23.gif"/><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25.jpeg"/><Relationship Id="rId4" Type="http://schemas.openxmlformats.org/officeDocument/2006/relationships/image" Target="../media/image2.gif"/></Relationships>
</file>

<file path=ppt/slides/_rels/slide28.xml.rels><?xml version="1.0" encoding="UTF-8" standalone="yes"?>
<Relationships xmlns="http://schemas.openxmlformats.org/package/2006/relationships"><Relationship Id="rId8" Type="http://schemas.openxmlformats.org/officeDocument/2006/relationships/image" Target="../media/image29.png"/><Relationship Id="rId13" Type="http://schemas.openxmlformats.org/officeDocument/2006/relationships/hyperlink" Target="https://vk.com/mispps" TargetMode="External"/><Relationship Id="rId3" Type="http://schemas.openxmlformats.org/officeDocument/2006/relationships/image" Target="../media/image26.png"/><Relationship Id="rId7" Type="http://schemas.openxmlformats.org/officeDocument/2006/relationships/hyperlink" Target="https://www.facebook.com/mispps" TargetMode="External"/><Relationship Id="rId12" Type="http://schemas.openxmlformats.org/officeDocument/2006/relationships/image" Target="../media/image31.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28.png"/><Relationship Id="rId11" Type="http://schemas.openxmlformats.org/officeDocument/2006/relationships/hyperlink" Target="https://plus.google.com/+Mispps/" TargetMode="External"/><Relationship Id="rId5" Type="http://schemas.openxmlformats.org/officeDocument/2006/relationships/image" Target="../media/image27.png"/><Relationship Id="rId10" Type="http://schemas.openxmlformats.org/officeDocument/2006/relationships/image" Target="../media/image3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04955" y="69513"/>
            <a:ext cx="10296897" cy="7020272"/>
          </a:xfrm>
          <a:prstGeom prst="rect">
            <a:avLst/>
          </a:prstGeom>
          <a:noFill/>
          <a:extLst>
            <a:ext uri="{909E8E84-426E-40DD-AFC4-6F175D3DCCD1}">
              <a14:hiddenFill xmlns:a14="http://schemas.microsoft.com/office/drawing/2010/main">
                <a:solidFill>
                  <a:srgbClr val="FFFFFF"/>
                </a:solidFill>
              </a14:hiddenFill>
            </a:ext>
          </a:extLst>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90634" y="3390636"/>
            <a:ext cx="6858000" cy="76736"/>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6613259" y="3390636"/>
            <a:ext cx="6858000" cy="76736"/>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8" y="0"/>
            <a:ext cx="10080625"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8" y="6783312"/>
            <a:ext cx="10080625" cy="74688"/>
          </a:xfrm>
          <a:prstGeom prst="rect">
            <a:avLst/>
          </a:prstGeom>
          <a:noFill/>
          <a:ln w="9525">
            <a:noFill/>
            <a:miter lim="800000"/>
            <a:headEnd/>
            <a:tailEnd/>
          </a:ln>
        </p:spPr>
      </p:pic>
      <p:sp>
        <p:nvSpPr>
          <p:cNvPr id="155665" name="Rectangle 17"/>
          <p:cNvSpPr>
            <a:spLocks noChangeArrowheads="1"/>
          </p:cNvSpPr>
          <p:nvPr/>
        </p:nvSpPr>
        <p:spPr bwMode="auto">
          <a:xfrm>
            <a:off x="393750" y="5857910"/>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93746" y="5715019"/>
            <a:ext cx="770703" cy="766986"/>
          </a:xfrm>
          <a:prstGeom prst="rect">
            <a:avLst/>
          </a:prstGeom>
          <a:noFill/>
          <a:ln w="38100">
            <a:solidFill>
              <a:srgbClr val="1CDEF8"/>
            </a:solidFill>
            <a:miter lim="800000"/>
            <a:headEnd/>
            <a:tailEnd/>
          </a:ln>
        </p:spPr>
      </p:pic>
      <p:sp>
        <p:nvSpPr>
          <p:cNvPr id="19" name="18 Rectángulo"/>
          <p:cNvSpPr/>
          <p:nvPr/>
        </p:nvSpPr>
        <p:spPr>
          <a:xfrm>
            <a:off x="2183208" y="4572027"/>
            <a:ext cx="296799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524768" y="372697"/>
            <a:ext cx="7252860" cy="4357718"/>
          </a:xfrm>
          <a:prstGeom prst="rect">
            <a:avLst/>
          </a:prstGeom>
          <a:effectLst>
            <a:outerShdw blurRad="50800" dist="50800" dir="5400000" algn="ctr" rotWithShape="0">
              <a:schemeClr val="accent6">
                <a:lumMod val="75000"/>
              </a:schemeClr>
            </a:outerShdw>
          </a:effectLst>
        </p:spPr>
        <p:txBody>
          <a:bodyPr wrap="none" lIns="81272" tIns="40636" rIns="81272" bIns="40636" fromWordArt="1">
            <a:prstTxWarp prst="textPlain">
              <a:avLst>
                <a:gd name="adj" fmla="val 50000"/>
              </a:avLst>
            </a:prstTxWarp>
          </a:bodyPr>
          <a:lstStyle/>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a:p>
            <a:pPr algn="ctr"/>
            <a:r>
              <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La fábula </a:t>
            </a:r>
            <a:endPar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del </a:t>
            </a:r>
            <a:r>
              <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gorrión</a:t>
            </a: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a:t>
            </a:r>
            <a:r>
              <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la vaca y </a:t>
            </a: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el zorro</a:t>
            </a: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2">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397976" y="5611366"/>
            <a:ext cx="2214601" cy="934064"/>
          </a:xfrm>
          <a:prstGeom prst="rect">
            <a:avLst/>
          </a:prstGeom>
          <a:noFill/>
        </p:spPr>
      </p:pic>
      <p:sp>
        <p:nvSpPr>
          <p:cNvPr id="13" name="12 Rectángulo"/>
          <p:cNvSpPr/>
          <p:nvPr/>
        </p:nvSpPr>
        <p:spPr>
          <a:xfrm>
            <a:off x="-5040312" y="-642966"/>
            <a:ext cx="5040313" cy="1015663"/>
          </a:xfrm>
          <a:prstGeom prst="rect">
            <a:avLst/>
          </a:prstGeom>
        </p:spPr>
        <p:txBody>
          <a:bodyPr>
            <a:spAutoFit/>
          </a:bodyPr>
          <a:lstStyle/>
          <a:p>
            <a:endParaRPr lang="es-ES" sz="6000" b="1" dirty="0"/>
          </a:p>
        </p:txBody>
      </p:sp>
    </p:spTree>
    <p:extLst>
      <p:ext uri="{BB962C8B-B14F-4D97-AF65-F5344CB8AC3E}">
        <p14:creationId xmlns:p14="http://schemas.microsoft.com/office/powerpoint/2010/main" val="840596170"/>
      </p:ext>
    </p:extLst>
  </p:cSld>
  <p:clrMapOvr>
    <a:masterClrMapping/>
  </p:clrMapOvr>
  <mc:AlternateContent xmlns:mc="http://schemas.openxmlformats.org/markup-compatibility/2006">
    <mc:Choice xmlns:p14="http://schemas.microsoft.com/office/powerpoint/2010/main" Requires="p14">
      <p:transition spd="slow" p14:dur="3000" advTm="14000">
        <p14:shred/>
        <p:sndAc>
          <p:stSnd loop="1">
            <p:snd r:embed="rId2" name="BLUE MON.wav"/>
          </p:stSnd>
        </p:sndAc>
      </p:transition>
    </mc:Choice>
    <mc:Fallback>
      <p:transition spd="slow" advTm="14000">
        <p:fade/>
        <p:sndAc>
          <p:stSnd loop="1">
            <p:snd r:embed="rId2" name="BLUE MO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par>
                                <p:cTn id="16" presetID="21" presetClass="exit" presetSubtype="1" fill="hold" nodeType="withEffect">
                                  <p:stCondLst>
                                    <p:cond delay="4250"/>
                                  </p:stCondLst>
                                  <p:childTnLst>
                                    <p:animEffect transition="out" filter="wheel(1)">
                                      <p:cBhvr>
                                        <p:cTn id="17" dur="2000"/>
                                        <p:tgtEl>
                                          <p:spTgt spid="12"/>
                                        </p:tgtEl>
                                      </p:cBhvr>
                                    </p:animEffect>
                                    <p:set>
                                      <p:cBhvr>
                                        <p:cTn id="18" dur="1" fill="hold">
                                          <p:stCondLst>
                                            <p:cond delay="1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Poesía por temas: PÁJAROS"/>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44264" y="-2763688"/>
            <a:ext cx="10369152" cy="101531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6241544"/>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ómo sobreviven los gorriones a la ola de frí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3493"/>
            <a:ext cx="10505422" cy="69908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6523895"/>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Gorrión de cuello rufo volando - foto de stock | Crushpixe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2742" y="0"/>
            <a:ext cx="10813368" cy="72089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8278290"/>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688578" y="1268762"/>
            <a:ext cx="6993285"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i="1" dirty="0">
                <a:solidFill>
                  <a:srgbClr val="FF0000"/>
                </a:solidFill>
                <a:latin typeface="Arial" pitchFamily="34" charset="0"/>
                <a:cs typeface="Arial" pitchFamily="34" charset="0"/>
              </a:rPr>
              <a:t>Suelo escuchar muchos refranes, historias y cuentos que buscan su traslación a la vida real, pero rara vez se ajustan a la realidad. La mayoría de las historias son utópicas y contienen argumentos que son los que nos gustaría oír pero, por desgracia, no son lo que probablemente ocurra en la mayoría de los casos. Sin embargo, esta fábula contiene varias moralejas muy relacionadas con la vida real y que, en ocasiones y circunstancias que te trae la vida, me han recordado esta historia, que os dejo a continuación:</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3" y="5306266"/>
            <a:ext cx="1588311" cy="1366752"/>
          </a:xfrm>
          <a:prstGeom prst="rect">
            <a:avLst/>
          </a:prstGeom>
          <a:noFill/>
        </p:spPr>
      </p:pic>
    </p:spTree>
    <p:extLst>
      <p:ext uri="{BB962C8B-B14F-4D97-AF65-F5344CB8AC3E}">
        <p14:creationId xmlns:p14="http://schemas.microsoft.com/office/powerpoint/2010/main" val="518801667"/>
      </p:ext>
    </p:extLst>
  </p:cSld>
  <p:clrMapOvr>
    <a:masterClrMapping/>
  </p:clrMapOvr>
  <mc:AlternateContent xmlns:mc="http://schemas.openxmlformats.org/markup-compatibility/2006">
    <mc:Choice xmlns:p14="http://schemas.microsoft.com/office/powerpoint/2010/main" Requires="p14">
      <p:transition spd="slow" p14:dur="3000" advTm="31000">
        <p14:shred/>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672073" y="2348880"/>
            <a:ext cx="6993285"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i="1" dirty="0">
                <a:solidFill>
                  <a:srgbClr val="FF0000"/>
                </a:solidFill>
                <a:latin typeface="Arial" pitchFamily="34" charset="0"/>
                <a:cs typeface="Arial" pitchFamily="34" charset="0"/>
              </a:rPr>
              <a:t>Hace un tiempo cuando el frío invierno estaba terminando, había un pequeño gorrión en la desnuda rama de un árbol a punto de helarse. Estaba a punto de morir congelado, apenas le quedaban fuerzas y finalmente cayó de su rama al suelo completamente desfallecido</a:t>
            </a:r>
            <a:r>
              <a:rPr lang="es-ES" altLang="es-ES" sz="2400" i="1" dirty="0" smtClean="0">
                <a:solidFill>
                  <a:srgbClr val="FF0000"/>
                </a:solidFill>
                <a:latin typeface="Arial" pitchFamily="34" charset="0"/>
                <a:cs typeface="Arial" pitchFamily="34" charset="0"/>
              </a:rPr>
              <a:t>.</a:t>
            </a:r>
            <a:endParaRPr lang="es-ES" altLang="es-ES" sz="2400" i="1" dirty="0">
              <a:solidFill>
                <a:srgbClr val="FF0000"/>
              </a:solidFill>
              <a:latin typeface="Arial" pitchFamily="34" charset="0"/>
              <a:cs typeface="Arial" pitchFamily="34" charset="0"/>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3" y="5306266"/>
            <a:ext cx="1588311" cy="1366752"/>
          </a:xfrm>
          <a:prstGeom prst="rect">
            <a:avLst/>
          </a:prstGeom>
          <a:noFill/>
        </p:spPr>
      </p:pic>
    </p:spTree>
    <p:extLst>
      <p:ext uri="{BB962C8B-B14F-4D97-AF65-F5344CB8AC3E}">
        <p14:creationId xmlns:p14="http://schemas.microsoft.com/office/powerpoint/2010/main" val="1130530847"/>
      </p:ext>
    </p:extLst>
  </p:cSld>
  <p:clrMapOvr>
    <a:masterClrMapping/>
  </p:clrMapOvr>
  <mc:AlternateContent xmlns:mc="http://schemas.openxmlformats.org/markup-compatibility/2006">
    <mc:Choice xmlns:p14="http://schemas.microsoft.com/office/powerpoint/2010/main" Requires="p14">
      <p:transition spd="slow" p14:dur="3000" advTm="23000">
        <p14:shred/>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La desaparición de los gorriones en las ciudades, un indicador de que  nuestra calidad de vida empeo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2295" y="-78879"/>
            <a:ext cx="11099007" cy="69368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7460041"/>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Bellas Aves de El Salvador: Passer domesticus (gorrión común)"/>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72257" y="-798751"/>
            <a:ext cx="10369153" cy="80463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4239121"/>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El significado de soñar con un gorrión: la felicidad en tu vi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147" y="0"/>
            <a:ext cx="11846384" cy="71734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3665033"/>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672073" y="2348880"/>
            <a:ext cx="6993285"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i="1" dirty="0">
                <a:solidFill>
                  <a:srgbClr val="FF0000"/>
                </a:solidFill>
                <a:latin typeface="Arial" pitchFamily="34" charset="0"/>
                <a:cs typeface="Arial" pitchFamily="34" charset="0"/>
              </a:rPr>
              <a:t>Gracias a la nieve amortiguó el golpe y la caída no fue mortal.  Sin embargo el fatal desenlace se aproximaba, seguía helando y no tenía apenas fuerzas para levantarse y cobijarse, la muerte por congelación era inminente.</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3" y="5306266"/>
            <a:ext cx="1588311" cy="1366752"/>
          </a:xfrm>
          <a:prstGeom prst="rect">
            <a:avLst/>
          </a:prstGeom>
          <a:noFill/>
        </p:spPr>
      </p:pic>
    </p:spTree>
    <p:extLst>
      <p:ext uri="{BB962C8B-B14F-4D97-AF65-F5344CB8AC3E}">
        <p14:creationId xmlns:p14="http://schemas.microsoft.com/office/powerpoint/2010/main" val="295617571"/>
      </p:ext>
    </p:extLst>
  </p:cSld>
  <p:clrMapOvr>
    <a:masterClrMapping/>
  </p:clrMapOvr>
  <mc:AlternateContent xmlns:mc="http://schemas.openxmlformats.org/markup-compatibility/2006">
    <mc:Choice xmlns:p14="http://schemas.microsoft.com/office/powerpoint/2010/main" Requires="p14">
      <p:transition spd="slow" p14:dur="3000" advTm="23000">
        <p14:shred/>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http://1.bp.blogspot.com/-xY6ud_WhGVo/U5pTHcPZ-JI/AAAAAAAAJqw/xD3wGlgEoYU/s1600/Tordo+merula+hembr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838" y="-243408"/>
            <a:ext cx="10369152" cy="77580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4420672"/>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gorr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6271" y="-180604"/>
            <a:ext cx="10562442" cy="72100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5906378"/>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672073" y="2348881"/>
            <a:ext cx="6993285"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i="1" dirty="0">
                <a:solidFill>
                  <a:srgbClr val="FF0000"/>
                </a:solidFill>
                <a:latin typeface="Arial" pitchFamily="34" charset="0"/>
                <a:cs typeface="Arial" pitchFamily="34" charset="0"/>
              </a:rPr>
              <a:t>Justo cuando estaba a punto de morir una vaca que venía de pastar se detuvo y defecó justo encima del gorrión cubriéndole con sus heces</a:t>
            </a:r>
            <a:r>
              <a:rPr lang="es-ES" altLang="es-ES" sz="2400" i="1" dirty="0" smtClean="0">
                <a:solidFill>
                  <a:srgbClr val="FF0000"/>
                </a:solidFill>
                <a:latin typeface="Arial" pitchFamily="34" charset="0"/>
                <a:cs typeface="Arial" pitchFamily="34" charset="0"/>
              </a:rPr>
              <a:t>.</a:t>
            </a:r>
            <a:endParaRPr lang="es-ES" altLang="es-ES" sz="2400" i="1" dirty="0">
              <a:solidFill>
                <a:srgbClr val="FF0000"/>
              </a:solidFill>
              <a:latin typeface="Arial" pitchFamily="34" charset="0"/>
              <a:cs typeface="Arial" pitchFamily="34" charset="0"/>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3" y="5306266"/>
            <a:ext cx="1588311" cy="1366752"/>
          </a:xfrm>
          <a:prstGeom prst="rect">
            <a:avLst/>
          </a:prstGeom>
          <a:noFill/>
        </p:spPr>
      </p:pic>
    </p:spTree>
    <p:extLst>
      <p:ext uri="{BB962C8B-B14F-4D97-AF65-F5344CB8AC3E}">
        <p14:creationId xmlns:p14="http://schemas.microsoft.com/office/powerpoint/2010/main" val="2232738815"/>
      </p:ext>
    </p:extLst>
  </p:cSld>
  <p:clrMapOvr>
    <a:masterClrMapping/>
  </p:clrMapOvr>
  <mc:AlternateContent xmlns:mc="http://schemas.openxmlformats.org/markup-compatibility/2006">
    <mc:Choice xmlns:p14="http://schemas.microsoft.com/office/powerpoint/2010/main" Requires="p14">
      <p:transition spd="slow" p14:dur="3000" advTm="13000">
        <p14:shred/>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3.bp.blogspot.com/-ewL3GmI8440/U5pWQwdmL5I/AAAAAAAAJq8/MUCGwoXGSxo/s1600/Vaca+en+la+niev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264" y="0"/>
            <a:ext cx="10224889" cy="70207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4537137"/>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672073" y="2348880"/>
            <a:ext cx="6993285"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i="1" dirty="0">
                <a:solidFill>
                  <a:srgbClr val="FF0000"/>
                </a:solidFill>
                <a:latin typeface="Arial" pitchFamily="34" charset="0"/>
                <a:cs typeface="Arial" pitchFamily="34" charset="0"/>
              </a:rPr>
              <a:t>Aquella embarazosa situación que podría haber sido ridícula,  significó la salvación del gorrioncillo, ya que las heces estaban calientes y desprendían un calor que derritió la capa de nieve y comenzó a reanimar al pajarillo. Las heces se secaron y le sirvieron de aislante durante unas horas hasta que el sol empezó a salir y a aumentar la temperatura.</a:t>
            </a:r>
          </a:p>
          <a:p>
            <a:pPr algn="ctr" fontAlgn="base">
              <a:spcBef>
                <a:spcPct val="0"/>
              </a:spcBef>
              <a:spcAft>
                <a:spcPct val="0"/>
              </a:spcAft>
            </a:pPr>
            <a:endParaRPr lang="es-ES" altLang="es-ES" sz="2400" i="1" dirty="0">
              <a:solidFill>
                <a:srgbClr val="FF0000"/>
              </a:solidFill>
              <a:latin typeface="Arial" pitchFamily="34" charset="0"/>
              <a:cs typeface="Arial" pitchFamily="34" charset="0"/>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3" y="5306266"/>
            <a:ext cx="1588311" cy="1366752"/>
          </a:xfrm>
          <a:prstGeom prst="rect">
            <a:avLst/>
          </a:prstGeom>
          <a:noFill/>
        </p:spPr>
      </p:pic>
    </p:spTree>
    <p:extLst>
      <p:ext uri="{BB962C8B-B14F-4D97-AF65-F5344CB8AC3E}">
        <p14:creationId xmlns:p14="http://schemas.microsoft.com/office/powerpoint/2010/main" val="2945241629"/>
      </p:ext>
    </p:extLst>
  </p:cSld>
  <p:clrMapOvr>
    <a:masterClrMapping/>
  </p:clrMapOvr>
  <mc:AlternateContent xmlns:mc="http://schemas.openxmlformats.org/markup-compatibility/2006">
    <mc:Choice xmlns:p14="http://schemas.microsoft.com/office/powerpoint/2010/main" Requires="p14">
      <p:transition spd="slow" p14:dur="3000" advTm="31000">
        <p14:shred/>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La fábula del gorrión, la vaca y el zorro - Emowe Aprendizaje Visual"/>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4098" name="Picture 2" descr="Gorriones comiendo semillas en invierno nevado por UltraHDenis_new en  Envato Element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8279" y="-144464"/>
            <a:ext cx="10928507" cy="70024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11121"/>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Nos estamos quedando sin gorriones, golondrinas ni perdices — Comunidad  Greenpeac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72255" y="-99393"/>
            <a:ext cx="10297143" cy="80490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8547142"/>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El sorprendente motivo que explica la desaparición de los gorriones en las  grandes ciudad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8320" y="-243408"/>
            <a:ext cx="11430000" cy="72248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5739575"/>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672073" y="2348880"/>
            <a:ext cx="6993285"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i="1" dirty="0">
                <a:solidFill>
                  <a:srgbClr val="FF0000"/>
                </a:solidFill>
                <a:latin typeface="Arial" pitchFamily="34" charset="0"/>
                <a:cs typeface="Arial" pitchFamily="34" charset="0"/>
              </a:rPr>
              <a:t>Éste al recibir calorcillo empezó a reanimarse poco a poco, cuando se recuperó. levantó la cabeza y muy contento por haberse librado de congelarse, salió de las heces y empezó a piar loco de contento.</a:t>
            </a:r>
          </a:p>
          <a:p>
            <a:pPr algn="ctr" fontAlgn="base">
              <a:spcBef>
                <a:spcPct val="0"/>
              </a:spcBef>
              <a:spcAft>
                <a:spcPct val="0"/>
              </a:spcAft>
            </a:pPr>
            <a:endParaRPr lang="es-ES" altLang="es-ES" sz="2400" i="1" dirty="0">
              <a:solidFill>
                <a:srgbClr val="FF0000"/>
              </a:solidFill>
              <a:latin typeface="Arial" pitchFamily="34" charset="0"/>
              <a:cs typeface="Arial" pitchFamily="34" charset="0"/>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3" y="5306266"/>
            <a:ext cx="1588311" cy="1366752"/>
          </a:xfrm>
          <a:prstGeom prst="rect">
            <a:avLst/>
          </a:prstGeom>
          <a:noFill/>
        </p:spPr>
      </p:pic>
    </p:spTree>
    <p:extLst>
      <p:ext uri="{BB962C8B-B14F-4D97-AF65-F5344CB8AC3E}">
        <p14:creationId xmlns:p14="http://schemas.microsoft.com/office/powerpoint/2010/main" val="4087234321"/>
      </p:ext>
    </p:extLst>
  </p:cSld>
  <p:clrMapOvr>
    <a:masterClrMapping/>
  </p:clrMapOvr>
  <mc:AlternateContent xmlns:mc="http://schemas.openxmlformats.org/markup-compatibility/2006">
    <mc:Choice xmlns:p14="http://schemas.microsoft.com/office/powerpoint/2010/main" Requires="p14">
      <p:transition spd="slow" p14:dur="3000" advTm="20000">
        <p14:shred/>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Gorriones americanos llevan más de mil años cantando las mismas cancion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681" y="0"/>
            <a:ext cx="10238626"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9696264"/>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46,110 Gorrion Imágenes y Fotos - 123R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1668"/>
            <a:ext cx="10080625" cy="74526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0091981"/>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709838" y="2634602"/>
            <a:ext cx="6993285"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i="1" dirty="0">
                <a:solidFill>
                  <a:srgbClr val="FF0000"/>
                </a:solidFill>
                <a:latin typeface="Arial" pitchFamily="34" charset="0"/>
                <a:cs typeface="Arial" pitchFamily="34" charset="0"/>
              </a:rPr>
              <a:t>Por desgracia, la misma buena suerte que había tenido para que la vaca acertase con sus heces la tuvo de mala ahora, ya que pasaba por allí un zorro, que al oír a un pajarillo piar, se acercó corriendo, vio a un pajarillo lleno de heces, lo cogió con la boca, se lo llevó al rio a limpiar y después se lo comió. </a:t>
            </a:r>
          </a:p>
          <a:p>
            <a:pPr algn="ctr" fontAlgn="base">
              <a:spcBef>
                <a:spcPct val="0"/>
              </a:spcBef>
              <a:spcAft>
                <a:spcPct val="0"/>
              </a:spcAft>
            </a:pPr>
            <a:endParaRPr lang="es-ES" altLang="es-ES" sz="2400" i="1" dirty="0">
              <a:solidFill>
                <a:srgbClr val="FF0000"/>
              </a:solidFill>
              <a:latin typeface="Arial" pitchFamily="34" charset="0"/>
              <a:cs typeface="Arial" pitchFamily="34" charset="0"/>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3" y="5306266"/>
            <a:ext cx="1588311" cy="1366752"/>
          </a:xfrm>
          <a:prstGeom prst="rect">
            <a:avLst/>
          </a:prstGeom>
          <a:noFill/>
        </p:spPr>
      </p:pic>
    </p:spTree>
    <p:extLst>
      <p:ext uri="{BB962C8B-B14F-4D97-AF65-F5344CB8AC3E}">
        <p14:creationId xmlns:p14="http://schemas.microsoft.com/office/powerpoint/2010/main" val="1397374146"/>
      </p:ext>
    </p:extLst>
  </p:cSld>
  <p:clrMapOvr>
    <a:masterClrMapping/>
  </p:clrMapOvr>
  <mc:AlternateContent xmlns:mc="http://schemas.openxmlformats.org/markup-compatibility/2006">
    <mc:Choice xmlns:p14="http://schemas.microsoft.com/office/powerpoint/2010/main" Requires="p14">
      <p:transition spd="slow" p14:dur="3000" advTm="28000">
        <p14:shred/>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Zorro en la nieve (700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022"/>
            <a:ext cx="10761599" cy="71673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5593731"/>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Red Fox Comer En La Nieve De Invierno Foto de stock y más banco de imágenes  de Comer - iStoc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6272" y="-19328"/>
            <a:ext cx="10573090" cy="70487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7728338"/>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448025" y="1196752"/>
            <a:ext cx="6768751" cy="46474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800" b="1" i="1" dirty="0">
                <a:solidFill>
                  <a:srgbClr val="FF0000"/>
                </a:solidFill>
                <a:latin typeface="Arial" pitchFamily="34" charset="0"/>
                <a:cs typeface="Arial" pitchFamily="34" charset="0"/>
              </a:rPr>
              <a:t>Esta fábula contiene varias </a:t>
            </a:r>
            <a:r>
              <a:rPr lang="es-ES" altLang="es-ES" sz="2800" b="1" i="1" dirty="0" smtClean="0">
                <a:solidFill>
                  <a:srgbClr val="FF0000"/>
                </a:solidFill>
                <a:latin typeface="Arial" pitchFamily="34" charset="0"/>
                <a:cs typeface="Arial" pitchFamily="34" charset="0"/>
              </a:rPr>
              <a:t>moralejas</a:t>
            </a:r>
            <a:r>
              <a:rPr lang="es-ES" altLang="es-ES" sz="2800" i="1" dirty="0" smtClean="0">
                <a:solidFill>
                  <a:srgbClr val="FF0000"/>
                </a:solidFill>
                <a:latin typeface="Arial" pitchFamily="34" charset="0"/>
                <a:cs typeface="Arial" pitchFamily="34" charset="0"/>
              </a:rPr>
              <a:t>:            </a:t>
            </a:r>
            <a:r>
              <a:rPr lang="es-ES" altLang="es-ES" sz="2400" i="1" dirty="0" smtClean="0">
                <a:solidFill>
                  <a:srgbClr val="FF0000"/>
                </a:solidFill>
                <a:latin typeface="Arial" pitchFamily="34" charset="0"/>
                <a:cs typeface="Arial" pitchFamily="34" charset="0"/>
              </a:rPr>
              <a:t>1</a:t>
            </a:r>
            <a:r>
              <a:rPr lang="es-ES" altLang="es-ES" sz="2400" i="1" dirty="0">
                <a:solidFill>
                  <a:srgbClr val="FF0000"/>
                </a:solidFill>
                <a:latin typeface="Arial" pitchFamily="34" charset="0"/>
                <a:cs typeface="Arial" pitchFamily="34" charset="0"/>
              </a:rPr>
              <a:t>.- No toda la persona que te echa «marrones» es tu </a:t>
            </a:r>
            <a:r>
              <a:rPr lang="es-ES" altLang="es-ES" sz="2400" i="1" dirty="0" smtClean="0">
                <a:solidFill>
                  <a:srgbClr val="FF0000"/>
                </a:solidFill>
                <a:latin typeface="Arial" pitchFamily="34" charset="0"/>
                <a:cs typeface="Arial" pitchFamily="34" charset="0"/>
              </a:rPr>
              <a:t>enemiga. 2</a:t>
            </a:r>
            <a:r>
              <a:rPr lang="es-ES" altLang="es-ES" sz="2400" i="1" dirty="0">
                <a:solidFill>
                  <a:srgbClr val="FF0000"/>
                </a:solidFill>
                <a:latin typeface="Arial" pitchFamily="34" charset="0"/>
                <a:cs typeface="Arial" pitchFamily="34" charset="0"/>
              </a:rPr>
              <a:t>.- No todo el que te libera de «marrones» es tu </a:t>
            </a:r>
            <a:r>
              <a:rPr lang="es-ES" altLang="es-ES" sz="2400" i="1" dirty="0" smtClean="0">
                <a:solidFill>
                  <a:srgbClr val="FF0000"/>
                </a:solidFill>
                <a:latin typeface="Arial" pitchFamily="34" charset="0"/>
                <a:cs typeface="Arial" pitchFamily="34" charset="0"/>
              </a:rPr>
              <a:t>amigo.3</a:t>
            </a:r>
            <a:r>
              <a:rPr lang="es-ES" altLang="es-ES" sz="2400" i="1" dirty="0">
                <a:solidFill>
                  <a:srgbClr val="FF0000"/>
                </a:solidFill>
                <a:latin typeface="Arial" pitchFamily="34" charset="0"/>
                <a:cs typeface="Arial" pitchFamily="34" charset="0"/>
              </a:rPr>
              <a:t>.- Aunque estés lleno de «marrones» hasta el cuello, no lo digas demasiado </a:t>
            </a:r>
            <a:r>
              <a:rPr lang="es-ES" altLang="es-ES" sz="2400" i="1" dirty="0" smtClean="0">
                <a:solidFill>
                  <a:srgbClr val="FF0000"/>
                </a:solidFill>
                <a:latin typeface="Arial" pitchFamily="34" charset="0"/>
                <a:cs typeface="Arial" pitchFamily="34" charset="0"/>
              </a:rPr>
              <a:t>alto. </a:t>
            </a:r>
            <a:r>
              <a:rPr lang="es-ES" altLang="es-ES" sz="2800" b="1" i="1" dirty="0" smtClean="0">
                <a:solidFill>
                  <a:srgbClr val="FF0000"/>
                </a:solidFill>
                <a:latin typeface="Arial" pitchFamily="34" charset="0"/>
                <a:cs typeface="Arial" pitchFamily="34" charset="0"/>
              </a:rPr>
              <a:t>4</a:t>
            </a:r>
            <a:r>
              <a:rPr lang="es-ES" altLang="es-ES" sz="2800" b="1" i="1" dirty="0">
                <a:solidFill>
                  <a:srgbClr val="FF0000"/>
                </a:solidFill>
                <a:latin typeface="Arial" pitchFamily="34" charset="0"/>
                <a:cs typeface="Arial" pitchFamily="34" charset="0"/>
              </a:rPr>
              <a:t>.- Ahora un refrán: </a:t>
            </a:r>
            <a:r>
              <a:rPr lang="es-ES" altLang="es-ES" sz="2400" i="1" dirty="0">
                <a:solidFill>
                  <a:srgbClr val="FF0000"/>
                </a:solidFill>
                <a:latin typeface="Arial" pitchFamily="34" charset="0"/>
                <a:cs typeface="Arial" pitchFamily="34" charset="0"/>
              </a:rPr>
              <a:t>no vendas la piel del oso antes de </a:t>
            </a:r>
            <a:r>
              <a:rPr lang="es-ES" altLang="es-ES" sz="2400" i="1" dirty="0" smtClean="0">
                <a:solidFill>
                  <a:srgbClr val="FF0000"/>
                </a:solidFill>
                <a:latin typeface="Arial" pitchFamily="34" charset="0"/>
                <a:cs typeface="Arial" pitchFamily="34" charset="0"/>
              </a:rPr>
              <a:t>cazarlo.  5</a:t>
            </a:r>
            <a:r>
              <a:rPr lang="es-ES" altLang="es-ES" sz="2400" i="1" dirty="0">
                <a:solidFill>
                  <a:srgbClr val="FF0000"/>
                </a:solidFill>
                <a:latin typeface="Arial" pitchFamily="34" charset="0"/>
                <a:cs typeface="Arial" pitchFamily="34" charset="0"/>
              </a:rPr>
              <a:t>.- Nunca presumas en público de objetivos todavía no conseguidos porque seguramente te perjudicarán más que beneficiarán y atraerás a gente más fuerte que tú. </a:t>
            </a:r>
            <a:r>
              <a:rPr lang="es-ES" altLang="es-ES" sz="2400" b="1" i="1" dirty="0" smtClean="0">
                <a:solidFill>
                  <a:srgbClr val="FF0000"/>
                </a:solidFill>
                <a:latin typeface="Arial" pitchFamily="34" charset="0"/>
                <a:cs typeface="Arial" pitchFamily="34" charset="0"/>
              </a:rPr>
              <a:t>El silencio es poder.</a:t>
            </a:r>
          </a:p>
          <a:p>
            <a:pPr algn="ctr" fontAlgn="base">
              <a:spcBef>
                <a:spcPct val="0"/>
              </a:spcBef>
              <a:spcAft>
                <a:spcPct val="0"/>
              </a:spcAft>
            </a:pPr>
            <a:endParaRPr lang="es-ES" altLang="es-ES" sz="2400" i="1" dirty="0">
              <a:solidFill>
                <a:srgbClr val="FF0000"/>
              </a:solidFill>
              <a:latin typeface="Arial" pitchFamily="34" charset="0"/>
              <a:cs typeface="Arial" pitchFamily="34" charset="0"/>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3" y="5306266"/>
            <a:ext cx="1588311" cy="1366752"/>
          </a:xfrm>
          <a:prstGeom prst="rect">
            <a:avLst/>
          </a:prstGeom>
          <a:noFill/>
        </p:spPr>
      </p:pic>
    </p:spTree>
    <p:extLst>
      <p:ext uri="{BB962C8B-B14F-4D97-AF65-F5344CB8AC3E}">
        <p14:creationId xmlns:p14="http://schemas.microsoft.com/office/powerpoint/2010/main" val="3185736981"/>
      </p:ext>
    </p:extLst>
  </p:cSld>
  <p:clrMapOvr>
    <a:masterClrMapping/>
  </p:clrMapOvr>
  <mc:AlternateContent xmlns:mc="http://schemas.openxmlformats.org/markup-compatibility/2006">
    <mc:Choice xmlns:p14="http://schemas.microsoft.com/office/powerpoint/2010/main" Requires="p14">
      <p:transition spd="slow" p14:dur="3000" advTm="45000">
        <p14:shred/>
      </p:transition>
    </mc:Choice>
    <mc:Fallback>
      <p:transition spd="slow" advTm="4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Qué puedes hacer – AvesDeBarrio"/>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44264" y="-171400"/>
            <a:ext cx="10544100" cy="7029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1714504"/>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3" y="0"/>
            <a:ext cx="1011965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4">
                <a:tint val="45000"/>
                <a:satMod val="400000"/>
              </a:schemeClr>
            </a:duotone>
            <a:extLst>
              <a:ext uri="{28A0092B-C50C-407E-A947-70E740481C1C}">
                <a14:useLocalDpi xmlns:a14="http://schemas.microsoft.com/office/drawing/2010/main"/>
              </a:ext>
            </a:extLst>
          </a:blip>
          <a:srcRect/>
          <a:stretch>
            <a:fillRect/>
          </a:stretch>
        </p:blipFill>
        <p:spPr bwMode="auto">
          <a:xfrm>
            <a:off x="19515" y="49543"/>
            <a:ext cx="10080626" cy="6858000"/>
          </a:xfrm>
          <a:prstGeom prst="rect">
            <a:avLst/>
          </a:prstGeom>
          <a:noFill/>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90633" y="3390645"/>
            <a:ext cx="6858000" cy="76735"/>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6613259" y="3390645"/>
            <a:ext cx="6858000" cy="76735"/>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0" y="0"/>
            <a:ext cx="10080625"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0" y="6783316"/>
            <a:ext cx="10080625"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26707" y="5464911"/>
            <a:ext cx="664272" cy="684513"/>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966776" y="1067209"/>
            <a:ext cx="3936336"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a:t>
            </a: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día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328345" y="1067211"/>
            <a:ext cx="3856521" cy="5407442"/>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sábado, 06 de noviembre de 2021</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 mismo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16:52</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6">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397976" y="5210969"/>
            <a:ext cx="2214601" cy="934064"/>
          </a:xfrm>
          <a:prstGeom prst="rect">
            <a:avLst/>
          </a:prstGeom>
          <a:noFill/>
        </p:spPr>
      </p:pic>
    </p:spTree>
    <p:extLst>
      <p:ext uri="{BB962C8B-B14F-4D97-AF65-F5344CB8AC3E}">
        <p14:creationId xmlns:p14="http://schemas.microsoft.com/office/powerpoint/2010/main" val="2939018304"/>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21" presetClass="exit" presetSubtype="4" fill="hold" nodeType="withEffect">
                                  <p:stCondLst>
                                    <p:cond delay="0"/>
                                  </p:stCondLst>
                                  <p:childTnLst>
                                    <p:animEffect transition="out" filter="wheel(4)">
                                      <p:cBhvr>
                                        <p:cTn id="9" dur="2000"/>
                                        <p:tgtEl>
                                          <p:spTgt spid="14"/>
                                        </p:tgtEl>
                                      </p:cBhvr>
                                    </p:animEffect>
                                    <p:set>
                                      <p:cBhvr>
                                        <p:cTn id="10" dur="1" fill="hold">
                                          <p:stCondLst>
                                            <p:cond delay="1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0080625"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0080625"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84137" y="0"/>
            <a:ext cx="5376333"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1"/>
            <a:ext cx="10080625"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260078" y="4724402"/>
            <a:ext cx="2940182"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16387" y="4191000"/>
            <a:ext cx="2604161"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52276" y="4876800"/>
            <a:ext cx="1344083"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88036"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LA FABULA DEL GORRIO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LA FABULA DEL GORRION</Template>
  <TotalTime>19</TotalTime>
  <Words>547</Words>
  <Application>Microsoft Office PowerPoint</Application>
  <PresentationFormat>Personalizado</PresentationFormat>
  <Paragraphs>30</Paragraphs>
  <Slides>28</Slides>
  <Notes>8</Notes>
  <HiddenSlides>0</HiddenSlides>
  <MMClips>0</MMClips>
  <ScaleCrop>false</ScaleCrop>
  <HeadingPairs>
    <vt:vector size="4" baseType="variant">
      <vt:variant>
        <vt:lpstr>Tema</vt:lpstr>
      </vt:variant>
      <vt:variant>
        <vt:i4>3</vt:i4>
      </vt:variant>
      <vt:variant>
        <vt:lpstr>Títulos de diapositiva</vt:lpstr>
      </vt:variant>
      <vt:variant>
        <vt:i4>28</vt:i4>
      </vt:variant>
    </vt:vector>
  </HeadingPairs>
  <TitlesOfParts>
    <vt:vector size="31" baseType="lpstr">
      <vt:lpstr>LA FABULA DEL GORRION</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8</cp:revision>
  <dcterms:created xsi:type="dcterms:W3CDTF">2021-11-06T15:52:35Z</dcterms:created>
  <dcterms:modified xsi:type="dcterms:W3CDTF">2021-11-06T16:12:10Z</dcterms:modified>
</cp:coreProperties>
</file>