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5"/>
  </p:notesMasterIdLst>
  <p:sldIdLst>
    <p:sldId id="364" r:id="rId3"/>
    <p:sldId id="303" r:id="rId4"/>
    <p:sldId id="337" r:id="rId5"/>
    <p:sldId id="314" r:id="rId6"/>
    <p:sldId id="297" r:id="rId7"/>
    <p:sldId id="319" r:id="rId8"/>
    <p:sldId id="335" r:id="rId9"/>
    <p:sldId id="315" r:id="rId10"/>
    <p:sldId id="336" r:id="rId11"/>
    <p:sldId id="349" r:id="rId12"/>
    <p:sldId id="347" r:id="rId13"/>
    <p:sldId id="338" r:id="rId14"/>
    <p:sldId id="317" r:id="rId15"/>
    <p:sldId id="264" r:id="rId16"/>
    <p:sldId id="343" r:id="rId17"/>
    <p:sldId id="327" r:id="rId18"/>
    <p:sldId id="313" r:id="rId19"/>
    <p:sldId id="339" r:id="rId20"/>
    <p:sldId id="341" r:id="rId21"/>
    <p:sldId id="309" r:id="rId22"/>
    <p:sldId id="342" r:id="rId23"/>
    <p:sldId id="346" r:id="rId24"/>
    <p:sldId id="316" r:id="rId25"/>
    <p:sldId id="322" r:id="rId26"/>
    <p:sldId id="345" r:id="rId27"/>
    <p:sldId id="348" r:id="rId28"/>
    <p:sldId id="355" r:id="rId29"/>
    <p:sldId id="350" r:id="rId30"/>
    <p:sldId id="356" r:id="rId31"/>
    <p:sldId id="357" r:id="rId32"/>
    <p:sldId id="358" r:id="rId33"/>
    <p:sldId id="351" r:id="rId34"/>
    <p:sldId id="353" r:id="rId35"/>
    <p:sldId id="354" r:id="rId36"/>
    <p:sldId id="359" r:id="rId37"/>
    <p:sldId id="361" r:id="rId38"/>
    <p:sldId id="259" r:id="rId39"/>
    <p:sldId id="380" r:id="rId40"/>
    <p:sldId id="363" r:id="rId41"/>
    <p:sldId id="328" r:id="rId42"/>
    <p:sldId id="330" r:id="rId43"/>
    <p:sldId id="334" r:id="rId44"/>
    <p:sldId id="298" r:id="rId45"/>
    <p:sldId id="256" r:id="rId46"/>
    <p:sldId id="299" r:id="rId47"/>
    <p:sldId id="381" r:id="rId48"/>
    <p:sldId id="300" r:id="rId49"/>
    <p:sldId id="272" r:id="rId50"/>
    <p:sldId id="386" r:id="rId51"/>
    <p:sldId id="261" r:id="rId52"/>
    <p:sldId id="305" r:id="rId53"/>
    <p:sldId id="383" r:id="rId54"/>
    <p:sldId id="301" r:id="rId55"/>
    <p:sldId id="274" r:id="rId56"/>
    <p:sldId id="329" r:id="rId57"/>
    <p:sldId id="260" r:id="rId58"/>
    <p:sldId id="308" r:id="rId59"/>
    <p:sldId id="385" r:id="rId60"/>
    <p:sldId id="325" r:id="rId61"/>
    <p:sldId id="310" r:id="rId62"/>
    <p:sldId id="321" r:id="rId63"/>
    <p:sldId id="271" r:id="rId64"/>
    <p:sldId id="281" r:id="rId65"/>
    <p:sldId id="311" r:id="rId66"/>
    <p:sldId id="384" r:id="rId67"/>
    <p:sldId id="323" r:id="rId68"/>
    <p:sldId id="263" r:id="rId69"/>
    <p:sldId id="382" r:id="rId70"/>
    <p:sldId id="262" r:id="rId71"/>
    <p:sldId id="324" r:id="rId72"/>
    <p:sldId id="367" r:id="rId73"/>
    <p:sldId id="388" r:id="rId7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ahALEwz9voVhyDocdCKHA==" hashData="rLk3VXXTuaX21a7ldnWYrtJcMS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3505"/>
    <a:srgbClr val="FCD3B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4542" autoAdjust="0"/>
    <p:restoredTop sz="99824" autoAdjust="0"/>
  </p:normalViewPr>
  <p:slideViewPr>
    <p:cSldViewPr>
      <p:cViewPr varScale="1">
        <p:scale>
          <a:sx n="87" d="100"/>
          <a:sy n="87" d="100"/>
        </p:scale>
        <p:origin x="-486" y="-8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F305A4-AE7D-4070-B228-B888BF7B47BF}" type="datetimeFigureOut">
              <a:rPr lang="es-ES" smtClean="0"/>
              <a:pPr/>
              <a:t>20/09/2014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7D8BB8-DCBF-4CF6-A615-52D4E080794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EE6BB1-1947-4A89-83CA-F748FF88C712}"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5D29FC7-161B-40EC-BD58-AAE2CAAF0C7C}" type="slidenum">
              <a:rPr lang="es-ES" smtClean="0"/>
              <a:pPr/>
              <a:t>‹Nº›</a:t>
            </a:fld>
            <a:endParaRPr lang="es-ES"/>
          </a:p>
        </p:txBody>
      </p:sp>
    </p:spTree>
  </p:cSld>
  <p:clrMapOvr>
    <a:masterClrMapping/>
  </p:clrMapOvr>
  <p:transition spd="slow" advTm="5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4FABCF5-8D10-48FC-9B30-B5CAB3072B2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76000"/>
            <a:lum/>
          </a:blip>
          <a:srcRect/>
          <a:stretch>
            <a:fillRect t="-5000" b="-5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EE6BB1-1947-4A89-83CA-F748FF88C712}" type="datetimeFigureOut">
              <a:rPr lang="es-ES" smtClean="0"/>
              <a:pPr/>
              <a:t>20/09/2014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D29FC7-161B-40EC-BD58-AAE2CAAF0C7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BD4671F-727A-47EF-9436-3F30DEADC3D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4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0.gif"/><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4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13.gif"/><Relationship Id="rId1" Type="http://schemas.openxmlformats.org/officeDocument/2006/relationships/slideLayout" Target="../slideLayouts/slideLayout7.xml"/><Relationship Id="rId5" Type="http://schemas.openxmlformats.org/officeDocument/2006/relationships/image" Target="../media/image74.png"/><Relationship Id="rId4" Type="http://schemas.openxmlformats.org/officeDocument/2006/relationships/image" Target="../media/image73.jpeg"/></Relationships>
</file>

<file path=ppt/slides/_rels/slide6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7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vacaciones_cartones.jpg"/>
          <p:cNvPicPr>
            <a:picLocks noChangeAspect="1" noChangeArrowheads="1"/>
          </p:cNvPicPr>
          <p:nvPr/>
        </p:nvPicPr>
        <p:blipFill>
          <a:blip r:embed="rId3" cstate="print"/>
          <a:srcRect t="8926" b="18588"/>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827584"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LUIS</a:t>
            </a:r>
          </a:p>
        </p:txBody>
      </p:sp>
      <p:sp>
        <p:nvSpPr>
          <p:cNvPr id="9" name="8 Rectángulo"/>
          <p:cNvSpPr/>
          <p:nvPr/>
        </p:nvSpPr>
        <p:spPr>
          <a:xfrm>
            <a:off x="2699792" y="2924944"/>
            <a:ext cx="6177140" cy="3416320"/>
          </a:xfrm>
          <a:prstGeom prst="rect">
            <a:avLst/>
          </a:prstGeom>
        </p:spPr>
        <p:txBody>
          <a:bodyPr wrap="none">
            <a:spAutoFit/>
          </a:bodyPr>
          <a:lstStyle/>
          <a:p>
            <a:pPr algn="r">
              <a:defRPr/>
            </a:pPr>
            <a:r>
              <a:rPr lang="es-ES" sz="7200" b="1" kern="10" dirty="0" smtClean="0">
                <a:ln w="9525">
                  <a:solidFill>
                    <a:srgbClr val="1CDEF8"/>
                  </a:solidFill>
                  <a:round/>
                  <a:headEnd/>
                  <a:tailEnd/>
                </a:ln>
                <a:blipFill dpi="0" rotWithShape="1">
                  <a:blip r:embed="rId7"/>
                  <a:srcRect/>
                  <a:stretch>
                    <a:fillRect/>
                  </a:stretch>
                </a:blipFill>
                <a:effectLst>
                  <a:glow rad="228600">
                    <a:schemeClr val="accent2">
                      <a:satMod val="175000"/>
                      <a:alpha val="40000"/>
                    </a:schemeClr>
                  </a:glow>
                  <a:outerShdw dist="35921" dir="2700000" algn="ctr" rotWithShape="0">
                    <a:schemeClr val="folHlink">
                      <a:alpha val="80000"/>
                    </a:schemeClr>
                  </a:outerShdw>
                </a:effectLst>
                <a:latin typeface="Snap ITC"/>
              </a:rPr>
              <a:t>LA </a:t>
            </a:r>
          </a:p>
          <a:p>
            <a:pPr algn="r">
              <a:defRPr/>
            </a:pPr>
            <a:r>
              <a:rPr lang="es-ES" sz="7200" b="1" kern="10" dirty="0" smtClean="0">
                <a:ln w="9525">
                  <a:solidFill>
                    <a:srgbClr val="1CDEF8"/>
                  </a:solidFill>
                  <a:round/>
                  <a:headEnd/>
                  <a:tailEnd/>
                </a:ln>
                <a:blipFill dpi="0" rotWithShape="1">
                  <a:blip r:embed="rId7"/>
                  <a:srcRect/>
                  <a:stretch>
                    <a:fillRect/>
                  </a:stretch>
                </a:blipFill>
                <a:effectLst>
                  <a:glow rad="228600">
                    <a:schemeClr val="accent2">
                      <a:satMod val="175000"/>
                      <a:alpha val="40000"/>
                    </a:schemeClr>
                  </a:glow>
                  <a:outerShdw dist="35921" dir="2700000" algn="ctr" rotWithShape="0">
                    <a:schemeClr val="folHlink">
                      <a:alpha val="80000"/>
                    </a:schemeClr>
                  </a:outerShdw>
                </a:effectLst>
                <a:latin typeface="Snap ITC"/>
              </a:rPr>
              <a:t>DIGNIDAD </a:t>
            </a:r>
          </a:p>
          <a:p>
            <a:pPr algn="r">
              <a:defRPr/>
            </a:pPr>
            <a:r>
              <a:rPr lang="es-ES" sz="7200" b="1" kern="10" dirty="0" smtClean="0">
                <a:ln w="9525">
                  <a:solidFill>
                    <a:srgbClr val="1CDEF8"/>
                  </a:solidFill>
                  <a:round/>
                  <a:headEnd/>
                  <a:tailEnd/>
                </a:ln>
                <a:blipFill dpi="0" rotWithShape="1">
                  <a:blip r:embed="rId7"/>
                  <a:srcRect/>
                  <a:stretch>
                    <a:fillRect/>
                  </a:stretch>
                </a:blipFill>
                <a:effectLst>
                  <a:glow rad="228600">
                    <a:schemeClr val="accent2">
                      <a:satMod val="175000"/>
                      <a:alpha val="40000"/>
                    </a:schemeClr>
                  </a:glow>
                  <a:outerShdw dist="35921" dir="2700000" algn="ctr" rotWithShape="0">
                    <a:schemeClr val="folHlink">
                      <a:alpha val="80000"/>
                    </a:schemeClr>
                  </a:outerShdw>
                </a:effectLst>
                <a:latin typeface="Snap ITC"/>
              </a:rPr>
              <a:t>HUMANA</a:t>
            </a:r>
            <a:endParaRPr lang="es-ES" sz="7200" b="1" kern="10" dirty="0">
              <a:ln w="9525">
                <a:solidFill>
                  <a:srgbClr val="1CDEF8"/>
                </a:solidFill>
                <a:round/>
                <a:headEnd/>
                <a:tailEnd/>
              </a:ln>
              <a:blipFill dpi="0" rotWithShape="1">
                <a:blip r:embed="rId7"/>
                <a:srcRect/>
                <a:stretch>
                  <a:fillRect/>
                </a:stretch>
              </a:blipFill>
              <a:effectLst>
                <a:glow rad="228600">
                  <a:schemeClr val="accent2">
                    <a:satMod val="175000"/>
                    <a:alpha val="40000"/>
                  </a:schemeClr>
                </a:glow>
                <a:outerShdw dist="35921" dir="2700000" algn="ctr" rotWithShape="0">
                  <a:schemeClr val="folHlink">
                    <a:alpha val="80000"/>
                  </a:schemeClr>
                </a:outerShdw>
              </a:effectLst>
              <a:latin typeface="Snap ITC"/>
            </a:endParaRPr>
          </a:p>
        </p:txBody>
      </p:sp>
    </p:spTree>
  </p:cSld>
  <p:clrMapOvr>
    <a:masterClrMapping/>
  </p:clrMapOvr>
  <p:transition spd="slow" advTm="12000">
    <p:zoom/>
    <p:sndAc>
      <p:stSnd>
        <p:snd r:embed="rId2" name="Clayderman-Titanic-Symphon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downLeft)">
                                      <p:cBhvr>
                                        <p:cTn id="7" dur="5000"/>
                                        <p:tgtEl>
                                          <p:spTgt spid="10"/>
                                        </p:tgtEl>
                                      </p:cBhvr>
                                    </p:animEffect>
                                  </p:childTnLst>
                                </p:cTn>
                              </p:par>
                            </p:childTnLst>
                          </p:cTn>
                        </p:par>
                        <p:par>
                          <p:cTn id="8" fill="hold">
                            <p:stCondLst>
                              <p:cond delay="5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9">
                                            <p:txEl>
                                              <p:pRg st="0" end="0"/>
                                            </p:txEl>
                                          </p:spTgt>
                                        </p:tgtEl>
                                        <p:attrNameLst>
                                          <p:attrName>style.visibility</p:attrName>
                                        </p:attrNameLst>
                                      </p:cBhvr>
                                      <p:to>
                                        <p:strVal val="visible"/>
                                      </p:to>
                                    </p:set>
                                    <p:anim calcmode="discrete" valueType="clr">
                                      <p:cBhvr override="childStyle">
                                        <p:cTn id="11" dur="2000"/>
                                        <p:tgtEl>
                                          <p:spTgt spid="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2000"/>
                                        <p:tgtEl>
                                          <p:spTgt spid="9">
                                            <p:txEl>
                                              <p:pRg st="0" end="0"/>
                                            </p:txEl>
                                          </p:spTgt>
                                        </p:tgtEl>
                                        <p:attrNameLst>
                                          <p:attrName>fillcolor</p:attrName>
                                        </p:attrNameLst>
                                      </p:cBhvr>
                                      <p:tavLst>
                                        <p:tav tm="0">
                                          <p:val>
                                            <p:clrVal>
                                              <a:schemeClr val="accent2"/>
                                            </p:clrVal>
                                          </p:val>
                                        </p:tav>
                                        <p:tav tm="50000">
                                          <p:val>
                                            <p:clrVal>
                                              <a:schemeClr val="hlink"/>
                                            </p:clrVal>
                                          </p:val>
                                        </p:tav>
                                      </p:tavLst>
                                    </p:anim>
                                    <p:set>
                                      <p:cBhvr>
                                        <p:cTn id="13" dur="2000"/>
                                        <p:tgtEl>
                                          <p:spTgt spid="9">
                                            <p:txEl>
                                              <p:pRg st="0" end="0"/>
                                            </p:txEl>
                                          </p:spTgt>
                                        </p:tgtEl>
                                        <p:attrNameLst>
                                          <p:attrName>fill.type</p:attrName>
                                        </p:attrNameLst>
                                      </p:cBhvr>
                                      <p:to>
                                        <p:strVal val="solid"/>
                                      </p:to>
                                    </p:set>
                                  </p:childTnLst>
                                </p:cTn>
                              </p:par>
                            </p:childTnLst>
                          </p:cTn>
                        </p:par>
                        <p:par>
                          <p:cTn id="14" fill="hold">
                            <p:stCondLst>
                              <p:cond delay="800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9">
                                            <p:txEl>
                                              <p:pRg st="1" end="1"/>
                                            </p:txEl>
                                          </p:spTgt>
                                        </p:tgtEl>
                                        <p:attrNameLst>
                                          <p:attrName>style.visibility</p:attrName>
                                        </p:attrNameLst>
                                      </p:cBhvr>
                                      <p:to>
                                        <p:strVal val="visible"/>
                                      </p:to>
                                    </p:set>
                                    <p:anim calcmode="discrete" valueType="clr">
                                      <p:cBhvr override="childStyle">
                                        <p:cTn id="17" dur="2000"/>
                                        <p:tgtEl>
                                          <p:spTgt spid="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2000"/>
                                        <p:tgtEl>
                                          <p:spTgt spid="9">
                                            <p:txEl>
                                              <p:pRg st="1" end="1"/>
                                            </p:txEl>
                                          </p:spTgt>
                                        </p:tgtEl>
                                        <p:attrNameLst>
                                          <p:attrName>fillcolor</p:attrName>
                                        </p:attrNameLst>
                                      </p:cBhvr>
                                      <p:tavLst>
                                        <p:tav tm="0">
                                          <p:val>
                                            <p:clrVal>
                                              <a:schemeClr val="accent2"/>
                                            </p:clrVal>
                                          </p:val>
                                        </p:tav>
                                        <p:tav tm="50000">
                                          <p:val>
                                            <p:clrVal>
                                              <a:schemeClr val="hlink"/>
                                            </p:clrVal>
                                          </p:val>
                                        </p:tav>
                                      </p:tavLst>
                                    </p:anim>
                                    <p:set>
                                      <p:cBhvr>
                                        <p:cTn id="19" dur="2000"/>
                                        <p:tgtEl>
                                          <p:spTgt spid="9">
                                            <p:txEl>
                                              <p:pRg st="1" end="1"/>
                                            </p:txEl>
                                          </p:spTgt>
                                        </p:tgtEl>
                                        <p:attrNameLst>
                                          <p:attrName>fill.type</p:attrName>
                                        </p:attrNameLst>
                                      </p:cBhvr>
                                      <p:to>
                                        <p:strVal val="solid"/>
                                      </p:to>
                                    </p:set>
                                  </p:childTnLst>
                                </p:cTn>
                              </p:par>
                            </p:childTnLst>
                          </p:cTn>
                        </p:par>
                        <p:par>
                          <p:cTn id="20" fill="hold">
                            <p:stCondLst>
                              <p:cond delay="17000"/>
                            </p:stCondLst>
                            <p:childTnLst>
                              <p:par>
                                <p:cTn id="21" presetID="27" presetClass="entr" presetSubtype="0" fill="hold" nodeType="afterEffect">
                                  <p:stCondLst>
                                    <p:cond delay="0"/>
                                  </p:stCondLst>
                                  <p:iterate type="lt">
                                    <p:tmPct val="50000"/>
                                  </p:iterate>
                                  <p:childTnLst>
                                    <p:set>
                                      <p:cBhvr>
                                        <p:cTn id="22" dur="1" fill="hold">
                                          <p:stCondLst>
                                            <p:cond delay="0"/>
                                          </p:stCondLst>
                                        </p:cTn>
                                        <p:tgtEl>
                                          <p:spTgt spid="9">
                                            <p:txEl>
                                              <p:pRg st="2" end="2"/>
                                            </p:txEl>
                                          </p:spTgt>
                                        </p:tgtEl>
                                        <p:attrNameLst>
                                          <p:attrName>style.visibility</p:attrName>
                                        </p:attrNameLst>
                                      </p:cBhvr>
                                      <p:to>
                                        <p:strVal val="visible"/>
                                      </p:to>
                                    </p:set>
                                    <p:anim calcmode="discrete" valueType="clr">
                                      <p:cBhvr override="childStyle">
                                        <p:cTn id="23" dur="2000"/>
                                        <p:tgtEl>
                                          <p:spTgt spid="9">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2000"/>
                                        <p:tgtEl>
                                          <p:spTgt spid="9">
                                            <p:txEl>
                                              <p:pRg st="2" end="2"/>
                                            </p:txEl>
                                          </p:spTgt>
                                        </p:tgtEl>
                                        <p:attrNameLst>
                                          <p:attrName>fillcolor</p:attrName>
                                        </p:attrNameLst>
                                      </p:cBhvr>
                                      <p:tavLst>
                                        <p:tav tm="0">
                                          <p:val>
                                            <p:clrVal>
                                              <a:schemeClr val="accent2"/>
                                            </p:clrVal>
                                          </p:val>
                                        </p:tav>
                                        <p:tav tm="50000">
                                          <p:val>
                                            <p:clrVal>
                                              <a:schemeClr val="hlink"/>
                                            </p:clrVal>
                                          </p:val>
                                        </p:tav>
                                      </p:tavLst>
                                    </p:anim>
                                    <p:set>
                                      <p:cBhvr>
                                        <p:cTn id="25" dur="2000"/>
                                        <p:tgtEl>
                                          <p:spTgt spid="9">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Imagen11.png"/>
          <p:cNvPicPr>
            <a:picLocks noChangeAspect="1" noChangeArrowheads="1"/>
          </p:cNvPicPr>
          <p:nvPr/>
        </p:nvPicPr>
        <p:blipFill>
          <a:blip r:embed="rId2" cstate="print"/>
          <a:srcRect/>
          <a:stretch>
            <a:fillRect/>
          </a:stretch>
        </p:blipFill>
        <p:spPr bwMode="auto">
          <a:xfrm>
            <a:off x="-1" y="0"/>
            <a:ext cx="9381485"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UNDACIO\Desktop\Gobierno-INE-estadistica-desahucios-completa_EDIIMA20121207_0180_4.jpg"/>
          <p:cNvPicPr>
            <a:picLocks noChangeAspect="1" noChangeArrowheads="1"/>
          </p:cNvPicPr>
          <p:nvPr/>
        </p:nvPicPr>
        <p:blipFill>
          <a:blip r:embed="rId2" cstate="print"/>
          <a:srcRect l="10630"/>
          <a:stretch>
            <a:fillRect/>
          </a:stretch>
        </p:blipFill>
        <p:spPr bwMode="auto">
          <a:xfrm>
            <a:off x="0" y="0"/>
            <a:ext cx="9219216"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FUNDACIO\Desktop\Infecciones-entre-vagabundos-causar-1684241.jpg"/>
          <p:cNvPicPr>
            <a:picLocks noChangeAspect="1" noChangeArrowheads="1"/>
          </p:cNvPicPr>
          <p:nvPr/>
        </p:nvPicPr>
        <p:blipFill>
          <a:blip r:embed="rId2" cstate="print"/>
          <a:srcRect l="11727" r="10092"/>
          <a:stretch>
            <a:fillRect/>
          </a:stretch>
        </p:blipFill>
        <p:spPr bwMode="auto">
          <a:xfrm>
            <a:off x="0" y="0"/>
            <a:ext cx="9169664"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1026" name="Picture 2" descr="C:\Documents and Settings\Dell\Escritorio\Imagen17.jpg"/>
          <p:cNvPicPr>
            <a:picLocks noChangeAspect="1" noChangeArrowheads="1"/>
          </p:cNvPicPr>
          <p:nvPr/>
        </p:nvPicPr>
        <p:blipFill>
          <a:blip r:embed="rId3" cstate="print"/>
          <a:srcRect/>
          <a:stretch>
            <a:fillRect/>
          </a:stretch>
        </p:blipFill>
        <p:spPr bwMode="auto">
          <a:xfrm>
            <a:off x="0" y="0"/>
            <a:ext cx="9162256" cy="4581128"/>
          </a:xfrm>
          <a:prstGeom prst="rect">
            <a:avLst/>
          </a:prstGeom>
          <a:noFill/>
        </p:spPr>
      </p:pic>
      <p:sp>
        <p:nvSpPr>
          <p:cNvPr id="3" name="2 Rectángulo"/>
          <p:cNvSpPr/>
          <p:nvPr/>
        </p:nvSpPr>
        <p:spPr>
          <a:xfrm>
            <a:off x="323528" y="4941168"/>
            <a:ext cx="8470724" cy="1446550"/>
          </a:xfrm>
          <a:prstGeom prst="rect">
            <a:avLst/>
          </a:prstGeom>
        </p:spPr>
        <p:txBody>
          <a:bodyPr wrap="square">
            <a:spAutoFit/>
          </a:bodyPr>
          <a:lstStyle/>
          <a:p>
            <a:pPr algn="ctr"/>
            <a:r>
              <a:rPr lang="es-ES" sz="4400" b="1" i="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rPr>
              <a:t> "La dignidad humana ni se vende, ni se compra, ni admite recorte" </a:t>
            </a:r>
            <a:endParaRPr lang="es-ES" sz="4400" b="1" i="1" dirty="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FUNDACIO\Desktop\vagabundos.jpg"/>
          <p:cNvPicPr>
            <a:picLocks noChangeAspect="1" noChangeArrowheads="1"/>
          </p:cNvPicPr>
          <p:nvPr/>
        </p:nvPicPr>
        <p:blipFill>
          <a:blip r:embed="rId2" cstate="print"/>
          <a:srcRect l="1533" t="5102" r="1896" b="6122"/>
          <a:stretch>
            <a:fillRect/>
          </a:stretch>
        </p:blipFill>
        <p:spPr bwMode="auto">
          <a:xfrm>
            <a:off x="0" y="0"/>
            <a:ext cx="9311506"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
        <p:nvSpPr>
          <p:cNvPr id="5" name="4 Rectángulo"/>
          <p:cNvSpPr/>
          <p:nvPr/>
        </p:nvSpPr>
        <p:spPr>
          <a:xfrm>
            <a:off x="323528" y="3717032"/>
            <a:ext cx="8640960" cy="2952328"/>
          </a:xfrm>
          <a:prstGeom prst="rect">
            <a:avLst/>
          </a:prstGeom>
          <a:solidFill>
            <a:srgbClr val="FCD3B2">
              <a:alpha val="39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467544" y="3933056"/>
            <a:ext cx="8280920" cy="2585323"/>
          </a:xfrm>
          <a:prstGeom prst="rect">
            <a:avLst/>
          </a:prstGeom>
          <a:noFill/>
        </p:spPr>
        <p:txBody>
          <a:bodyPr wrap="square">
            <a:spAutoFit/>
          </a:bodyPr>
          <a:lstStyle/>
          <a:p>
            <a:pPr algn="ctr"/>
            <a:r>
              <a:rPr lang="es-ES" b="1" i="1" dirty="0" smtClean="0"/>
              <a:t>Nos encontramos en un momento extremadamente delicado que podría abocar a millones de españoles a la pobreza y a la calle porque las leyes vigentes, ineficaces en situaciones de dificultad, carecen de sensibilidad social y no aportan soluciones. La existencia de los movimientos sociales no responde a un capricho, a una demagogia de los cuatro progres de turno o a un mero acto de rebeldía, sino que es una respuesta a algo del sistema que funciona mal y se traduce en perjuicio para la ciudadanía. Su criminalización no es más que una postura egoísta por parte de quien vive bien en este modelo de sistema, aunque esté en crisis, ignorando la realidad como si nada sucediera y despreocupándose de quienes lo padecen.</a:t>
            </a:r>
            <a:endParaRPr lang="es-ES" b="1" i="1" dirty="0"/>
          </a:p>
        </p:txBody>
      </p:sp>
      <p:pic>
        <p:nvPicPr>
          <p:cNvPr id="3" name="Picture 2" descr="C:\Users\FUNDACIO\Desktop\Acampada-de-los-deshauciados-d_54284840297_51351706917_600_226.jpg"/>
          <p:cNvPicPr>
            <a:picLocks noChangeAspect="1" noChangeArrowheads="1"/>
          </p:cNvPicPr>
          <p:nvPr/>
        </p:nvPicPr>
        <p:blipFill>
          <a:blip r:embed="rId3" cstate="print"/>
          <a:srcRect/>
          <a:stretch>
            <a:fillRect/>
          </a:stretch>
        </p:blipFill>
        <p:spPr bwMode="auto">
          <a:xfrm>
            <a:off x="0" y="0"/>
            <a:ext cx="9144001" cy="3429000"/>
          </a:xfrm>
          <a:prstGeom prst="rect">
            <a:avLst/>
          </a:prstGeom>
          <a:noFill/>
        </p:spPr>
      </p:pic>
    </p:spTree>
  </p:cSld>
  <p:clrMapOvr>
    <a:masterClrMapping/>
  </p:clrMapOvr>
  <p:transition spd="slow" advTm="33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UNDACIO\Desktop\untitled.png"/>
          <p:cNvPicPr>
            <a:picLocks noChangeAspect="1" noChangeArrowheads="1"/>
          </p:cNvPicPr>
          <p:nvPr/>
        </p:nvPicPr>
        <p:blipFill>
          <a:blip r:embed="rId2" cstate="print"/>
          <a:srcRect b="6269"/>
          <a:stretch>
            <a:fillRect/>
          </a:stretch>
        </p:blipFill>
        <p:spPr bwMode="auto">
          <a:xfrm>
            <a:off x="0" y="0"/>
            <a:ext cx="9324528"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FUNDACIO\Desktop\Desahucios2.png"/>
          <p:cNvPicPr>
            <a:picLocks noChangeAspect="1" noChangeArrowheads="1"/>
          </p:cNvPicPr>
          <p:nvPr/>
        </p:nvPicPr>
        <p:blipFill>
          <a:blip r:embed="rId2" cstate="print"/>
          <a:srcRect/>
          <a:stretch>
            <a:fillRect/>
          </a:stretch>
        </p:blipFill>
        <p:spPr bwMode="auto">
          <a:xfrm>
            <a:off x="467544" y="260648"/>
            <a:ext cx="8193117" cy="6298336"/>
          </a:xfrm>
          <a:prstGeom prst="rect">
            <a:avLst/>
          </a:prstGeom>
          <a:noFill/>
          <a:ln w="34925">
            <a:solidFill>
              <a:srgbClr val="6F3505"/>
            </a:solidFill>
          </a:ln>
        </p:spPr>
      </p:pic>
      <p:sp>
        <p:nvSpPr>
          <p:cNvPr id="3" name="2 Rectángulo"/>
          <p:cNvSpPr/>
          <p:nvPr/>
        </p:nvSpPr>
        <p:spPr>
          <a:xfrm>
            <a:off x="2123728" y="3789040"/>
            <a:ext cx="3926909" cy="923330"/>
          </a:xfrm>
          <a:prstGeom prst="rect">
            <a:avLst/>
          </a:prstGeom>
          <a:noFill/>
        </p:spPr>
        <p:txBody>
          <a:bodyPr wrap="none" lIns="91440" tIns="45720" rIns="91440" bIns="45720">
            <a:spAutoFit/>
          </a:bodyPr>
          <a:lstStyle/>
          <a:p>
            <a:pPr algn="ctr"/>
            <a:r>
              <a:rPr lang="es-ES"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00"/>
                </a:solidFill>
                <a:effectLst>
                  <a:outerShdw blurRad="41275" dist="12700" dir="12000000" algn="tl" rotWithShape="0">
                    <a:srgbClr val="000000">
                      <a:alpha val="40000"/>
                    </a:srgbClr>
                  </a:outerShdw>
                </a:effectLst>
              </a:rPr>
              <a:t>DESAHUCIOS</a:t>
            </a:r>
            <a:endParaRPr lang="es-E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00"/>
              </a:solidFill>
              <a:effectLst>
                <a:outerShdw blurRad="41275" dist="12700" dir="12000000" algn="tl" rotWithShape="0">
                  <a:srgbClr val="000000">
                    <a:alpha val="40000"/>
                  </a:srgbClr>
                </a:outerShdw>
              </a:effectLst>
            </a:endParaRPr>
          </a:p>
        </p:txBody>
      </p:sp>
    </p:spTree>
  </p:cSld>
  <p:clrMapOvr>
    <a:masterClrMapping/>
  </p:clrMapOvr>
  <p:transition spd="slow" advTm="10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FUNDACIO\Desktop\1378320854_037479_1378321033_noticia_normal.jpg"/>
          <p:cNvPicPr>
            <a:picLocks noChangeAspect="1" noChangeArrowheads="1"/>
          </p:cNvPicPr>
          <p:nvPr/>
        </p:nvPicPr>
        <p:blipFill>
          <a:blip r:embed="rId2" cstate="print"/>
          <a:srcRect l="5122" r="7306"/>
          <a:stretch>
            <a:fillRect/>
          </a:stretch>
        </p:blipFill>
        <p:spPr bwMode="auto">
          <a:xfrm>
            <a:off x="-93891" y="0"/>
            <a:ext cx="9237891"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sp>
        <p:nvSpPr>
          <p:cNvPr id="5" name="4 Rectángulo"/>
          <p:cNvSpPr/>
          <p:nvPr/>
        </p:nvSpPr>
        <p:spPr>
          <a:xfrm flipH="1">
            <a:off x="251520" y="4077072"/>
            <a:ext cx="8568952" cy="2592288"/>
          </a:xfrm>
          <a:prstGeom prst="rect">
            <a:avLst/>
          </a:prstGeom>
          <a:solidFill>
            <a:srgbClr val="FCD3B2">
              <a:alpha val="50000"/>
            </a:srgbClr>
          </a:solidFill>
          <a:ln>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6F3505"/>
              </a:solidFill>
            </a:endParaRPr>
          </a:p>
        </p:txBody>
      </p:sp>
      <p:sp>
        <p:nvSpPr>
          <p:cNvPr id="2" name="1 Rectángulo"/>
          <p:cNvSpPr/>
          <p:nvPr/>
        </p:nvSpPr>
        <p:spPr>
          <a:xfrm>
            <a:off x="251520" y="4077072"/>
            <a:ext cx="8676456" cy="2585323"/>
          </a:xfrm>
          <a:prstGeom prst="rect">
            <a:avLst/>
          </a:prstGeom>
          <a:ln w="31750">
            <a:noFill/>
          </a:ln>
        </p:spPr>
        <p:txBody>
          <a:bodyPr wrap="square">
            <a:spAutoFit/>
          </a:bodyPr>
          <a:lstStyle/>
          <a:p>
            <a:pPr algn="ctr"/>
            <a:r>
              <a:rPr lang="es-ES" b="1" i="1" dirty="0" smtClean="0"/>
              <a:t>Junto con la educación y la sanidad, la vivienda es otro gran derecho universal, fundamental e innegociable al cual deberían ofrecerse las máximas facilidades posibles de acceso con independencia del grado de pobreza de la persona. El artículo 25.1 de la Declaración Universal de los Derechos Humanos dice que “Toda persona tiene derecho a un nivel de vida adecuado que le asegure, así como a su familia, la salud y el bienestar, y en especial la alimentación, el vestido, la vivienda, la asistencia médica y los servicios sociales necesarios; tiene asimismo derecho a los seguros en caso de desempleo, enfermedad, invalidez, viudez, vejez u otros casos de pérdida de sus medios de subsistencia por circunstancias independientes de su voluntad”. </a:t>
            </a:r>
            <a:endParaRPr lang="es-ES" b="1" i="1" dirty="0"/>
          </a:p>
        </p:txBody>
      </p:sp>
      <p:pic>
        <p:nvPicPr>
          <p:cNvPr id="3" name="Picture 2" descr="C:\Users\FUNDACIO\Desktop\1352154369_240554_1352154624_noticia_normal.jpg"/>
          <p:cNvPicPr>
            <a:picLocks noChangeAspect="1" noChangeArrowheads="1"/>
          </p:cNvPicPr>
          <p:nvPr/>
        </p:nvPicPr>
        <p:blipFill>
          <a:blip r:embed="rId3" cstate="print"/>
          <a:srcRect/>
          <a:stretch>
            <a:fillRect/>
          </a:stretch>
        </p:blipFill>
        <p:spPr bwMode="auto">
          <a:xfrm>
            <a:off x="0" y="0"/>
            <a:ext cx="9219268" cy="4000504"/>
          </a:xfrm>
          <a:prstGeom prst="rect">
            <a:avLst/>
          </a:prstGeom>
          <a:noFill/>
        </p:spPr>
      </p:pic>
    </p:spTree>
  </p:cSld>
  <p:clrMapOvr>
    <a:masterClrMapping/>
  </p:clrMapOvr>
  <p:transition spd="slow" advTm="3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1318799878394.jpg"/>
          <p:cNvPicPr>
            <a:picLocks noChangeAspect="1" noChangeArrowheads="1"/>
          </p:cNvPicPr>
          <p:nvPr/>
        </p:nvPicPr>
        <p:blipFill>
          <a:blip r:embed="rId2" cstate="print"/>
          <a:srcRect/>
          <a:stretch>
            <a:fillRect/>
          </a:stretch>
        </p:blipFill>
        <p:spPr bwMode="auto">
          <a:xfrm>
            <a:off x="0" y="620688"/>
            <a:ext cx="9159294" cy="557214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UNDACIO\Desktop\vagabundo-1.jpg"/>
          <p:cNvPicPr>
            <a:picLocks noChangeAspect="1" noChangeArrowheads="1"/>
          </p:cNvPicPr>
          <p:nvPr/>
        </p:nvPicPr>
        <p:blipFill>
          <a:blip r:embed="rId2" cstate="print"/>
          <a:srcRect/>
          <a:stretch>
            <a:fillRect/>
          </a:stretch>
        </p:blipFill>
        <p:spPr bwMode="auto">
          <a:xfrm>
            <a:off x="-1" y="0"/>
            <a:ext cx="9162179"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pic>
        <p:nvPicPr>
          <p:cNvPr id="3" name="Picture 2" descr="C:\Users\FUNDACIO\Desktop\28325625-nuevo--647x231.jpg"/>
          <p:cNvPicPr>
            <a:picLocks noChangeAspect="1" noChangeArrowheads="1"/>
          </p:cNvPicPr>
          <p:nvPr/>
        </p:nvPicPr>
        <p:blipFill>
          <a:blip r:embed="rId3" cstate="print"/>
          <a:srcRect/>
          <a:stretch>
            <a:fillRect/>
          </a:stretch>
        </p:blipFill>
        <p:spPr bwMode="auto">
          <a:xfrm>
            <a:off x="-56799" y="-243408"/>
            <a:ext cx="9200799" cy="3617640"/>
          </a:xfrm>
          <a:prstGeom prst="rect">
            <a:avLst/>
          </a:prstGeom>
          <a:noFill/>
        </p:spPr>
      </p:pic>
      <p:sp>
        <p:nvSpPr>
          <p:cNvPr id="4" name="3 Rectángulo"/>
          <p:cNvSpPr/>
          <p:nvPr/>
        </p:nvSpPr>
        <p:spPr>
          <a:xfrm>
            <a:off x="251520" y="3356992"/>
            <a:ext cx="8640960" cy="3501008"/>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23528" y="3429000"/>
            <a:ext cx="8568952" cy="3293209"/>
          </a:xfrm>
          <a:prstGeom prst="rect">
            <a:avLst/>
          </a:prstGeom>
        </p:spPr>
        <p:txBody>
          <a:bodyPr wrap="square">
            <a:spAutoFit/>
          </a:bodyPr>
          <a:lstStyle/>
          <a:p>
            <a:pPr algn="ctr"/>
            <a:r>
              <a:rPr lang="es-ES" sz="1600" b="1" i="1" dirty="0" smtClean="0"/>
              <a:t>La llamada crisis económica, que no es otra cosa que la presión de los poderosos sobre las clases más desfavorecidas, nos ofrece un panorama –cada vez más creciente- de pobreza, de personas que se ven obligadas a vivir en la calle, pedir limosna y acudir a centros sociales para poder comer. Son los excluidos de la sociedad, son los marginados sociales.</a:t>
            </a:r>
          </a:p>
          <a:p>
            <a:pPr algn="ctr"/>
            <a:r>
              <a:rPr lang="es-ES" sz="1600" b="1" i="1" dirty="0" smtClean="0"/>
              <a:t>La desigualdad en España es cada vez mayor, nuestra tasa de pobreza es del 21,% una de las más altas de Europa, aunque el gobierno español nos diga a diario que ya se aprecian los signos de mejora económica. Mejora económica para ellos, la casta política y sindical, las grandes corporaciones industriales, la banca, para el resto hay rebajas salariales y de pensiones, más paro, menos derechos sociales.</a:t>
            </a:r>
          </a:p>
          <a:p>
            <a:pPr algn="ctr"/>
            <a:r>
              <a:rPr lang="es-ES" sz="1600" b="1" i="1" dirty="0" smtClean="0"/>
              <a:t>Con seis millones de parados oficiales, los que se han visto obligados a emigrar no cuentan, y con un porcentaje de desempleados de largo duración, el número de excluidos sociales va en aumento. Pero, lo más lamentable es que alrededor de esos desposeídos de la fortuna, revolotean alrededor los “aprovechados” por esa nefasta realidad social. </a:t>
            </a:r>
            <a:endParaRPr lang="es-ES" sz="1600" b="1" i="1" dirty="0"/>
          </a:p>
        </p:txBody>
      </p:sp>
    </p:spTree>
  </p:cSld>
  <p:clrMapOvr>
    <a:masterClrMapping/>
  </p:clrMapOvr>
  <p:transition spd="slow" advTm="4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8194" name="Picture 2" descr="C:\Users\FUNDACIO\Desktop\untitled.png"/>
          <p:cNvPicPr>
            <a:picLocks noChangeAspect="1" noChangeArrowheads="1"/>
          </p:cNvPicPr>
          <p:nvPr/>
        </p:nvPicPr>
        <p:blipFill>
          <a:blip r:embed="rId3" cstate="print"/>
          <a:srcRect/>
          <a:stretch>
            <a:fillRect/>
          </a:stretch>
        </p:blipFill>
        <p:spPr bwMode="auto">
          <a:xfrm>
            <a:off x="0" y="332656"/>
            <a:ext cx="9124900" cy="6072206"/>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FUNDACIO\Desktop\vagabundoRR.jpg"/>
          <p:cNvPicPr>
            <a:picLocks noChangeAspect="1" noChangeArrowheads="1"/>
          </p:cNvPicPr>
          <p:nvPr/>
        </p:nvPicPr>
        <p:blipFill>
          <a:blip r:embed="rId2" cstate="print"/>
          <a:srcRect/>
          <a:stretch>
            <a:fillRect/>
          </a:stretch>
        </p:blipFill>
        <p:spPr bwMode="auto">
          <a:xfrm>
            <a:off x="-1" y="0"/>
            <a:ext cx="9151201"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
        <p:nvSpPr>
          <p:cNvPr id="7" name="6 Rectángulo"/>
          <p:cNvSpPr/>
          <p:nvPr/>
        </p:nvSpPr>
        <p:spPr>
          <a:xfrm>
            <a:off x="4572000" y="449288"/>
            <a:ext cx="4320480" cy="2907704"/>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51520" y="3861048"/>
            <a:ext cx="4068960" cy="2664296"/>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4932040" y="764704"/>
            <a:ext cx="3744416" cy="2246769"/>
          </a:xfrm>
          <a:prstGeom prst="rect">
            <a:avLst/>
          </a:prstGeom>
        </p:spPr>
        <p:txBody>
          <a:bodyPr wrap="square">
            <a:spAutoFit/>
          </a:bodyPr>
          <a:lstStyle/>
          <a:p>
            <a:pPr algn="ctr"/>
            <a:r>
              <a:rPr lang="es-ES" sz="2000" b="1" i="1" dirty="0" smtClean="0"/>
              <a:t>Naciones Unidas estima que cerca de 100 millones de personas en todo el mundo son vagabundos. Es bien sabido que las enfermedades y las muertes prematuras son especialmente altas en este grupo de personas.</a:t>
            </a:r>
          </a:p>
        </p:txBody>
      </p:sp>
      <p:sp>
        <p:nvSpPr>
          <p:cNvPr id="3" name="2 Rectángulo"/>
          <p:cNvSpPr/>
          <p:nvPr/>
        </p:nvSpPr>
        <p:spPr>
          <a:xfrm>
            <a:off x="395536" y="4005064"/>
            <a:ext cx="3888432" cy="2246769"/>
          </a:xfrm>
          <a:prstGeom prst="rect">
            <a:avLst/>
          </a:prstGeom>
        </p:spPr>
        <p:txBody>
          <a:bodyPr wrap="square">
            <a:spAutoFit/>
          </a:bodyPr>
          <a:lstStyle/>
          <a:p>
            <a:pPr algn="ctr"/>
            <a:r>
              <a:rPr lang="es-ES" sz="2000" b="1" i="1" dirty="0" smtClean="0"/>
              <a:t>No obstante, señalaron que los vagabundos también tienen tasas altas de otras enfermedades contagiosas, incluyendo la hepatitis A y B, la difteria, problemas en los pies e infecciones de la piel.</a:t>
            </a:r>
            <a:endParaRPr lang="es-ES" sz="2000" b="1" i="1" dirty="0"/>
          </a:p>
        </p:txBody>
      </p:sp>
      <p:pic>
        <p:nvPicPr>
          <p:cNvPr id="4" name="Picture 2" descr="C:\Users\FUNDACIO\Desktop\imagenes-alta-20090803115644-365xXx80.jpg"/>
          <p:cNvPicPr>
            <a:picLocks noChangeAspect="1" noChangeArrowheads="1"/>
          </p:cNvPicPr>
          <p:nvPr/>
        </p:nvPicPr>
        <p:blipFill>
          <a:blip r:embed="rId3" cstate="print"/>
          <a:srcRect t="15116" b="6976"/>
          <a:stretch>
            <a:fillRect/>
          </a:stretch>
        </p:blipFill>
        <p:spPr bwMode="auto">
          <a:xfrm>
            <a:off x="971600" y="548680"/>
            <a:ext cx="3392759" cy="2643206"/>
          </a:xfrm>
          <a:prstGeom prst="rect">
            <a:avLst/>
          </a:prstGeom>
          <a:noFill/>
        </p:spPr>
      </p:pic>
      <p:pic>
        <p:nvPicPr>
          <p:cNvPr id="5" name="Picture 2" descr="C:\Documents and Settings\Dell\Escritorio\Imagen7.jpg"/>
          <p:cNvPicPr>
            <a:picLocks noChangeAspect="1" noChangeArrowheads="1"/>
          </p:cNvPicPr>
          <p:nvPr/>
        </p:nvPicPr>
        <p:blipFill>
          <a:blip r:embed="rId4" cstate="print"/>
          <a:srcRect/>
          <a:stretch>
            <a:fillRect/>
          </a:stretch>
        </p:blipFill>
        <p:spPr bwMode="auto">
          <a:xfrm>
            <a:off x="4499992" y="3933056"/>
            <a:ext cx="4357718" cy="2460140"/>
          </a:xfrm>
          <a:prstGeom prst="rect">
            <a:avLst/>
          </a:prstGeom>
          <a:noFill/>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UNDACIO\Desktop\imagesCA2DNZRI.jpg"/>
          <p:cNvPicPr>
            <a:picLocks noChangeAspect="1" noChangeArrowheads="1"/>
          </p:cNvPicPr>
          <p:nvPr/>
        </p:nvPicPr>
        <p:blipFill>
          <a:blip r:embed="rId2" cstate="print"/>
          <a:srcRect l="10530" r="3628"/>
          <a:stretch>
            <a:fillRect/>
          </a:stretch>
        </p:blipFill>
        <p:spPr bwMode="auto">
          <a:xfrm>
            <a:off x="0" y="-243408"/>
            <a:ext cx="9141238" cy="7101408"/>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FUNDACIO\Desktop\El-movimiento-ciudadano-de-San-Blas-demanda-un-plan-de-apoyo-a-las-familias-desahuciadas_larg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Imagen5.jpg"/>
          <p:cNvPicPr>
            <a:picLocks noChangeAspect="1" noChangeArrowheads="1"/>
          </p:cNvPicPr>
          <p:nvPr/>
        </p:nvPicPr>
        <p:blipFill>
          <a:blip r:embed="rId2" cstate="print"/>
          <a:srcRect/>
          <a:stretch>
            <a:fillRect/>
          </a:stretch>
        </p:blipFill>
        <p:spPr bwMode="auto">
          <a:xfrm>
            <a:off x="0" y="0"/>
            <a:ext cx="9144000" cy="6948264"/>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pic>
        <p:nvPicPr>
          <p:cNvPr id="7170" name="Picture 2" descr="C:\Users\FUNDACIO\Desktop\dIlIpKSplEEBVDg-556x313-noPad.jpg"/>
          <p:cNvPicPr>
            <a:picLocks noChangeAspect="1" noChangeArrowheads="1"/>
          </p:cNvPicPr>
          <p:nvPr/>
        </p:nvPicPr>
        <p:blipFill>
          <a:blip r:embed="rId3" cstate="print"/>
          <a:srcRect/>
          <a:stretch>
            <a:fillRect/>
          </a:stretch>
        </p:blipFill>
        <p:spPr bwMode="auto">
          <a:xfrm>
            <a:off x="0" y="908720"/>
            <a:ext cx="9136718" cy="5143512"/>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pic>
        <p:nvPicPr>
          <p:cNvPr id="11266" name="Picture 2" descr="C:\Users\FUNDACIO\Desktop\SSS.jpg"/>
          <p:cNvPicPr>
            <a:picLocks noChangeAspect="1" noChangeArrowheads="1"/>
          </p:cNvPicPr>
          <p:nvPr/>
        </p:nvPicPr>
        <p:blipFill>
          <a:blip r:embed="rId3" cstate="print"/>
          <a:srcRect/>
          <a:stretch>
            <a:fillRect/>
          </a:stretch>
        </p:blipFill>
        <p:spPr bwMode="auto">
          <a:xfrm>
            <a:off x="395536" y="764704"/>
            <a:ext cx="8371664" cy="5217551"/>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13-09-granada.jpg"/>
          <p:cNvPicPr>
            <a:picLocks noChangeAspect="1" noChangeArrowheads="1"/>
          </p:cNvPicPr>
          <p:nvPr/>
        </p:nvPicPr>
        <p:blipFill>
          <a:blip r:embed="rId2" cstate="print"/>
          <a:srcRect b="8959"/>
          <a:stretch>
            <a:fillRect/>
          </a:stretch>
        </p:blipFill>
        <p:spPr bwMode="auto">
          <a:xfrm>
            <a:off x="0" y="0"/>
            <a:ext cx="9174854"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FUNDACIO\Desktop\vagabundo-durmiendo-en-un-banco-callejero-de-madrid.jpg"/>
          <p:cNvPicPr>
            <a:picLocks noChangeAspect="1" noChangeArrowheads="1"/>
          </p:cNvPicPr>
          <p:nvPr/>
        </p:nvPicPr>
        <p:blipFill>
          <a:blip r:embed="rId2" cstate="print"/>
          <a:srcRect/>
          <a:stretch>
            <a:fillRect/>
          </a:stretch>
        </p:blipFill>
        <p:spPr bwMode="auto">
          <a:xfrm>
            <a:off x="-1" y="0"/>
            <a:ext cx="9256719"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10242" name="Picture 2" descr="C:\Users\FUNDACIO\Desktop\images.jpg"/>
          <p:cNvPicPr>
            <a:picLocks noChangeAspect="1" noChangeArrowheads="1"/>
          </p:cNvPicPr>
          <p:nvPr/>
        </p:nvPicPr>
        <p:blipFill>
          <a:blip r:embed="rId3" cstate="print"/>
          <a:srcRect/>
          <a:stretch>
            <a:fillRect/>
          </a:stretch>
        </p:blipFill>
        <p:spPr bwMode="auto">
          <a:xfrm>
            <a:off x="611560" y="897055"/>
            <a:ext cx="7776864" cy="5175150"/>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12290" name="Picture 2" descr="C:\Users\FUNDACIO\Desktop\des.jpg"/>
          <p:cNvPicPr>
            <a:picLocks noChangeAspect="1" noChangeArrowheads="1"/>
          </p:cNvPicPr>
          <p:nvPr/>
        </p:nvPicPr>
        <p:blipFill>
          <a:blip r:embed="rId3" cstate="print"/>
          <a:srcRect/>
          <a:stretch>
            <a:fillRect/>
          </a:stretch>
        </p:blipFill>
        <p:spPr bwMode="auto">
          <a:xfrm>
            <a:off x="-1" y="0"/>
            <a:ext cx="9162524" cy="5157192"/>
          </a:xfrm>
          <a:prstGeom prst="rect">
            <a:avLst/>
          </a:prstGeom>
          <a:noFill/>
        </p:spPr>
      </p:pic>
      <p:sp>
        <p:nvSpPr>
          <p:cNvPr id="3" name="2 Rectángulo"/>
          <p:cNvSpPr/>
          <p:nvPr/>
        </p:nvSpPr>
        <p:spPr>
          <a:xfrm>
            <a:off x="1619672" y="5517232"/>
            <a:ext cx="5832648" cy="954107"/>
          </a:xfrm>
          <a:prstGeom prst="rect">
            <a:avLst/>
          </a:prstGeom>
        </p:spPr>
        <p:txBody>
          <a:bodyPr wrap="square">
            <a:spAutoFit/>
          </a:bodyPr>
          <a:lstStyle/>
          <a:p>
            <a:pPr algn="ctr"/>
            <a:r>
              <a:rPr lang="es-ES" sz="2800" b="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rPr>
              <a:t>Cada día se producen en España una media de 159 desahucios </a:t>
            </a:r>
            <a:endParaRPr lang="es-ES" sz="2800" b="1" dirty="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pic>
        <p:nvPicPr>
          <p:cNvPr id="19458" name="Picture 2" descr="C:\Users\FUNDACIO\Desktop\0000000 gg.jpg"/>
          <p:cNvPicPr>
            <a:picLocks noChangeAspect="1" noChangeArrowheads="1"/>
          </p:cNvPicPr>
          <p:nvPr/>
        </p:nvPicPr>
        <p:blipFill>
          <a:blip r:embed="rId3" cstate="print"/>
          <a:srcRect/>
          <a:stretch>
            <a:fillRect/>
          </a:stretch>
        </p:blipFill>
        <p:spPr bwMode="auto">
          <a:xfrm>
            <a:off x="1475656" y="0"/>
            <a:ext cx="6408712" cy="6803915"/>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FUNDACIO\Desktop\slide_344334_3587470_free.jpg"/>
          <p:cNvPicPr>
            <a:picLocks noChangeAspect="1" noChangeArrowheads="1"/>
          </p:cNvPicPr>
          <p:nvPr/>
        </p:nvPicPr>
        <p:blipFill>
          <a:blip r:embed="rId2" cstate="print"/>
          <a:srcRect l="18820"/>
          <a:stretch>
            <a:fillRect/>
          </a:stretch>
        </p:blipFill>
        <p:spPr bwMode="auto">
          <a:xfrm>
            <a:off x="0" y="0"/>
            <a:ext cx="914400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FUNDACIO\Desktop\00000 gr.jpg"/>
          <p:cNvPicPr>
            <a:picLocks noChangeAspect="1" noChangeArrowheads="1"/>
          </p:cNvPicPr>
          <p:nvPr/>
        </p:nvPicPr>
        <p:blipFill>
          <a:blip r:embed="rId2" cstate="print"/>
          <a:srcRect b="5875"/>
          <a:stretch>
            <a:fillRect/>
          </a:stretch>
        </p:blipFill>
        <p:spPr bwMode="auto">
          <a:xfrm>
            <a:off x="0" y="0"/>
            <a:ext cx="9201148"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FUNDACIO\Desktop\0000000 ty.jpg"/>
          <p:cNvPicPr>
            <a:picLocks noChangeAspect="1" noChangeArrowheads="1"/>
          </p:cNvPicPr>
          <p:nvPr/>
        </p:nvPicPr>
        <p:blipFill>
          <a:blip r:embed="rId2" cstate="print"/>
          <a:srcRect r="7154" b="8956"/>
          <a:stretch>
            <a:fillRect/>
          </a:stretch>
        </p:blipFill>
        <p:spPr bwMode="auto">
          <a:xfrm>
            <a:off x="0" y="0"/>
            <a:ext cx="914400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FUNDACIO\Desktop\00000 ge.jpg"/>
          <p:cNvPicPr>
            <a:picLocks noChangeAspect="1" noChangeArrowheads="1"/>
          </p:cNvPicPr>
          <p:nvPr/>
        </p:nvPicPr>
        <p:blipFill>
          <a:blip r:embed="rId2" cstate="print"/>
          <a:srcRect b="6295"/>
          <a:stretch>
            <a:fillRect/>
          </a:stretch>
        </p:blipFill>
        <p:spPr bwMode="auto">
          <a:xfrm>
            <a:off x="-1" y="0"/>
            <a:ext cx="10070965"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15362" name="Picture 2" descr="C:\Users\FUNDACIO\Desktop\slide_344334_3587466_free.jpg"/>
          <p:cNvPicPr>
            <a:picLocks noChangeAspect="1" noChangeArrowheads="1"/>
          </p:cNvPicPr>
          <p:nvPr/>
        </p:nvPicPr>
        <p:blipFill>
          <a:blip r:embed="rId3" cstate="print"/>
          <a:srcRect/>
          <a:stretch>
            <a:fillRect/>
          </a:stretch>
        </p:blipFill>
        <p:spPr bwMode="auto">
          <a:xfrm>
            <a:off x="0" y="404664"/>
            <a:ext cx="9185968" cy="5733256"/>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17410" name="Picture 2" descr="C:\Users\FUNDACIO\Desktop\desahucios.jpeg"/>
          <p:cNvPicPr>
            <a:picLocks noChangeAspect="1" noChangeArrowheads="1"/>
          </p:cNvPicPr>
          <p:nvPr/>
        </p:nvPicPr>
        <p:blipFill>
          <a:blip r:embed="rId3" cstate="print"/>
          <a:srcRect/>
          <a:stretch>
            <a:fillRect/>
          </a:stretch>
        </p:blipFill>
        <p:spPr bwMode="auto">
          <a:xfrm>
            <a:off x="0" y="332656"/>
            <a:ext cx="9162851" cy="6093296"/>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sp>
        <p:nvSpPr>
          <p:cNvPr id="4" name="3 Rectángulo"/>
          <p:cNvSpPr/>
          <p:nvPr/>
        </p:nvSpPr>
        <p:spPr>
          <a:xfrm>
            <a:off x="1187624" y="4581128"/>
            <a:ext cx="6624736" cy="2016224"/>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331640" y="4653136"/>
            <a:ext cx="6429404" cy="1754326"/>
          </a:xfrm>
          <a:prstGeom prst="rect">
            <a:avLst/>
          </a:prstGeom>
        </p:spPr>
        <p:txBody>
          <a:bodyPr wrap="square">
            <a:spAutoFit/>
          </a:bodyPr>
          <a:lstStyle/>
          <a:p>
            <a:pPr algn="ctr"/>
            <a:r>
              <a:rPr lang="es-ES" b="1" i="1" dirty="0" smtClean="0"/>
              <a:t>Una mujer de 53 años falleció el viernes tras suicidarse lanzándose por el balcón de su casa momentos antes de que una comisión judicial fuera a proceder al desahucio de su vivienda en Baracaldo (Vizcaya), según informó la Ertzaintza. </a:t>
            </a:r>
          </a:p>
          <a:p>
            <a:pPr algn="ctr"/>
            <a:r>
              <a:rPr lang="es-ES" b="1" i="1" dirty="0" smtClean="0"/>
              <a:t>En la imagen, miembros de Plataforma de Afectados por la Hipoteca acampan frente a la sede de Bankia en Madrid.</a:t>
            </a:r>
            <a:endParaRPr lang="es-ES" b="1" i="1" dirty="0"/>
          </a:p>
        </p:txBody>
      </p:sp>
      <p:pic>
        <p:nvPicPr>
          <p:cNvPr id="18434" name="Picture 2" descr="C:\Users\FUNDACIO\Desktop\2012_11_10_ok2YrXiC3IKF2CCPQxlZm7.jpg"/>
          <p:cNvPicPr>
            <a:picLocks noChangeAspect="1" noChangeArrowheads="1"/>
          </p:cNvPicPr>
          <p:nvPr/>
        </p:nvPicPr>
        <p:blipFill>
          <a:blip r:embed="rId3" cstate="print"/>
          <a:srcRect/>
          <a:stretch>
            <a:fillRect/>
          </a:stretch>
        </p:blipFill>
        <p:spPr bwMode="auto">
          <a:xfrm>
            <a:off x="1475656" y="332656"/>
            <a:ext cx="6115050" cy="4067176"/>
          </a:xfrm>
          <a:prstGeom prst="rect">
            <a:avLst/>
          </a:prstGeom>
          <a:noFill/>
        </p:spPr>
      </p:pic>
    </p:spTree>
  </p:cSld>
  <p:clrMapOvr>
    <a:masterClrMapping/>
  </p:clrMapOvr>
  <p:transition spd="slow" advTm="23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23554" name="Picture 2" descr="C:\Users\FUNDACIO\Desktop\1qia8d3sqs7mj1gr5k5aroup33lphoas.jpg"/>
          <p:cNvPicPr>
            <a:picLocks noChangeAspect="1" noChangeArrowheads="1"/>
          </p:cNvPicPr>
          <p:nvPr/>
        </p:nvPicPr>
        <p:blipFill>
          <a:blip r:embed="rId3" cstate="print"/>
          <a:srcRect/>
          <a:stretch>
            <a:fillRect/>
          </a:stretch>
        </p:blipFill>
        <p:spPr bwMode="auto">
          <a:xfrm>
            <a:off x="251520" y="404664"/>
            <a:ext cx="8625557" cy="5733256"/>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FUNDACIO\Desktop\Spain-evicted.jpg"/>
          <p:cNvPicPr>
            <a:picLocks noChangeAspect="1" noChangeArrowheads="1"/>
          </p:cNvPicPr>
          <p:nvPr/>
        </p:nvPicPr>
        <p:blipFill>
          <a:blip r:embed="rId2" cstate="print"/>
          <a:srcRect l="12726"/>
          <a:stretch>
            <a:fillRect/>
          </a:stretch>
        </p:blipFill>
        <p:spPr bwMode="auto">
          <a:xfrm>
            <a:off x="-1" y="0"/>
            <a:ext cx="9218001"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
        <p:nvSpPr>
          <p:cNvPr id="3" name="2 Rectángulo"/>
          <p:cNvSpPr/>
          <p:nvPr/>
        </p:nvSpPr>
        <p:spPr>
          <a:xfrm>
            <a:off x="899592" y="1268760"/>
            <a:ext cx="7416824" cy="4248472"/>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259632" y="1700808"/>
            <a:ext cx="6715156" cy="3539430"/>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Casi 3 millones de familias y personas en España viven en alguna de las situaciones sin hogar que supone estar "puramente en la calle o tener una vivienda indigna", según ha alertado la responsable de Personas sin Hogar de Cáritas Española y coordinadora de la campaña de Personas Sin Hogar 2013.</a:t>
            </a:r>
            <a:endParaRPr lang="es-ES" sz="2800"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2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
        <p:nvSpPr>
          <p:cNvPr id="2" name="1 Rectángulo"/>
          <p:cNvSpPr/>
          <p:nvPr/>
        </p:nvSpPr>
        <p:spPr>
          <a:xfrm>
            <a:off x="1763688" y="5661248"/>
            <a:ext cx="5976664" cy="1200329"/>
          </a:xfrm>
          <a:prstGeom prst="rect">
            <a:avLst/>
          </a:prstGeom>
        </p:spPr>
        <p:txBody>
          <a:bodyPr wrap="square">
            <a:spAutoFit/>
          </a:bodyPr>
          <a:lstStyle/>
          <a:p>
            <a:pPr algn="ctr"/>
            <a:r>
              <a:rPr lang="es-ES" sz="3600" b="1" dirty="0" smtClean="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rPr>
              <a:t>Ciudadanos en la cola del comedor social de Cáritas </a:t>
            </a:r>
            <a:endParaRPr lang="es-ES" sz="3600" b="1" dirty="0">
              <a:ln w="18000">
                <a:solidFill>
                  <a:schemeClr val="accent2">
                    <a:satMod val="140000"/>
                  </a:schemeClr>
                </a:solidFill>
                <a:prstDash val="solid"/>
                <a:miter lim="800000"/>
              </a:ln>
              <a:solidFill>
                <a:srgbClr val="00B050"/>
              </a:solidFill>
              <a:effectLst>
                <a:outerShdw blurRad="25500" dist="23000" dir="7020000" algn="tl">
                  <a:srgbClr val="000000">
                    <a:alpha val="50000"/>
                  </a:srgbClr>
                </a:outerShdw>
              </a:effectLst>
            </a:endParaRPr>
          </a:p>
        </p:txBody>
      </p:sp>
      <p:pic>
        <p:nvPicPr>
          <p:cNvPr id="1026" name="Picture 2" descr="C:\Documents and Settings\Dell\Escritorio\13628210.jpg"/>
          <p:cNvPicPr>
            <a:picLocks noChangeAspect="1" noChangeArrowheads="1"/>
          </p:cNvPicPr>
          <p:nvPr/>
        </p:nvPicPr>
        <p:blipFill>
          <a:blip r:embed="rId3" cstate="print"/>
          <a:srcRect/>
          <a:stretch>
            <a:fillRect/>
          </a:stretch>
        </p:blipFill>
        <p:spPr bwMode="auto">
          <a:xfrm>
            <a:off x="755576" y="336037"/>
            <a:ext cx="7844304" cy="5229538"/>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27650" name="Picture 2" descr="C:\Users\FUNDACIO\Desktop\Una-de-las-tiendas-acampadas-j_54284534705_51351706917_600_226.jpg"/>
          <p:cNvPicPr>
            <a:picLocks noChangeAspect="1" noChangeArrowheads="1"/>
          </p:cNvPicPr>
          <p:nvPr/>
        </p:nvPicPr>
        <p:blipFill>
          <a:blip r:embed="rId3" cstate="print"/>
          <a:srcRect/>
          <a:stretch>
            <a:fillRect/>
          </a:stretch>
        </p:blipFill>
        <p:spPr bwMode="auto">
          <a:xfrm>
            <a:off x="539552" y="476672"/>
            <a:ext cx="7620001" cy="2857500"/>
          </a:xfrm>
          <a:prstGeom prst="rect">
            <a:avLst/>
          </a:prstGeom>
          <a:noFill/>
        </p:spPr>
      </p:pic>
      <p:pic>
        <p:nvPicPr>
          <p:cNvPr id="3" name="Picture 2" descr="C:\Users\FUNDACIO\Desktop\Acampada-de-los-deshauciados-d_54284840297_51351706917_600_226.jpg"/>
          <p:cNvPicPr>
            <a:picLocks noChangeAspect="1" noChangeArrowheads="1"/>
          </p:cNvPicPr>
          <p:nvPr/>
        </p:nvPicPr>
        <p:blipFill>
          <a:blip r:embed="rId4" cstate="print"/>
          <a:srcRect/>
          <a:stretch>
            <a:fillRect/>
          </a:stretch>
        </p:blipFill>
        <p:spPr bwMode="auto">
          <a:xfrm>
            <a:off x="539552" y="3573016"/>
            <a:ext cx="7620001" cy="2857500"/>
          </a:xfrm>
          <a:prstGeom prst="rect">
            <a:avLst/>
          </a:prstGeom>
          <a:noFill/>
        </p:spPr>
      </p:pic>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FUNDACIO\Desktop\vagabundo sensual.jpg"/>
          <p:cNvPicPr>
            <a:picLocks noChangeAspect="1" noChangeArrowheads="1"/>
          </p:cNvPicPr>
          <p:nvPr/>
        </p:nvPicPr>
        <p:blipFill>
          <a:blip r:embed="rId3" cstate="print"/>
          <a:srcRect/>
          <a:stretch>
            <a:fillRect/>
          </a:stretch>
        </p:blipFill>
        <p:spPr bwMode="auto">
          <a:xfrm>
            <a:off x="-252536" y="-171400"/>
            <a:ext cx="9601068" cy="7200800"/>
          </a:xfrm>
          <a:prstGeom prst="rect">
            <a:avLst/>
          </a:prstGeom>
          <a:noFill/>
        </p:spPr>
      </p:pic>
      <p:pic>
        <p:nvPicPr>
          <p:cNvPr id="3" name="Picture 3" descr="illusion-017"/>
          <p:cNvPicPr>
            <a:picLocks noChangeAspect="1" noChangeArrowheads="1" noCrop="1"/>
          </p:cNvPicPr>
          <p:nvPr/>
        </p:nvPicPr>
        <p:blipFill>
          <a:blip r:embed="rId4"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sndAc>
      <p:stSnd>
        <p:snd r:embed="rId2" name="Clayderman-LoveHistor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lum bright="78000" contrast="-77000"/>
          </a:blip>
          <a:srcRect/>
          <a:stretch>
            <a:fillRect/>
          </a:stretch>
        </p:blipFill>
        <p:spPr bwMode="auto">
          <a:xfrm>
            <a:off x="0" y="0"/>
            <a:ext cx="9144000" cy="6877050"/>
          </a:xfrm>
          <a:prstGeom prst="rect">
            <a:avLst/>
          </a:prstGeom>
          <a:noFill/>
        </p:spPr>
      </p:pic>
      <p:pic>
        <p:nvPicPr>
          <p:cNvPr id="17410" name="Picture 2" descr="C:\Users\FUNDACIO\Desktop\20060626045115-vagabundos02-mujer-bolsas.jpg"/>
          <p:cNvPicPr>
            <a:picLocks noChangeAspect="1" noChangeArrowheads="1"/>
          </p:cNvPicPr>
          <p:nvPr/>
        </p:nvPicPr>
        <p:blipFill>
          <a:blip r:embed="rId3" cstate="print"/>
          <a:srcRect/>
          <a:stretch>
            <a:fillRect/>
          </a:stretch>
        </p:blipFill>
        <p:spPr bwMode="auto">
          <a:xfrm>
            <a:off x="571472" y="571480"/>
            <a:ext cx="3278816" cy="3286118"/>
          </a:xfrm>
          <a:prstGeom prst="rect">
            <a:avLst/>
          </a:prstGeom>
          <a:noFill/>
        </p:spPr>
      </p:pic>
      <p:pic>
        <p:nvPicPr>
          <p:cNvPr id="3" name="Picture 2" descr="C:\Users\FUNDACIO\Desktop\imagesCAYH1A9P.jpg"/>
          <p:cNvPicPr>
            <a:picLocks noChangeAspect="1" noChangeArrowheads="1"/>
          </p:cNvPicPr>
          <p:nvPr/>
        </p:nvPicPr>
        <p:blipFill>
          <a:blip r:embed="rId4" cstate="print"/>
          <a:srcRect/>
          <a:stretch>
            <a:fillRect/>
          </a:stretch>
        </p:blipFill>
        <p:spPr bwMode="auto">
          <a:xfrm>
            <a:off x="4572000" y="3500438"/>
            <a:ext cx="4143373" cy="3107530"/>
          </a:xfrm>
          <a:prstGeom prst="rect">
            <a:avLst/>
          </a:prstGeom>
          <a:noFill/>
        </p:spPr>
      </p:pic>
      <p:pic>
        <p:nvPicPr>
          <p:cNvPr id="4" name="Picture 2" descr="C:\Users\FUNDACIO\Desktop\imagesCACJOGFC.jpg"/>
          <p:cNvPicPr>
            <a:picLocks noChangeAspect="1" noChangeArrowheads="1"/>
          </p:cNvPicPr>
          <p:nvPr/>
        </p:nvPicPr>
        <p:blipFill>
          <a:blip r:embed="rId5" cstate="print"/>
          <a:srcRect/>
          <a:stretch>
            <a:fillRect/>
          </a:stretch>
        </p:blipFill>
        <p:spPr bwMode="auto">
          <a:xfrm>
            <a:off x="4714876" y="642918"/>
            <a:ext cx="3643338" cy="2186003"/>
          </a:xfrm>
          <a:prstGeom prst="rect">
            <a:avLst/>
          </a:prstGeom>
          <a:noFill/>
        </p:spPr>
      </p:pic>
      <p:pic>
        <p:nvPicPr>
          <p:cNvPr id="5" name="Picture 2" descr="C:\Users\FUNDACIO\Desktop\mendigo.jpg"/>
          <p:cNvPicPr>
            <a:picLocks noChangeAspect="1" noChangeArrowheads="1"/>
          </p:cNvPicPr>
          <p:nvPr/>
        </p:nvPicPr>
        <p:blipFill>
          <a:blip r:embed="rId6" cstate="print"/>
          <a:srcRect/>
          <a:stretch>
            <a:fillRect/>
          </a:stretch>
        </p:blipFill>
        <p:spPr bwMode="auto">
          <a:xfrm>
            <a:off x="357158" y="4357694"/>
            <a:ext cx="3714743" cy="1704011"/>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FUNDACIO\Desktop\DD.jpg"/>
          <p:cNvPicPr>
            <a:picLocks noChangeAspect="1" noChangeArrowheads="1"/>
          </p:cNvPicPr>
          <p:nvPr/>
        </p:nvPicPr>
        <p:blipFill>
          <a:blip r:embed="rId2" cstate="print"/>
          <a:srcRect/>
          <a:stretch>
            <a:fillRect/>
          </a:stretch>
        </p:blipFill>
        <p:spPr bwMode="auto">
          <a:xfrm>
            <a:off x="0" y="0"/>
            <a:ext cx="9155234" cy="6858000"/>
          </a:xfrm>
          <a:prstGeom prst="rect">
            <a:avLst/>
          </a:prstGeom>
          <a:noFill/>
        </p:spPr>
      </p:pic>
      <p:pic>
        <p:nvPicPr>
          <p:cNvPr id="3" name="Picture 3" descr="illusion-013"/>
          <p:cNvPicPr>
            <a:picLocks noChangeAspect="1" noChangeArrowheads="1"/>
          </p:cNvPicPr>
          <p:nvPr/>
        </p:nvPicPr>
        <p:blipFill>
          <a:blip r:embed="rId3" cstate="print">
            <a:lum bright="78000" contrast="-77000"/>
          </a:blip>
          <a:srcRect/>
          <a:stretch>
            <a:fillRect/>
          </a:stretch>
        </p:blipFill>
        <p:spPr bwMode="auto">
          <a:xfrm>
            <a:off x="0" y="0"/>
            <a:ext cx="9144000" cy="6877050"/>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Imagen16.jpg"/>
          <p:cNvPicPr>
            <a:picLocks noChangeAspect="1" noChangeArrowheads="1"/>
          </p:cNvPicPr>
          <p:nvPr/>
        </p:nvPicPr>
        <p:blipFill>
          <a:blip r:embed="rId2" cstate="print"/>
          <a:srcRect/>
          <a:stretch>
            <a:fillRect/>
          </a:stretch>
        </p:blipFill>
        <p:spPr bwMode="auto">
          <a:xfrm>
            <a:off x="-1" y="0"/>
            <a:ext cx="9306119" cy="6858000"/>
          </a:xfrm>
          <a:prstGeom prst="rect">
            <a:avLst/>
          </a:prstGeom>
          <a:noFill/>
        </p:spPr>
      </p:pic>
      <p:pic>
        <p:nvPicPr>
          <p:cNvPr id="3" name="Picture 3" descr="illusion-013"/>
          <p:cNvPicPr>
            <a:picLocks noChangeAspect="1" noChangeArrowheads="1"/>
          </p:cNvPicPr>
          <p:nvPr/>
        </p:nvPicPr>
        <p:blipFill>
          <a:blip r:embed="rId3" cstate="print">
            <a:lum bright="78000" contrast="-77000"/>
          </a:blip>
          <a:srcRect/>
          <a:stretch>
            <a:fillRect/>
          </a:stretch>
        </p:blipFill>
        <p:spPr bwMode="auto">
          <a:xfrm>
            <a:off x="0" y="0"/>
            <a:ext cx="9144000" cy="6877050"/>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
        <p:nvSpPr>
          <p:cNvPr id="5" name="4 Rectángulo"/>
          <p:cNvSpPr/>
          <p:nvPr/>
        </p:nvSpPr>
        <p:spPr>
          <a:xfrm>
            <a:off x="5508104" y="692696"/>
            <a:ext cx="3384376" cy="5544616"/>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5508104" y="1196752"/>
            <a:ext cx="3355876" cy="4986368"/>
          </a:xfrm>
          <a:prstGeom prst="rect">
            <a:avLst/>
          </a:prstGeom>
        </p:spPr>
        <p:txBody>
          <a:bodyPr wrap="square">
            <a:spAutoFit/>
          </a:bodyPr>
          <a:lstStyle/>
          <a:p>
            <a:pPr algn="ctr"/>
            <a:r>
              <a:rPr lang="es-ES" sz="4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Tres millones de personas viven en la calle o en situaciones indignas en España</a:t>
            </a:r>
            <a:endParaRPr lang="es-ES" sz="4400"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pic>
        <p:nvPicPr>
          <p:cNvPr id="3" name="Picture 2" descr="C:\Documents and Settings\Dell\Escritorio\_pobre_d29d993f.jpg"/>
          <p:cNvPicPr>
            <a:picLocks noChangeAspect="1" noChangeArrowheads="1"/>
          </p:cNvPicPr>
          <p:nvPr/>
        </p:nvPicPr>
        <p:blipFill>
          <a:blip r:embed="rId3" cstate="print"/>
          <a:srcRect r="42292"/>
          <a:stretch>
            <a:fillRect/>
          </a:stretch>
        </p:blipFill>
        <p:spPr bwMode="auto">
          <a:xfrm>
            <a:off x="0" y="0"/>
            <a:ext cx="5364088" cy="6858000"/>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Imagen15.jpg"/>
          <p:cNvPicPr>
            <a:picLocks noChangeAspect="1" noChangeArrowheads="1"/>
          </p:cNvPicPr>
          <p:nvPr/>
        </p:nvPicPr>
        <p:blipFill>
          <a:blip r:embed="rId2" cstate="print"/>
          <a:srcRect/>
          <a:stretch>
            <a:fillRect/>
          </a:stretch>
        </p:blipFill>
        <p:spPr bwMode="auto">
          <a:xfrm>
            <a:off x="0" y="0"/>
            <a:ext cx="945931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jpg"/>
          <p:cNvPicPr>
            <a:picLocks noChangeAspect="1" noChangeArrowheads="1"/>
          </p:cNvPicPr>
          <p:nvPr/>
        </p:nvPicPr>
        <p:blipFill>
          <a:blip r:embed="rId2" cstate="print"/>
          <a:srcRect r="6883"/>
          <a:stretch>
            <a:fillRect/>
          </a:stretch>
        </p:blipFill>
        <p:spPr bwMode="auto">
          <a:xfrm>
            <a:off x="0" y="0"/>
            <a:ext cx="914400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magen1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vacaciones_cartones.jpg"/>
          <p:cNvPicPr>
            <a:picLocks noChangeAspect="1" noChangeArrowheads="1"/>
          </p:cNvPicPr>
          <p:nvPr/>
        </p:nvPicPr>
        <p:blipFill>
          <a:blip r:embed="rId2" cstate="print"/>
          <a:srcRect t="8926" b="18588"/>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Imagen10.jpg"/>
          <p:cNvPicPr>
            <a:picLocks noChangeAspect="1" noChangeArrowheads="1"/>
          </p:cNvPicPr>
          <p:nvPr/>
        </p:nvPicPr>
        <p:blipFill>
          <a:blip r:embed="rId2" cstate="print"/>
          <a:srcRect/>
          <a:stretch>
            <a:fillRect/>
          </a:stretch>
        </p:blipFill>
        <p:spPr bwMode="auto">
          <a:xfrm>
            <a:off x="0" y="-315416"/>
            <a:ext cx="9195388" cy="7173416"/>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
        <p:nvSpPr>
          <p:cNvPr id="4" name="3 Rectángulo"/>
          <p:cNvSpPr/>
          <p:nvPr/>
        </p:nvSpPr>
        <p:spPr>
          <a:xfrm>
            <a:off x="323528" y="4293096"/>
            <a:ext cx="8568952" cy="2448272"/>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23528" y="4365104"/>
            <a:ext cx="8572560" cy="2308324"/>
          </a:xfrm>
          <a:prstGeom prst="rect">
            <a:avLst/>
          </a:prstGeom>
        </p:spPr>
        <p:txBody>
          <a:bodyPr wrap="square">
            <a:spAutoFit/>
          </a:bodyPr>
          <a:lstStyle/>
          <a:p>
            <a:pPr algn="ctr"/>
            <a:r>
              <a:rPr lang="es-ES" sz="1600" b="1" i="1" dirty="0" smtClean="0"/>
              <a:t>"se han producido recuentos que muestran datos de los asentamientos y de lugares de vivienda indigna e inadecuada donde cada vez hay un mayor número de niños y de familias". "En situaciones de vivienda indigna, inadecuada e insegura sí se ha producido un aumento del número de menores puesto que son muy vulnerables“.</a:t>
            </a:r>
          </a:p>
          <a:p>
            <a:pPr algn="ctr"/>
            <a:r>
              <a:rPr lang="es-ES" sz="1600" b="1" i="1" dirty="0" smtClean="0"/>
              <a:t>Se está produciendo un incremento de la presencia femenina en las calles "frente al rostro masculino". "son mujeres de edades avanzadas y situaciones muy rotas y quizá estemos hablando de una feminización del sinhogarismo --ha precisado--. En Madrid la presencia de mujeres en centros de emergencia que pueden dormir entre seis o siete días ha pasado de un 15% en 2011 a un 22% en lo que va de año". </a:t>
            </a:r>
            <a:endParaRPr lang="es-ES" sz="1600" b="1" i="1" dirty="0"/>
          </a:p>
        </p:txBody>
      </p:sp>
      <p:pic>
        <p:nvPicPr>
          <p:cNvPr id="3" name="Picture 2" descr="C:\Documents and Settings\Dell\Escritorio\Imagen2.jpg"/>
          <p:cNvPicPr>
            <a:picLocks noChangeAspect="1" noChangeArrowheads="1"/>
          </p:cNvPicPr>
          <p:nvPr/>
        </p:nvPicPr>
        <p:blipFill>
          <a:blip r:embed="rId3" cstate="print"/>
          <a:srcRect/>
          <a:stretch>
            <a:fillRect/>
          </a:stretch>
        </p:blipFill>
        <p:spPr bwMode="auto">
          <a:xfrm>
            <a:off x="428596" y="71414"/>
            <a:ext cx="8357035" cy="4143404"/>
          </a:xfrm>
          <a:prstGeom prst="rect">
            <a:avLst/>
          </a:prstGeom>
          <a:noFill/>
        </p:spPr>
      </p:pic>
    </p:spTree>
  </p:cSld>
  <p:clrMapOvr>
    <a:masterClrMapping/>
  </p:clrMapOvr>
  <p:transition spd="slow" advTm="3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agen9.jpg"/>
          <p:cNvPicPr>
            <a:picLocks noChangeAspect="1" noChangeArrowheads="1"/>
          </p:cNvPicPr>
          <p:nvPr/>
        </p:nvPicPr>
        <p:blipFill>
          <a:blip r:embed="rId2" cstate="print"/>
          <a:srcRect/>
          <a:stretch>
            <a:fillRect/>
          </a:stretch>
        </p:blipFill>
        <p:spPr bwMode="auto">
          <a:xfrm>
            <a:off x="0" y="0"/>
            <a:ext cx="9154248"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328641692_1.jpg"/>
          <p:cNvPicPr>
            <a:picLocks noChangeAspect="1" noChangeArrowheads="1"/>
          </p:cNvPicPr>
          <p:nvPr/>
        </p:nvPicPr>
        <p:blipFill>
          <a:blip r:embed="rId2" cstate="print"/>
          <a:srcRect/>
          <a:stretch>
            <a:fillRect/>
          </a:stretch>
        </p:blipFill>
        <p:spPr bwMode="auto">
          <a:xfrm>
            <a:off x="0" y="0"/>
            <a:ext cx="9149678"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Imagen13.jpg"/>
          <p:cNvPicPr>
            <a:picLocks noChangeAspect="1" noChangeArrowheads="1"/>
          </p:cNvPicPr>
          <p:nvPr/>
        </p:nvPicPr>
        <p:blipFill>
          <a:blip r:embed="rId2" cstate="print"/>
          <a:srcRect/>
          <a:stretch>
            <a:fillRect/>
          </a:stretch>
        </p:blipFill>
        <p:spPr bwMode="auto">
          <a:xfrm>
            <a:off x="-324545" y="-315417"/>
            <a:ext cx="9793089" cy="7416825"/>
          </a:xfrm>
          <a:prstGeom prst="rect">
            <a:avLst/>
          </a:prstGeom>
          <a:noFill/>
        </p:spPr>
      </p:pic>
      <p:pic>
        <p:nvPicPr>
          <p:cNvPr id="3" name="Picture 3" descr="illusion-013"/>
          <p:cNvPicPr>
            <a:picLocks noChangeAspect="1" noChangeArrowheads="1"/>
          </p:cNvPicPr>
          <p:nvPr/>
        </p:nvPicPr>
        <p:blipFill>
          <a:blip r:embed="rId3" cstate="print">
            <a:lum bright="78000" contrast="-77000"/>
          </a:blip>
          <a:srcRect/>
          <a:stretch>
            <a:fillRect/>
          </a:stretch>
        </p:blipFill>
        <p:spPr bwMode="auto">
          <a:xfrm>
            <a:off x="0" y="0"/>
            <a:ext cx="9144000" cy="6877050"/>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366216738_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FUNDACIO\Desktop\sin-techo---644x362.jpg"/>
          <p:cNvPicPr>
            <a:picLocks noChangeAspect="1" noChangeArrowheads="1"/>
          </p:cNvPicPr>
          <p:nvPr/>
        </p:nvPicPr>
        <p:blipFill>
          <a:blip r:embed="rId2" cstate="print"/>
          <a:srcRect l="13272"/>
          <a:stretch>
            <a:fillRect/>
          </a:stretch>
        </p:blipFill>
        <p:spPr bwMode="auto">
          <a:xfrm>
            <a:off x="-4360" y="0"/>
            <a:ext cx="914836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p:spPr>
      </p:pic>
      <p:sp>
        <p:nvSpPr>
          <p:cNvPr id="2" name="1 Rectángulo"/>
          <p:cNvSpPr/>
          <p:nvPr/>
        </p:nvSpPr>
        <p:spPr>
          <a:xfrm>
            <a:off x="395536" y="188640"/>
            <a:ext cx="3638778" cy="6186309"/>
          </a:xfrm>
          <a:prstGeom prst="rect">
            <a:avLst/>
          </a:prstGeom>
          <a:solidFill>
            <a:srgbClr val="FCD3B2">
              <a:alpha val="56000"/>
            </a:srgbClr>
          </a:solidFill>
          <a:ln w="22225">
            <a:solidFill>
              <a:schemeClr val="accent6">
                <a:lumMod val="50000"/>
              </a:schemeClr>
            </a:solidFill>
          </a:ln>
        </p:spPr>
        <p:txBody>
          <a:bodyPr wrap="square">
            <a:spAutoFit/>
          </a:bodyPr>
          <a:lstStyle/>
          <a:p>
            <a:pPr algn="ctr"/>
            <a:endParaRPr lang="es-ES" b="1" i="1" dirty="0" smtClean="0"/>
          </a:p>
          <a:p>
            <a:pPr algn="ctr"/>
            <a:r>
              <a:rPr lang="es-ES" b="1" i="1" dirty="0" smtClean="0"/>
              <a:t>En cuanto al número de personas que viven en la calle en Madrid, ha apuntado que sumando los datos del último recuento, realizado hace dos años, "son más de 600 las personas que no tienen hogar a lo que hay que sumar aquellas que viven en albergues, pisos de acogida o pensiones y tendríamos cerca de 3.000 personas en esta situación".</a:t>
            </a:r>
          </a:p>
          <a:p>
            <a:pPr algn="ctr"/>
            <a:r>
              <a:rPr lang="es-ES" b="1" i="1" dirty="0" smtClean="0"/>
              <a:t>Respecto al número de niños que viven en la calle, han destacado que hasta el momento y según los conocimientos no han llegado menores a los dispositivos de los centros de baja exigencia ni tampoco se han encontrado con menores en la calle. Ante esto, se asegura que "si llegasen se actuaría a través de los servicios sociales". </a:t>
            </a:r>
            <a:endParaRPr lang="es-ES" b="1" i="1" dirty="0"/>
          </a:p>
        </p:txBody>
      </p:sp>
      <p:pic>
        <p:nvPicPr>
          <p:cNvPr id="3" name="Picture 2" descr="C:\Documents and Settings\Dell\Escritorio\Imagen1.jpg"/>
          <p:cNvPicPr>
            <a:picLocks noChangeAspect="1" noChangeArrowheads="1"/>
          </p:cNvPicPr>
          <p:nvPr/>
        </p:nvPicPr>
        <p:blipFill>
          <a:blip r:embed="rId3" cstate="print"/>
          <a:srcRect l="1576" t="4329" r="3076" b="2057"/>
          <a:stretch>
            <a:fillRect/>
          </a:stretch>
        </p:blipFill>
        <p:spPr bwMode="auto">
          <a:xfrm>
            <a:off x="4572000" y="332656"/>
            <a:ext cx="4248472" cy="6237311"/>
          </a:xfrm>
          <a:prstGeom prst="rect">
            <a:avLst/>
          </a:prstGeom>
          <a:noFill/>
        </p:spPr>
      </p:pic>
    </p:spTree>
  </p:cSld>
  <p:clrMapOvr>
    <a:masterClrMapping/>
  </p:clrMapOvr>
  <p:transition spd="slow" advTm="5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Imagen6.jpg"/>
          <p:cNvPicPr>
            <a:picLocks noChangeAspect="1" noChangeArrowheads="1"/>
          </p:cNvPicPr>
          <p:nvPr/>
        </p:nvPicPr>
        <p:blipFill>
          <a:blip r:embed="rId2" cstate="print"/>
          <a:srcRect/>
          <a:stretch>
            <a:fillRect/>
          </a:stretch>
        </p:blipFill>
        <p:spPr bwMode="auto">
          <a:xfrm>
            <a:off x="-142908" y="0"/>
            <a:ext cx="10470229" cy="6858000"/>
          </a:xfrm>
          <a:prstGeom prst="rect">
            <a:avLst/>
          </a:prstGeom>
          <a:noFill/>
        </p:spPr>
      </p:pic>
      <p:pic>
        <p:nvPicPr>
          <p:cNvPr id="3" name="Picture 3" descr="illusion-013"/>
          <p:cNvPicPr>
            <a:picLocks noChangeAspect="1" noChangeArrowheads="1"/>
          </p:cNvPicPr>
          <p:nvPr/>
        </p:nvPicPr>
        <p:blipFill>
          <a:blip r:embed="rId3" cstate="print">
            <a:lum bright="78000" contrast="-77000"/>
          </a:blip>
          <a:srcRect/>
          <a:stretch>
            <a:fillRect/>
          </a:stretch>
        </p:blipFill>
        <p:spPr bwMode="auto">
          <a:xfrm>
            <a:off x="0" y="0"/>
            <a:ext cx="9144000" cy="6877050"/>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369424215_008971_1369425126_sumario_normal.jpg"/>
          <p:cNvPicPr>
            <a:picLocks noChangeAspect="1" noChangeArrowheads="1"/>
          </p:cNvPicPr>
          <p:nvPr/>
        </p:nvPicPr>
        <p:blipFill>
          <a:blip r:embed="rId2" cstate="print"/>
          <a:srcRect l="2759" r="11920"/>
          <a:stretch>
            <a:fillRect/>
          </a:stretch>
        </p:blipFill>
        <p:spPr bwMode="auto">
          <a:xfrm>
            <a:off x="0" y="0"/>
            <a:ext cx="9117324"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FUNDACIO\Desktop\vagabundos-en-japon-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Imagen4.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3"/>
          <p:cNvPicPr>
            <a:picLocks noChangeAspect="1" noChangeArrowheads="1"/>
          </p:cNvPicPr>
          <p:nvPr/>
        </p:nvPicPr>
        <p:blipFill>
          <a:blip r:embed="rId3" cstate="print">
            <a:lum bright="78000" contrast="-77000"/>
          </a:blip>
          <a:srcRect/>
          <a:stretch>
            <a:fillRect/>
          </a:stretch>
        </p:blipFill>
        <p:spPr bwMode="auto">
          <a:xfrm>
            <a:off x="0" y="0"/>
            <a:ext cx="9144000" cy="6877050"/>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FUNDACIO\Desktop\1217616161475_f.jpg"/>
          <p:cNvPicPr>
            <a:picLocks noChangeAspect="1" noChangeArrowheads="1"/>
          </p:cNvPicPr>
          <p:nvPr/>
        </p:nvPicPr>
        <p:blipFill>
          <a:blip r:embed="rId2" cstate="print"/>
          <a:srcRect/>
          <a:stretch>
            <a:fillRect/>
          </a:stretch>
        </p:blipFill>
        <p:spPr bwMode="auto">
          <a:xfrm>
            <a:off x="0" y="0"/>
            <a:ext cx="9274525"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1302890560508.jpg"/>
          <p:cNvPicPr>
            <a:picLocks noChangeAspect="1" noChangeArrowheads="1"/>
          </p:cNvPicPr>
          <p:nvPr/>
        </p:nvPicPr>
        <p:blipFill>
          <a:blip r:embed="rId2" cstate="print"/>
          <a:srcRect/>
          <a:stretch>
            <a:fillRect/>
          </a:stretch>
        </p:blipFill>
        <p:spPr bwMode="auto">
          <a:xfrm>
            <a:off x="-1" y="0"/>
            <a:ext cx="10287029"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_pobre_d29d993f.jpg"/>
          <p:cNvPicPr>
            <a:picLocks noChangeAspect="1" noChangeArrowheads="1"/>
          </p:cNvPicPr>
          <p:nvPr/>
        </p:nvPicPr>
        <p:blipFill>
          <a:blip r:embed="rId2" cstate="print"/>
          <a:srcRect/>
          <a:stretch>
            <a:fillRect/>
          </a:stretch>
        </p:blipFill>
        <p:spPr bwMode="auto">
          <a:xfrm>
            <a:off x="0" y="0"/>
            <a:ext cx="9295147"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pic>
        <p:nvPicPr>
          <p:cNvPr id="15362" name="Picture 2" descr="C:\Documents and Settings\Dell\Escritorio\Imagen3.jpg"/>
          <p:cNvPicPr>
            <a:picLocks noChangeAspect="1" noChangeArrowheads="1"/>
          </p:cNvPicPr>
          <p:nvPr/>
        </p:nvPicPr>
        <p:blipFill>
          <a:blip r:embed="rId3" cstate="print"/>
          <a:srcRect/>
          <a:stretch>
            <a:fillRect/>
          </a:stretch>
        </p:blipFill>
        <p:spPr bwMode="auto">
          <a:xfrm>
            <a:off x="357158" y="285728"/>
            <a:ext cx="5143536" cy="2176111"/>
          </a:xfrm>
          <a:prstGeom prst="rect">
            <a:avLst/>
          </a:prstGeom>
          <a:noFill/>
        </p:spPr>
      </p:pic>
      <p:pic>
        <p:nvPicPr>
          <p:cNvPr id="3" name="Picture 2" descr="C:\Documents and Settings\Dell\Escritorio\Imagen8.jpg"/>
          <p:cNvPicPr>
            <a:picLocks noChangeAspect="1" noChangeArrowheads="1"/>
          </p:cNvPicPr>
          <p:nvPr/>
        </p:nvPicPr>
        <p:blipFill>
          <a:blip r:embed="rId4" cstate="print"/>
          <a:srcRect/>
          <a:stretch>
            <a:fillRect/>
          </a:stretch>
        </p:blipFill>
        <p:spPr bwMode="auto">
          <a:xfrm>
            <a:off x="428596" y="3500438"/>
            <a:ext cx="4567798" cy="2561734"/>
          </a:xfrm>
          <a:prstGeom prst="rect">
            <a:avLst/>
          </a:prstGeom>
          <a:noFill/>
        </p:spPr>
      </p:pic>
      <p:pic>
        <p:nvPicPr>
          <p:cNvPr id="4" name="Picture 2" descr="C:\Documents and Settings\Dell\Escritorio\untitledssss.bmp"/>
          <p:cNvPicPr>
            <a:picLocks noChangeAspect="1" noChangeArrowheads="1"/>
          </p:cNvPicPr>
          <p:nvPr/>
        </p:nvPicPr>
        <p:blipFill>
          <a:blip r:embed="rId5" cstate="print"/>
          <a:srcRect/>
          <a:stretch>
            <a:fillRect/>
          </a:stretch>
        </p:blipFill>
        <p:spPr bwMode="auto">
          <a:xfrm>
            <a:off x="5580112" y="1196752"/>
            <a:ext cx="3357554" cy="4740771"/>
          </a:xfrm>
          <a:prstGeom prst="rect">
            <a:avLst/>
          </a:prstGeom>
          <a:noFill/>
        </p:spPr>
      </p:pic>
    </p:spTree>
  </p:cSld>
  <p:clrMapOvr>
    <a:masterClrMapping/>
  </p:clrMapOvr>
  <p:transition spd="slow" advTm="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2011102513212616076.jpg"/>
          <p:cNvPicPr>
            <a:picLocks noChangeAspect="1" noChangeArrowheads="1"/>
          </p:cNvPicPr>
          <p:nvPr/>
        </p:nvPicPr>
        <p:blipFill>
          <a:blip r:embed="rId2" cstate="print"/>
          <a:srcRect/>
          <a:stretch>
            <a:fillRect/>
          </a:stretch>
        </p:blipFill>
        <p:spPr bwMode="auto">
          <a:xfrm>
            <a:off x="0" y="548680"/>
            <a:ext cx="9236762" cy="5688632"/>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FUNDACIO\Desktop\1405849309_42a9e5c7ca.jpg"/>
          <p:cNvPicPr>
            <a:picLocks noChangeAspect="1" noChangeArrowheads="1"/>
          </p:cNvPicPr>
          <p:nvPr/>
        </p:nvPicPr>
        <p:blipFill>
          <a:blip r:embed="rId3" cstate="print"/>
          <a:srcRect b="13000"/>
          <a:stretch>
            <a:fillRect/>
          </a:stretch>
        </p:blipFill>
        <p:spPr bwMode="auto">
          <a:xfrm>
            <a:off x="0" y="0"/>
            <a:ext cx="9196568" cy="6858000"/>
          </a:xfrm>
          <a:prstGeom prst="rect">
            <a:avLst/>
          </a:prstGeom>
          <a:noFill/>
        </p:spPr>
      </p:pic>
    </p:spTree>
  </p:cSld>
  <p:clrMapOvr>
    <a:masterClrMapping/>
  </p:clrMapOvr>
  <p:transition spd="slow" advTm="5000">
    <p:zoom/>
    <p:sndAc>
      <p:stSnd>
        <p:snd r:embed="rId2" name="Banda-Sonora-Los-paraguas-de-Chesburgo.wav"/>
      </p:st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
        <p:nvSpPr>
          <p:cNvPr id="3" name="2 Rectángulo"/>
          <p:cNvSpPr/>
          <p:nvPr/>
        </p:nvSpPr>
        <p:spPr>
          <a:xfrm>
            <a:off x="467544" y="332656"/>
            <a:ext cx="8136904" cy="5904656"/>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755576" y="692696"/>
            <a:ext cx="7704856" cy="5355312"/>
          </a:xfrm>
          <a:prstGeom prst="rect">
            <a:avLst/>
          </a:prstGeom>
        </p:spPr>
        <p:txBody>
          <a:bodyPr wrap="square">
            <a:spAutoFit/>
          </a:bodyPr>
          <a:lstStyle/>
          <a:p>
            <a:pPr algn="ctr"/>
            <a:r>
              <a:rPr lang="es-ES" b="1" i="1" dirty="0" smtClean="0"/>
              <a:t>“Las personas siempre están por encima de cualquier política de ajuste o desajuste". "Estamos construyendo una sociedad desde el ámbito de personas sin hogar que está vislumbrando un modelo de personas sin casas y casas sin personas", ante esta situación se ha de tener en cuenta que "las personas que hacen uso de la red es porque no les queda más remedio". </a:t>
            </a:r>
          </a:p>
          <a:p>
            <a:pPr algn="ctr"/>
            <a:r>
              <a:rPr lang="es-ES" b="1" i="1" dirty="0" smtClean="0"/>
              <a:t>“Es importante no hacer un discurso perverso que haga distinción entre los tipos de pobreza, entre los que son de España y los extranjeros o los que acaban de llegar a la calle y los que llevaban mucho tiempo". </a:t>
            </a:r>
          </a:p>
          <a:p>
            <a:pPr algn="ctr"/>
            <a:r>
              <a:rPr lang="es-ES" b="1" i="1" dirty="0" smtClean="0"/>
              <a:t>“Es necesario que sean los derechos humanos el objetivo último de las políticas públicas". "La existencia de personas sin hogar en situación de calle nos recuerda que algo no funciona en la sociedad y en el modelo económico y social que estamos viviendo y hay que poner en evidencia el escaso compromiso del Estado en relación al cumplimiento de los derechos humanos de las personas sin hogar y de los derechos sociales“.</a:t>
            </a:r>
          </a:p>
          <a:p>
            <a:pPr algn="ctr"/>
            <a:r>
              <a:rPr lang="es-ES" b="1" i="1" dirty="0" smtClean="0"/>
              <a:t>Hay que garantizar la dignidad humana, y el derecho a la vida, a un hogar, a la seguridad social y que no se endurezcan las condiciones de renta mínimas. Asimismo, han recordado que son "personas sin hogar y necesitan que se les devuelva lo que es suyo, la dignidad, los derechos y las responsabilidades como ciudadanos". "Porque no son regalos sino derechos que nos pertenecen“.</a:t>
            </a:r>
            <a:endParaRPr lang="es-ES" b="1" i="1" dirty="0"/>
          </a:p>
        </p:txBody>
      </p:sp>
    </p:spTree>
  </p:cSld>
  <p:clrMapOvr>
    <a:masterClrMapping/>
  </p:clrMapOvr>
  <p:transition spd="slow" advTm="6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desahucios-msn-XxXx80-1.jpg"/>
          <p:cNvPicPr>
            <a:picLocks noChangeAspect="1" noChangeArrowheads="1"/>
          </p:cNvPicPr>
          <p:nvPr/>
        </p:nvPicPr>
        <p:blipFill>
          <a:blip r:embed="rId2" cstate="print"/>
          <a:srcRect l="6672" r="4559"/>
          <a:stretch>
            <a:fillRect/>
          </a:stretch>
        </p:blipFill>
        <p:spPr bwMode="auto">
          <a:xfrm>
            <a:off x="0" y="0"/>
            <a:ext cx="9185208"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bg2">
                <a:shade val="45000"/>
                <a:satMod val="135000"/>
              </a:schemeClr>
              <a:prstClr val="white"/>
            </a:duotone>
            <a:lum bright="-2000" contrast="51000"/>
          </a:blip>
          <a:srcRect/>
          <a:stretch>
            <a:fillRect/>
          </a:stretch>
        </p:blipFill>
        <p:spPr bwMode="auto">
          <a:xfrm>
            <a:off x="0" y="0"/>
            <a:ext cx="9144000" cy="6877050"/>
          </a:xfrm>
          <a:prstGeom prst="rect">
            <a:avLst/>
          </a:prstGeom>
          <a:noFill/>
          <a:ln>
            <a:solidFill>
              <a:srgbClr val="6F3505"/>
            </a:solidFill>
          </a:ln>
        </p:spPr>
      </p:pic>
      <p:sp>
        <p:nvSpPr>
          <p:cNvPr id="4" name="3 Rectángulo"/>
          <p:cNvSpPr/>
          <p:nvPr/>
        </p:nvSpPr>
        <p:spPr>
          <a:xfrm>
            <a:off x="251520" y="260648"/>
            <a:ext cx="4320480" cy="6408712"/>
          </a:xfrm>
          <a:prstGeom prst="rect">
            <a:avLst/>
          </a:prstGeom>
          <a:solidFill>
            <a:srgbClr val="FCD3B2">
              <a:alpha val="38000"/>
            </a:srgbClr>
          </a:solidFill>
          <a:ln w="31750">
            <a:solidFill>
              <a:srgbClr val="6F35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95536" y="332656"/>
            <a:ext cx="4106736" cy="6278642"/>
          </a:xfrm>
          <a:prstGeom prst="rect">
            <a:avLst/>
          </a:prstGeom>
        </p:spPr>
        <p:txBody>
          <a:bodyPr wrap="square">
            <a:spAutoFit/>
          </a:bodyPr>
          <a:lstStyle/>
          <a:p>
            <a:pPr algn="ctr"/>
            <a:r>
              <a:rPr lang="es-ES" b="1" i="1" dirty="0" smtClean="0"/>
              <a:t>En cuanto al conjunto de personas sin hogar, la responsable de Cáritas ha recordado que "las personas sin hogar, que no tienen acceso a sus derechos, son personas sin derecho a la dignidad y sin dignidad no pueden encontrarse con ellos mismos e iniciar un camino que quedado totalmente destrozado y parado".</a:t>
            </a:r>
          </a:p>
          <a:p>
            <a:pPr algn="ctr"/>
            <a:r>
              <a:rPr lang="es-ES" b="1" i="1" dirty="0" smtClean="0"/>
              <a:t>"se están borrando las fronteras de la dignidad humana para los colectivos más excluidos, no como un hecho coyuntural o como un hecho de políticas de ajuste en un momento determinado, sino como un hecho estructural". Por ello, se considera que esta campaña es "un imperativo ético, político y social y se debe tener claro que</a:t>
            </a:r>
          </a:p>
          <a:p>
            <a:pPr algn="ctr"/>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a:t>
            </a: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La dignidad humana no tiene precio, ni se vende, ni se compra, ni admite recorte".</a:t>
            </a:r>
            <a:endParaRPr lang="es-ES" sz="2400"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pic>
        <p:nvPicPr>
          <p:cNvPr id="3" name="Picture 2" descr="C:\Documents and Settings\Dell\Escritorio\Imagen15.jpg"/>
          <p:cNvPicPr>
            <a:picLocks noChangeAspect="1" noChangeArrowheads="1"/>
          </p:cNvPicPr>
          <p:nvPr/>
        </p:nvPicPr>
        <p:blipFill>
          <a:blip r:embed="rId3" cstate="print"/>
          <a:srcRect l="23255" r="35052"/>
          <a:stretch>
            <a:fillRect/>
          </a:stretch>
        </p:blipFill>
        <p:spPr bwMode="auto">
          <a:xfrm>
            <a:off x="5076056" y="0"/>
            <a:ext cx="4067944" cy="6858000"/>
          </a:xfrm>
          <a:prstGeom prst="rect">
            <a:avLst/>
          </a:prstGeom>
          <a:noFill/>
        </p:spPr>
      </p:pic>
    </p:spTree>
  </p:cSld>
  <p:clrMapOvr>
    <a:masterClrMapping/>
  </p:clrMapOvr>
  <p:transition spd="slow" advTm="4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FUNDACIO\Desktop\vagabundos-en-japon-1.jpg"/>
          <p:cNvPicPr>
            <a:picLocks noChangeAspect="1" noChangeArrowheads="1"/>
          </p:cNvPicPr>
          <p:nvPr/>
        </p:nvPicPr>
        <p:blipFill>
          <a:blip r:embed="rId2" cstate="print"/>
          <a:srcRect/>
          <a:stretch>
            <a:fillRect/>
          </a:stretch>
        </p:blipFill>
        <p:spPr bwMode="auto">
          <a:xfrm>
            <a:off x="-142908" y="0"/>
            <a:ext cx="9286908" cy="6858000"/>
          </a:xfrm>
          <a:prstGeom prst="rect">
            <a:avLst/>
          </a:prstGeom>
          <a:noFill/>
        </p:spPr>
      </p:pic>
    </p:spTree>
  </p:cSld>
  <p:clrMapOvr>
    <a:masterClrMapping/>
  </p:clrMapOvr>
  <p:transition spd="slow" advTm="5000">
    <p:zo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vacaciones_cartones.jpg"/>
          <p:cNvPicPr>
            <a:picLocks noChangeAspect="1" noChangeArrowheads="1"/>
          </p:cNvPicPr>
          <p:nvPr/>
        </p:nvPicPr>
        <p:blipFill>
          <a:blip r:embed="rId2" cstate="print"/>
          <a:srcRect t="8926" b="18588"/>
          <a:stretch>
            <a:fillRect/>
          </a:stretch>
        </p:blipFill>
        <p:spPr bwMode="auto">
          <a:xfrm>
            <a:off x="0" y="0"/>
            <a:ext cx="9144000" cy="6858000"/>
          </a:xfrm>
          <a:prstGeom prst="rect">
            <a:avLst/>
          </a:prstGeom>
          <a:noFill/>
        </p:spPr>
      </p:pic>
      <p:sp>
        <p:nvSpPr>
          <p:cNvPr id="6" name="5 Rectángulo"/>
          <p:cNvSpPr/>
          <p:nvPr/>
        </p:nvSpPr>
        <p:spPr>
          <a:xfrm>
            <a:off x="-180528" y="404664"/>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Left)">
                                      <p:cBhvr>
                                        <p:cTn id="7" dur="5000"/>
                                        <p:tgtEl>
                                          <p:spTgt spid="9"/>
                                        </p:tgtEl>
                                      </p:cBhvr>
                                    </p:animEffect>
                                  </p:childTnLst>
                                </p:cTn>
                              </p:par>
                            </p:childTnLst>
                          </p:cTn>
                        </p:par>
                        <p:par>
                          <p:cTn id="8" fill="hold">
                            <p:stCondLst>
                              <p:cond delay="5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11"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6">
                                            <p:txEl>
                                              <p:pRg st="0" end="0"/>
                                            </p:txEl>
                                          </p:spTgt>
                                        </p:tgtEl>
                                        <p:attrNameLst>
                                          <p:attrName>fill.type</p:attrName>
                                        </p:attrNameLst>
                                      </p:cBhvr>
                                      <p:to>
                                        <p:strVal val="solid"/>
                                      </p:to>
                                    </p:set>
                                  </p:childTnLst>
                                </p:cTn>
                              </p:par>
                            </p:childTnLst>
                          </p:cTn>
                        </p:par>
                        <p:par>
                          <p:cTn id="14" fill="hold">
                            <p:stCondLst>
                              <p:cond delay="604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7"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9" dur="8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DIGNIDAD HUMA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DIGNIDAD HUMANA</Template>
  <TotalTime>2</TotalTime>
  <Words>1464</Words>
  <Application>Microsoft Office PowerPoint</Application>
  <PresentationFormat>Presentación en pantalla (4:3)</PresentationFormat>
  <Paragraphs>62</Paragraphs>
  <Slides>72</Slides>
  <Notes>0</Notes>
  <HiddenSlides>0</HiddenSlides>
  <MMClips>0</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LA DIGNIDAD HUMANA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2014-09-20T16:29:10Z</dcterms:created>
  <dcterms:modified xsi:type="dcterms:W3CDTF">2014-09-20T16:31:50Z</dcterms:modified>
</cp:coreProperties>
</file>