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6"/>
  </p:notesMasterIdLst>
  <p:sldIdLst>
    <p:sldId id="301" r:id="rId3"/>
    <p:sldId id="261" r:id="rId4"/>
    <p:sldId id="309" r:id="rId5"/>
    <p:sldId id="324" r:id="rId6"/>
    <p:sldId id="325" r:id="rId7"/>
    <p:sldId id="326" r:id="rId8"/>
    <p:sldId id="327" r:id="rId9"/>
    <p:sldId id="328" r:id="rId10"/>
    <p:sldId id="330" r:id="rId11"/>
    <p:sldId id="332" r:id="rId12"/>
    <p:sldId id="334" r:id="rId13"/>
    <p:sldId id="335" r:id="rId14"/>
    <p:sldId id="336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cPf9DSMRGtq0e1y+rAcRw==" hashData="q3Onksis/vhsp2TmVaGE1ceR5s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0096"/>
    <a:srgbClr val="6600CC"/>
    <a:srgbClr val="003300"/>
    <a:srgbClr val="361B00"/>
    <a:srgbClr val="98E8E6"/>
    <a:srgbClr val="6FDEDB"/>
    <a:srgbClr val="33CCCC"/>
    <a:srgbClr val="3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290" autoAdjust="0"/>
  </p:normalViewPr>
  <p:slideViewPr>
    <p:cSldViewPr>
      <p:cViewPr varScale="1">
        <p:scale>
          <a:sx n="90" d="100"/>
          <a:sy n="90" d="100"/>
        </p:scale>
        <p:origin x="-120" y="-22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27/03/2014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2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8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10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27/03/2014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27/03/2014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27/03/2014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27/03/2014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27/03/2014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27/03/2014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6C5188-56A2-4564-BC9D-A25EF563423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617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27/03/2014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575FBF1-F360-4D82-8CD0-3E80F06AEEAB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C:\01 Mis docu. Backup\Mis imágenes\00 Para el mensaje haciendo\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8" y="136525"/>
            <a:ext cx="8874125" cy="487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870587" y="562491"/>
            <a:ext cx="5402826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/>
            <a:r>
              <a:rPr lang="es-ES" sz="6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190500" dist="63500" dir="2700000" algn="tl">
                    <a:srgbClr val="000000"/>
                  </a:outerShdw>
                </a:effectLst>
                <a:latin typeface="Cooper Black" pitchFamily="18" charset="0"/>
              </a:rPr>
              <a:t>LA AMISTAD</a:t>
            </a:r>
          </a:p>
          <a:p>
            <a:pPr algn="ctr"/>
            <a:r>
              <a:rPr lang="es-ES" sz="6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190500" dist="63500" dir="2700000" algn="tl">
                    <a:srgbClr val="000000"/>
                  </a:outerShdw>
                </a:effectLst>
                <a:latin typeface="Cooper Black" pitchFamily="18" charset="0"/>
              </a:rPr>
              <a:t>SEGÚN LOS</a:t>
            </a:r>
          </a:p>
          <a:p>
            <a:pPr algn="ctr"/>
            <a:r>
              <a:rPr lang="es-ES" sz="6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190500" dist="63500" dir="2700000" algn="tl">
                    <a:srgbClr val="000000"/>
                  </a:outerShdw>
                </a:effectLst>
                <a:latin typeface="Cooper Black" pitchFamily="18" charset="0"/>
              </a:rPr>
              <a:t>FILÓSOFOS</a:t>
            </a:r>
            <a:endParaRPr lang="es-ES" sz="60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190500" dist="63500" dir="2700000" algn="tl">
                  <a:srgbClr val="000000"/>
                </a:outerShdw>
              </a:effectLst>
              <a:latin typeface="Cooper Black" pitchFamily="18" charset="0"/>
            </a:endParaRPr>
          </a:p>
        </p:txBody>
      </p:sp>
      <p:grpSp>
        <p:nvGrpSpPr>
          <p:cNvPr id="27" name="26 Grupo"/>
          <p:cNvGrpSpPr/>
          <p:nvPr/>
        </p:nvGrpSpPr>
        <p:grpSpPr>
          <a:xfrm>
            <a:off x="-2507" y="-1688"/>
            <a:ext cx="9147209" cy="5145188"/>
            <a:chOff x="-2507" y="-1688"/>
            <a:chExt cx="9147209" cy="5145188"/>
          </a:xfrm>
        </p:grpSpPr>
        <p:pic>
          <p:nvPicPr>
            <p:cNvPr id="28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07670" y="1809666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0650" y="-1688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1" name="30 Grupo"/>
            <p:cNvGrpSpPr/>
            <p:nvPr/>
          </p:nvGrpSpPr>
          <p:grpSpPr>
            <a:xfrm>
              <a:off x="5065" y="-1688"/>
              <a:ext cx="9067174" cy="134455"/>
              <a:chOff x="5065" y="-1688"/>
              <a:chExt cx="9067174" cy="134455"/>
            </a:xfrm>
          </p:grpSpPr>
          <p:pic>
            <p:nvPicPr>
              <p:cNvPr id="41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52790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2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2662514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3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44720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4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628161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5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0911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2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1352" y="331470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3" name="32 Grupo"/>
            <p:cNvGrpSpPr/>
            <p:nvPr/>
          </p:nvGrpSpPr>
          <p:grpSpPr>
            <a:xfrm>
              <a:off x="40872" y="5005445"/>
              <a:ext cx="9072733" cy="134391"/>
              <a:chOff x="35771" y="4021535"/>
              <a:chExt cx="9072733" cy="134391"/>
            </a:xfrm>
          </p:grpSpPr>
          <p:pic>
            <p:nvPicPr>
              <p:cNvPr id="36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4510564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7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127429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6312971" y="3173810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9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2693321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0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83496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4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07" y="1822795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71" y="330173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1176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plit orient="vert" dir="in"/>
        <p:sndAc>
          <p:stSnd loop="1">
            <p:snd r:embed="rId2" name="Tigran Petrosyan - Восток.wav"/>
          </p:stSnd>
        </p:sndAc>
      </p:transition>
    </mc:Choice>
    <mc:Fallback>
      <p:transition spd="slow">
        <p:split orient="vert" dir="in"/>
        <p:sndAc>
          <p:stSnd loop="1">
            <p:snd r:embed="rId2" name="Tigran Petrosyan - Восток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7 Grupo"/>
          <p:cNvGrpSpPr/>
          <p:nvPr/>
        </p:nvGrpSpPr>
        <p:grpSpPr>
          <a:xfrm>
            <a:off x="-7769" y="-1688"/>
            <a:ext cx="9152471" cy="5145188"/>
            <a:chOff x="-7769" y="-1688"/>
            <a:chExt cx="9152471" cy="5145188"/>
          </a:xfrm>
        </p:grpSpPr>
        <p:pic>
          <p:nvPicPr>
            <p:cNvPr id="9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07670" y="1809666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0650" y="-1688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2" name="11 Grupo"/>
            <p:cNvGrpSpPr/>
            <p:nvPr/>
          </p:nvGrpSpPr>
          <p:grpSpPr>
            <a:xfrm>
              <a:off x="5065" y="-1688"/>
              <a:ext cx="9067174" cy="134455"/>
              <a:chOff x="5065" y="-1688"/>
              <a:chExt cx="9067174" cy="134455"/>
            </a:xfrm>
          </p:grpSpPr>
          <p:pic>
            <p:nvPicPr>
              <p:cNvPr id="22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52790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2662514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44720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628161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0911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3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1352" y="331470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4" name="13 Grupo"/>
            <p:cNvGrpSpPr/>
            <p:nvPr/>
          </p:nvGrpSpPr>
          <p:grpSpPr>
            <a:xfrm>
              <a:off x="40872" y="5005445"/>
              <a:ext cx="9072733" cy="134391"/>
              <a:chOff x="35771" y="4021535"/>
              <a:chExt cx="9072733" cy="134391"/>
            </a:xfrm>
          </p:grpSpPr>
          <p:pic>
            <p:nvPicPr>
              <p:cNvPr id="17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4510564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127429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6312971" y="3173810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2693321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83496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5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07" y="1822795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769" y="330173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7" name="Picture 3" descr="C:\01 Mis docu. Backup\Mis imágenes\Diseño gráfico1\Colorful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96" y="64672"/>
            <a:ext cx="9011352" cy="5017082"/>
          </a:xfrm>
          <a:prstGeom prst="rect">
            <a:avLst/>
          </a:prstGeom>
          <a:noFill/>
          <a:effectLst>
            <a:innerShdw blurRad="1905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806406" y="258202"/>
            <a:ext cx="15327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u="sng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127000" dist="63500" dir="2700000" algn="tl">
                    <a:srgbClr val="000000"/>
                  </a:outerShdw>
                </a:effectLst>
                <a:latin typeface="Emmett" pitchFamily="2" charset="0"/>
              </a:rPr>
              <a:t>PITÁGORAS</a:t>
            </a:r>
          </a:p>
        </p:txBody>
      </p:sp>
      <p:sp>
        <p:nvSpPr>
          <p:cNvPr id="3" name="2 Rectángulo"/>
          <p:cNvSpPr/>
          <p:nvPr/>
        </p:nvSpPr>
        <p:spPr>
          <a:xfrm>
            <a:off x="323528" y="1863864"/>
            <a:ext cx="64011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Si quieres vivir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mucho, </a:t>
            </a:r>
            <a:r>
              <a:rPr lang="es-CO" sz="2000" b="1" dirty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guarda un poco de vino rancio y un amigo viejo.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23529" y="4187864"/>
            <a:ext cx="429931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La amistad es una igualdad armoniosa.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323528" y="3015992"/>
            <a:ext cx="612068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No te vuelvas enemigo del hombre del cual dejas de ser amigo.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23528" y="1019512"/>
            <a:ext cx="42993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Antes que al médico, llama a tu amigo.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7 Grupo"/>
          <p:cNvGrpSpPr/>
          <p:nvPr/>
        </p:nvGrpSpPr>
        <p:grpSpPr>
          <a:xfrm>
            <a:off x="-7769" y="-1688"/>
            <a:ext cx="9152471" cy="5145188"/>
            <a:chOff x="-7769" y="-1688"/>
            <a:chExt cx="9152471" cy="5145188"/>
          </a:xfrm>
        </p:grpSpPr>
        <p:pic>
          <p:nvPicPr>
            <p:cNvPr id="10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07670" y="1809666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0650" y="-1688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5" name="14 Grupo"/>
            <p:cNvGrpSpPr/>
            <p:nvPr/>
          </p:nvGrpSpPr>
          <p:grpSpPr>
            <a:xfrm>
              <a:off x="5065" y="-1688"/>
              <a:ext cx="9067174" cy="134455"/>
              <a:chOff x="5065" y="-1688"/>
              <a:chExt cx="9067174" cy="134455"/>
            </a:xfrm>
          </p:grpSpPr>
          <p:pic>
            <p:nvPicPr>
              <p:cNvPr id="25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52790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2662514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44720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628161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9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0911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6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1352" y="331470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7" name="16 Grupo"/>
            <p:cNvGrpSpPr/>
            <p:nvPr/>
          </p:nvGrpSpPr>
          <p:grpSpPr>
            <a:xfrm>
              <a:off x="40872" y="5005445"/>
              <a:ext cx="9072733" cy="134391"/>
              <a:chOff x="35771" y="4021535"/>
              <a:chExt cx="9072733" cy="134391"/>
            </a:xfrm>
          </p:grpSpPr>
          <p:pic>
            <p:nvPicPr>
              <p:cNvPr id="20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4510564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127429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6312971" y="3173810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2693321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83496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8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07" y="1822795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769" y="330173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050" name="Picture 2" descr="C:\01 Mis docu. Backup\Mis imágenes\Diseño gráfico1\Azul ojo de gat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" t="173" r="182" b="201"/>
          <a:stretch/>
        </p:blipFill>
        <p:spPr bwMode="auto">
          <a:xfrm>
            <a:off x="67739" y="70926"/>
            <a:ext cx="9007669" cy="5010733"/>
          </a:xfrm>
          <a:prstGeom prst="rect">
            <a:avLst/>
          </a:prstGeom>
          <a:noFill/>
          <a:effectLst>
            <a:innerShdw blurRad="1905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96411" y="987574"/>
            <a:ext cx="75608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Un hombre desenfrenado no puede inspirar afecto; es insociable y cierra la puerta a la amistad.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702071" y="2139702"/>
            <a:ext cx="57606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No dejes crecer la hierba en el camino de la amistad.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3806406" y="258202"/>
            <a:ext cx="14077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u="sng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127000" dist="63500" dir="2700000" algn="tl">
                    <a:srgbClr val="000000"/>
                  </a:outerShdw>
                </a:effectLst>
                <a:latin typeface="Emmett" pitchFamily="2" charset="0"/>
              </a:rPr>
              <a:t>SÓCRATES</a:t>
            </a:r>
            <a:endParaRPr lang="es-CO" b="1" u="sng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outerShdw blurRad="127000" dist="63500" dir="2700000" algn="tl">
                  <a:srgbClr val="000000"/>
                </a:outerShdw>
              </a:effectLst>
              <a:latin typeface="Emmett" pitchFamily="2" charset="0"/>
            </a:endParaRPr>
          </a:p>
        </p:txBody>
      </p:sp>
      <p:grpSp>
        <p:nvGrpSpPr>
          <p:cNvPr id="2" name="1 Grupo"/>
          <p:cNvGrpSpPr/>
          <p:nvPr/>
        </p:nvGrpSpPr>
        <p:grpSpPr>
          <a:xfrm>
            <a:off x="219618" y="3363838"/>
            <a:ext cx="4572000" cy="1216904"/>
            <a:chOff x="219618" y="3363838"/>
            <a:chExt cx="4572000" cy="1216904"/>
          </a:xfrm>
        </p:grpSpPr>
        <p:sp>
          <p:nvSpPr>
            <p:cNvPr id="9" name="8 Rectángulo"/>
            <p:cNvSpPr/>
            <p:nvPr/>
          </p:nvSpPr>
          <p:spPr>
            <a:xfrm>
              <a:off x="219618" y="3872856"/>
              <a:ext cx="4572000" cy="70788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tx2">
                      <a:lumMod val="40000"/>
                      <a:lumOff val="60000"/>
                    </a:schemeClr>
                  </a:solidFill>
                  <a:effectLst>
                    <a:glow rad="63500">
                      <a:schemeClr val="tx1"/>
                    </a:glow>
                  </a:effectLst>
                  <a:latin typeface="+mj-lt"/>
                </a:rPr>
                <a:t>Los amigos se convierten con frecuencia en ladrones de nuestro tiempo.</a:t>
              </a:r>
            </a:p>
          </p:txBody>
        </p:sp>
        <p:sp>
          <p:nvSpPr>
            <p:cNvPr id="12" name="11 Rectángulo"/>
            <p:cNvSpPr/>
            <p:nvPr/>
          </p:nvSpPr>
          <p:spPr>
            <a:xfrm>
              <a:off x="1948630" y="3363838"/>
              <a:ext cx="111120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b="1" u="sng" spc="50" dirty="0" smtClean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bg1">
                      <a:alpha val="95000"/>
                    </a:schemeClr>
                  </a:solidFill>
                  <a:effectLst>
                    <a:outerShdw blurRad="127000" dist="63500" dir="2700000" algn="tl">
                      <a:srgbClr val="000000"/>
                    </a:outerShdw>
                  </a:effectLst>
                  <a:latin typeface="Emmett" pitchFamily="2" charset="0"/>
                </a:rPr>
                <a:t>PLATÓN</a:t>
              </a:r>
              <a:endParaRPr lang="es-CO" b="1" u="sng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127000" dist="63500" dir="2700000" algn="tl">
                    <a:srgbClr val="000000"/>
                  </a:outerShdw>
                </a:effectLst>
                <a:latin typeface="Emmet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90091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7 Grupo"/>
          <p:cNvGrpSpPr/>
          <p:nvPr/>
        </p:nvGrpSpPr>
        <p:grpSpPr>
          <a:xfrm>
            <a:off x="-7769" y="-1688"/>
            <a:ext cx="9152471" cy="5145188"/>
            <a:chOff x="-7769" y="-1688"/>
            <a:chExt cx="9152471" cy="5145188"/>
          </a:xfrm>
        </p:grpSpPr>
        <p:pic>
          <p:nvPicPr>
            <p:cNvPr id="9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07670" y="1809666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0650" y="-1688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3" name="12 Grupo"/>
            <p:cNvGrpSpPr/>
            <p:nvPr/>
          </p:nvGrpSpPr>
          <p:grpSpPr>
            <a:xfrm>
              <a:off x="5065" y="-1688"/>
              <a:ext cx="9067174" cy="134455"/>
              <a:chOff x="5065" y="-1688"/>
              <a:chExt cx="9067174" cy="134455"/>
            </a:xfrm>
          </p:grpSpPr>
          <p:pic>
            <p:nvPicPr>
              <p:cNvPr id="23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52790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2662514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44720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628161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0911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4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1352" y="331470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5" name="14 Grupo"/>
            <p:cNvGrpSpPr/>
            <p:nvPr/>
          </p:nvGrpSpPr>
          <p:grpSpPr>
            <a:xfrm>
              <a:off x="40872" y="5005445"/>
              <a:ext cx="9072733" cy="134391"/>
              <a:chOff x="35771" y="4021535"/>
              <a:chExt cx="9072733" cy="134391"/>
            </a:xfrm>
          </p:grpSpPr>
          <p:pic>
            <p:nvPicPr>
              <p:cNvPr id="18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4510564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9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127429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6312971" y="3173810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2693321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83496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6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07" y="1822795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769" y="330173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4" name="Picture 2" descr="C:\01 Mis docu. Backup\Mis imágenes\Diseño gráfico1\FOTOFRONTERA_com -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97" y="64672"/>
            <a:ext cx="9007669" cy="5010732"/>
          </a:xfrm>
          <a:prstGeom prst="rect">
            <a:avLst/>
          </a:prstGeom>
          <a:noFill/>
          <a:effectLst>
            <a:innerShdw blurRad="1905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07504" y="3736072"/>
            <a:ext cx="547260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La amistad es un alma que habita en dos cuerpos; un corazón que habita en dos almas.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07504" y="836007"/>
            <a:ext cx="655272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La amistad perfecta es la de los buenos y de aquellos que se asemejan por la virtud. Ellos se desean mutuamente el bien en el mismo sentido.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07504" y="2427734"/>
            <a:ext cx="61926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Algunos creen que para ser amigos basta con querer, como si para estar sano bastara con desear la salud.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3698176" y="195486"/>
            <a:ext cx="17540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u="sng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127000" dist="63500" dir="2700000" algn="tl">
                    <a:srgbClr val="000000"/>
                  </a:outerShdw>
                </a:effectLst>
                <a:latin typeface="Emmett" pitchFamily="2" charset="0"/>
              </a:rPr>
              <a:t>ARISTÓTELES</a:t>
            </a:r>
            <a:endParaRPr lang="es-CO" b="1" u="sng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outerShdw blurRad="127000" dist="63500" dir="2700000" algn="tl">
                  <a:srgbClr val="000000"/>
                </a:outerShdw>
              </a:effectLst>
              <a:latin typeface="Emmet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18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27 Grupo"/>
          <p:cNvGrpSpPr/>
          <p:nvPr/>
        </p:nvGrpSpPr>
        <p:grpSpPr>
          <a:xfrm>
            <a:off x="-7769" y="-1688"/>
            <a:ext cx="9152471" cy="5145188"/>
            <a:chOff x="-7769" y="-1688"/>
            <a:chExt cx="9152471" cy="5145188"/>
          </a:xfrm>
        </p:grpSpPr>
        <p:pic>
          <p:nvPicPr>
            <p:cNvPr id="29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07670" y="1809666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0650" y="-1688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2" name="31 Grupo"/>
            <p:cNvGrpSpPr/>
            <p:nvPr/>
          </p:nvGrpSpPr>
          <p:grpSpPr>
            <a:xfrm>
              <a:off x="5065" y="-1688"/>
              <a:ext cx="9067174" cy="134455"/>
              <a:chOff x="5065" y="-1688"/>
              <a:chExt cx="9067174" cy="134455"/>
            </a:xfrm>
          </p:grpSpPr>
          <p:pic>
            <p:nvPicPr>
              <p:cNvPr id="42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52790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3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2662514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4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44720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5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628161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6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0911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3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1352" y="331470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4" name="33 Grupo"/>
            <p:cNvGrpSpPr/>
            <p:nvPr/>
          </p:nvGrpSpPr>
          <p:grpSpPr>
            <a:xfrm>
              <a:off x="40872" y="5005445"/>
              <a:ext cx="9072733" cy="134391"/>
              <a:chOff x="35771" y="4021535"/>
              <a:chExt cx="9072733" cy="134391"/>
            </a:xfrm>
          </p:grpSpPr>
          <p:pic>
            <p:nvPicPr>
              <p:cNvPr id="37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4510564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127429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9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6312971" y="3173810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0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2693321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1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83496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5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07" y="1822795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769" y="330173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7" name="Picture 2" descr="C:\01 Mis docu. Backup\Mis imágenes\Diseño gráfico1\FOTOFRONTERA_com -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97" y="64672"/>
            <a:ext cx="9007669" cy="5010732"/>
          </a:xfrm>
          <a:prstGeom prst="rect">
            <a:avLst/>
          </a:prstGeom>
          <a:noFill/>
          <a:effectLst>
            <a:innerShdw blurRad="1905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7504" y="1441255"/>
            <a:ext cx="61206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La amistad perfecta es la de los buenos y de aquellos que se asemejan por la virtud. Ellos se desean mutuamente el bien en el mismo sentido.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07504" y="440694"/>
            <a:ext cx="66967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El amigo es otro yo. Sin amistad el hombre no puede ser feliz.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07504" y="3032982"/>
            <a:ext cx="55446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Si los ciudadanos practicasen entre sí la amistad, no tendrían necesidad de la justicia.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107504" y="4329126"/>
            <a:ext cx="460737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Un amigo fiel es un alma en dos cuerpos.</a:t>
            </a: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8 Grupo"/>
          <p:cNvGrpSpPr/>
          <p:nvPr/>
        </p:nvGrpSpPr>
        <p:grpSpPr>
          <a:xfrm>
            <a:off x="-7769" y="-1688"/>
            <a:ext cx="9152471" cy="5145188"/>
            <a:chOff x="-7769" y="-1688"/>
            <a:chExt cx="9152471" cy="5145188"/>
          </a:xfrm>
        </p:grpSpPr>
        <p:pic>
          <p:nvPicPr>
            <p:cNvPr id="13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07670" y="1809666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0650" y="-1688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6" name="15 Grupo"/>
            <p:cNvGrpSpPr/>
            <p:nvPr/>
          </p:nvGrpSpPr>
          <p:grpSpPr>
            <a:xfrm>
              <a:off x="5065" y="-1688"/>
              <a:ext cx="9067174" cy="134455"/>
              <a:chOff x="5065" y="-1688"/>
              <a:chExt cx="9067174" cy="134455"/>
            </a:xfrm>
          </p:grpSpPr>
          <p:pic>
            <p:nvPicPr>
              <p:cNvPr id="26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52790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2662514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44720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9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628161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0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0911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7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1352" y="331470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8" name="17 Grupo"/>
            <p:cNvGrpSpPr/>
            <p:nvPr/>
          </p:nvGrpSpPr>
          <p:grpSpPr>
            <a:xfrm>
              <a:off x="40872" y="5005445"/>
              <a:ext cx="9072733" cy="134391"/>
              <a:chOff x="35771" y="4021535"/>
              <a:chExt cx="9072733" cy="134391"/>
            </a:xfrm>
          </p:grpSpPr>
          <p:pic>
            <p:nvPicPr>
              <p:cNvPr id="21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4510564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127429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6312971" y="3173810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2693321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83496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9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07" y="1822795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769" y="330173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5122" name="Picture 2" descr="C:\01 Mis docu. Backup\Mis imágenes\Diseño gráfico1\Marrón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181" r="176" b="189"/>
          <a:stretch/>
        </p:blipFill>
        <p:spPr bwMode="auto">
          <a:xfrm>
            <a:off x="68096" y="64671"/>
            <a:ext cx="9007670" cy="5010733"/>
          </a:xfrm>
          <a:prstGeom prst="rect">
            <a:avLst/>
          </a:prstGeom>
          <a:noFill/>
          <a:effectLst>
            <a:innerShdw blurRad="1905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414967" y="915566"/>
            <a:ext cx="438421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63500">
                    <a:srgbClr val="361B00"/>
                  </a:glow>
                </a:effectLst>
                <a:latin typeface="+mj-lt"/>
              </a:rPr>
              <a:t>Toda amistad es deseable por sí misma.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79744" y="1635646"/>
            <a:ext cx="79928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63500">
                    <a:srgbClr val="361B00"/>
                  </a:glow>
                </a:effectLst>
                <a:latin typeface="+mj-lt"/>
              </a:rPr>
              <a:t>No necesitamos tanto de la ayuda de nuestros amigos, como de la confianza en esa ayuda.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3328408" y="258202"/>
            <a:ext cx="24978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u="sng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127000" dist="63500" dir="2700000" algn="tl">
                    <a:srgbClr val="000000"/>
                  </a:outerShdw>
                </a:effectLst>
                <a:latin typeface="Emmett" pitchFamily="2" charset="0"/>
              </a:rPr>
              <a:t>EPICURO DE SAMOS</a:t>
            </a:r>
            <a:endParaRPr lang="es-CO" b="1" u="sng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outerShdw blurRad="127000" dist="63500" dir="2700000" algn="tl">
                  <a:srgbClr val="000000"/>
                </a:outerShdw>
              </a:effectLst>
              <a:latin typeface="Emmett" pitchFamily="2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959880" y="4155926"/>
            <a:ext cx="72326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63500">
                    <a:srgbClr val="361B00"/>
                  </a:glow>
                </a:effectLst>
                <a:latin typeface="+mj-lt"/>
              </a:rPr>
              <a:t>En la prosperidad es muy fácil encontrar amigos, en la adversidad no hay nada más difícil.</a:t>
            </a:r>
          </a:p>
        </p:txBody>
      </p:sp>
      <p:grpSp>
        <p:nvGrpSpPr>
          <p:cNvPr id="2" name="1 Grupo"/>
          <p:cNvGrpSpPr/>
          <p:nvPr/>
        </p:nvGrpSpPr>
        <p:grpSpPr>
          <a:xfrm>
            <a:off x="179512" y="2850490"/>
            <a:ext cx="8784976" cy="985466"/>
            <a:chOff x="179512" y="2850490"/>
            <a:chExt cx="8784976" cy="985466"/>
          </a:xfrm>
        </p:grpSpPr>
        <p:sp>
          <p:nvSpPr>
            <p:cNvPr id="10" name="9 Rectángulo"/>
            <p:cNvSpPr/>
            <p:nvPr/>
          </p:nvSpPr>
          <p:spPr>
            <a:xfrm>
              <a:off x="179512" y="3435846"/>
              <a:ext cx="878497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glow rad="63500">
                      <a:srgbClr val="361B00"/>
                    </a:glow>
                  </a:effectLst>
                  <a:latin typeface="+mj-lt"/>
                </a:rPr>
                <a:t>El infortunio pone a prueba a los amigos y descubre a los enemigos.</a:t>
              </a:r>
            </a:p>
          </p:txBody>
        </p:sp>
        <p:sp>
          <p:nvSpPr>
            <p:cNvPr id="12" name="11 Rectángulo"/>
            <p:cNvSpPr/>
            <p:nvPr/>
          </p:nvSpPr>
          <p:spPr>
            <a:xfrm>
              <a:off x="3295312" y="2850490"/>
              <a:ext cx="255069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b="1" u="sng" spc="50" dirty="0" smtClean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bg1">
                      <a:alpha val="95000"/>
                    </a:schemeClr>
                  </a:solidFill>
                  <a:effectLst>
                    <a:outerShdw blurRad="127000" dist="63500" dir="2700000" algn="tl">
                      <a:srgbClr val="000000"/>
                    </a:outerShdw>
                  </a:effectLst>
                  <a:latin typeface="Emmett" pitchFamily="2" charset="0"/>
                </a:rPr>
                <a:t>EPICTETO DE FRIGIA</a:t>
              </a:r>
              <a:endParaRPr lang="es-CO" b="1" u="sng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127000" dist="63500" dir="2700000" algn="tl">
                    <a:srgbClr val="000000"/>
                  </a:outerShdw>
                </a:effectLst>
                <a:latin typeface="Emmet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195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9 Grupo"/>
          <p:cNvGrpSpPr/>
          <p:nvPr/>
        </p:nvGrpSpPr>
        <p:grpSpPr>
          <a:xfrm>
            <a:off x="-7769" y="-1688"/>
            <a:ext cx="9152471" cy="5145188"/>
            <a:chOff x="-7769" y="-1688"/>
            <a:chExt cx="9152471" cy="5145188"/>
          </a:xfrm>
        </p:grpSpPr>
        <p:pic>
          <p:nvPicPr>
            <p:cNvPr id="11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07670" y="1809666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0650" y="-1688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5" name="14 Grupo"/>
            <p:cNvGrpSpPr/>
            <p:nvPr/>
          </p:nvGrpSpPr>
          <p:grpSpPr>
            <a:xfrm>
              <a:off x="5065" y="-1688"/>
              <a:ext cx="9067174" cy="134455"/>
              <a:chOff x="5065" y="-1688"/>
              <a:chExt cx="9067174" cy="134455"/>
            </a:xfrm>
          </p:grpSpPr>
          <p:pic>
            <p:nvPicPr>
              <p:cNvPr id="25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52790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2662514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44720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628161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9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0911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6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1352" y="331470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7" name="16 Grupo"/>
            <p:cNvGrpSpPr/>
            <p:nvPr/>
          </p:nvGrpSpPr>
          <p:grpSpPr>
            <a:xfrm>
              <a:off x="40872" y="5005445"/>
              <a:ext cx="9072733" cy="134391"/>
              <a:chOff x="35771" y="4021535"/>
              <a:chExt cx="9072733" cy="134391"/>
            </a:xfrm>
          </p:grpSpPr>
          <p:pic>
            <p:nvPicPr>
              <p:cNvPr id="20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4510564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127429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6312971" y="3173810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2693321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83496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8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07" y="1822795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769" y="330173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146" name="Picture 2" descr="C:\01 Mis docu. Backup\Mis imágenes\Diseño gráfico1\Verde claro tipo cortina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181" r="176" b="189"/>
          <a:stretch/>
        </p:blipFill>
        <p:spPr bwMode="auto">
          <a:xfrm>
            <a:off x="68096" y="63565"/>
            <a:ext cx="9011352" cy="5011839"/>
          </a:xfrm>
          <a:prstGeom prst="rect">
            <a:avLst/>
          </a:prstGeom>
          <a:noFill/>
          <a:effectLst>
            <a:innerShdw blurRad="1905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423104" y="4125296"/>
            <a:ext cx="63001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003300"/>
                  </a:glow>
                </a:effectLst>
                <a:latin typeface="+mj-lt"/>
              </a:rPr>
              <a:t>Quien contempla a un verdadero amigo, es como si contemplara a otro ejemplar de sí mismo.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423104" y="2223904"/>
            <a:ext cx="63001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003300"/>
                  </a:glow>
                </a:effectLst>
                <a:latin typeface="+mj-lt"/>
              </a:rPr>
              <a:t>La confidencia corrompe la amistad; el mucho contacto la consume; el respeto la conserva.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8640" y="3323768"/>
            <a:ext cx="90364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003300"/>
                  </a:glow>
                </a:effectLst>
                <a:latin typeface="+mj-lt"/>
              </a:rPr>
              <a:t>La amistad comienza donde termina o cuando concluye el interés.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2824" y="763999"/>
            <a:ext cx="449488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003300"/>
                  </a:glow>
                </a:effectLst>
                <a:latin typeface="+mj-lt"/>
              </a:rPr>
              <a:t>Este es el primer precepto de la amistad: Pedir a los amigos sólo lo honesto, y sólo lo honesto hacer por ellos.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716016" y="763999"/>
            <a:ext cx="43559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003300"/>
                  </a:glow>
                </a:effectLst>
                <a:latin typeface="+mj-lt"/>
              </a:rPr>
              <a:t>No sé, si, con excepción de la sabiduría, los dioses inmortales han otorgado al hombre algo mejor que la amistad.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3969976" y="186194"/>
            <a:ext cx="12170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127000" dist="63500" dir="2700000" algn="tl">
                    <a:srgbClr val="000000"/>
                  </a:outerShdw>
                </a:effectLst>
                <a:latin typeface="Emmett" pitchFamily="2" charset="0"/>
              </a:rPr>
              <a:t>CICERÓN</a:t>
            </a:r>
            <a:endParaRPr lang="es-CO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outerShdw blurRad="127000" dist="63500" dir="2700000" algn="tl">
                  <a:srgbClr val="000000"/>
                </a:outerShdw>
              </a:effectLst>
              <a:latin typeface="Emmet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437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10 Grupo"/>
          <p:cNvGrpSpPr/>
          <p:nvPr/>
        </p:nvGrpSpPr>
        <p:grpSpPr>
          <a:xfrm>
            <a:off x="-7769" y="-1688"/>
            <a:ext cx="9152471" cy="5145188"/>
            <a:chOff x="-7769" y="-1688"/>
            <a:chExt cx="9152471" cy="5145188"/>
          </a:xfrm>
        </p:grpSpPr>
        <p:pic>
          <p:nvPicPr>
            <p:cNvPr id="12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07670" y="1809666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0650" y="-1688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5" name="14 Grupo"/>
            <p:cNvGrpSpPr/>
            <p:nvPr/>
          </p:nvGrpSpPr>
          <p:grpSpPr>
            <a:xfrm>
              <a:off x="5065" y="-1688"/>
              <a:ext cx="9067174" cy="134455"/>
              <a:chOff x="5065" y="-1688"/>
              <a:chExt cx="9067174" cy="134455"/>
            </a:xfrm>
          </p:grpSpPr>
          <p:pic>
            <p:nvPicPr>
              <p:cNvPr id="25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52790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2662514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7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44720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628161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9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0911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6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1352" y="331470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7" name="16 Grupo"/>
            <p:cNvGrpSpPr/>
            <p:nvPr/>
          </p:nvGrpSpPr>
          <p:grpSpPr>
            <a:xfrm>
              <a:off x="40872" y="5005445"/>
              <a:ext cx="9072733" cy="134391"/>
              <a:chOff x="35771" y="4021535"/>
              <a:chExt cx="9072733" cy="134391"/>
            </a:xfrm>
          </p:grpSpPr>
          <p:pic>
            <p:nvPicPr>
              <p:cNvPr id="20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4510564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1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127429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6312971" y="3173810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2693321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83496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8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07" y="1822795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9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769" y="330173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" name="Picture 2" descr="C:\01 Mis docu. Backup\Mis imágenes\Diseño gráfico1\Verde claro tipo cortina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181" r="176" b="189"/>
          <a:stretch/>
        </p:blipFill>
        <p:spPr bwMode="auto">
          <a:xfrm>
            <a:off x="68096" y="63565"/>
            <a:ext cx="9011352" cy="5011839"/>
          </a:xfrm>
          <a:prstGeom prst="rect">
            <a:avLst/>
          </a:prstGeom>
          <a:noFill/>
          <a:effectLst>
            <a:innerShdw blurRad="1905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01192" y="275045"/>
            <a:ext cx="43559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003300"/>
                  </a:glow>
                </a:effectLst>
                <a:latin typeface="+mj-lt"/>
              </a:rPr>
              <a:t>No es otra cosa la amistad que un sumo consentimiento en las cosas divinas y humanas con amor y benevolencia.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4788024" y="267494"/>
            <a:ext cx="413995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003300"/>
                  </a:glow>
                </a:effectLst>
                <a:latin typeface="+mj-lt"/>
              </a:rPr>
              <a:t>En cuanto a la adversidad, difícilmente la soportarías si no tuvieras un amigo que sufriese por ti más que tú mismo.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39552" y="4255230"/>
            <a:ext cx="80648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003300"/>
                  </a:glow>
                </a:effectLst>
                <a:latin typeface="+mj-lt"/>
              </a:rPr>
              <a:t>La amistad es un acuerdo perfecto de los sentimientos de cosas humanas y divinas, unidas a la bondad y a una mutua ternura.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539552" y="3162916"/>
            <a:ext cx="80648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003300"/>
                  </a:glow>
                </a:effectLst>
                <a:latin typeface="+mj-lt"/>
              </a:rPr>
              <a:t>¿Qué cosa más grande que tener a alguien con quien te atrevas a hablar como contigo mismo?</a:t>
            </a:r>
          </a:p>
        </p:txBody>
      </p:sp>
      <p:sp>
        <p:nvSpPr>
          <p:cNvPr id="9" name="8 Rectángulo"/>
          <p:cNvSpPr/>
          <p:nvPr/>
        </p:nvSpPr>
        <p:spPr>
          <a:xfrm>
            <a:off x="539552" y="2010788"/>
            <a:ext cx="80648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rgbClr val="003300"/>
                  </a:glow>
                </a:effectLst>
                <a:latin typeface="+mj-lt"/>
              </a:rPr>
              <a:t>La naturaleza quiere que la amistad sea auxiliadora de virtudes, más no compañera de vicios.</a:t>
            </a:r>
          </a:p>
        </p:txBody>
      </p:sp>
    </p:spTree>
    <p:extLst>
      <p:ext uri="{BB962C8B-B14F-4D97-AF65-F5344CB8AC3E}">
        <p14:creationId xmlns:p14="http://schemas.microsoft.com/office/powerpoint/2010/main" val="12418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30 Grupo"/>
          <p:cNvGrpSpPr/>
          <p:nvPr/>
        </p:nvGrpSpPr>
        <p:grpSpPr>
          <a:xfrm>
            <a:off x="-7769" y="-1688"/>
            <a:ext cx="9152471" cy="5145188"/>
            <a:chOff x="-7769" y="-1688"/>
            <a:chExt cx="9152471" cy="5145188"/>
          </a:xfrm>
        </p:grpSpPr>
        <p:pic>
          <p:nvPicPr>
            <p:cNvPr id="32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07670" y="1809666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3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0650" y="-1688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5" name="34 Grupo"/>
            <p:cNvGrpSpPr/>
            <p:nvPr/>
          </p:nvGrpSpPr>
          <p:grpSpPr>
            <a:xfrm>
              <a:off x="5065" y="-1688"/>
              <a:ext cx="9067174" cy="134455"/>
              <a:chOff x="5065" y="-1688"/>
              <a:chExt cx="9067174" cy="134455"/>
            </a:xfrm>
          </p:grpSpPr>
          <p:pic>
            <p:nvPicPr>
              <p:cNvPr id="45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52790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6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2662514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7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44720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8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628161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0911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6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1352" y="331470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7" name="36 Grupo"/>
            <p:cNvGrpSpPr/>
            <p:nvPr/>
          </p:nvGrpSpPr>
          <p:grpSpPr>
            <a:xfrm>
              <a:off x="40872" y="5005445"/>
              <a:ext cx="9072733" cy="134391"/>
              <a:chOff x="35771" y="4021535"/>
              <a:chExt cx="9072733" cy="134391"/>
            </a:xfrm>
          </p:grpSpPr>
          <p:pic>
            <p:nvPicPr>
              <p:cNvPr id="40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4510564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1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127429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2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6312971" y="3173810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3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2693321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4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83496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8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07" y="1822795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769" y="330173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170" name="Picture 2" descr="C:\01 Mis docu. Backup\Mis imágenes\Diseño gráfico1\Rojo 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96" y="64672"/>
            <a:ext cx="9007670" cy="5013907"/>
          </a:xfrm>
          <a:prstGeom prst="rect">
            <a:avLst/>
          </a:prstGeom>
          <a:noFill/>
          <a:effectLst>
            <a:innerShdw blurRad="1905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467544" y="1719848"/>
            <a:ext cx="82089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No existe posesión de mayor precio que un amigo de veras; en ésta suelo descansar, y con él consolarme de los posibles desafueros de la fortuna.</a:t>
            </a:r>
          </a:p>
        </p:txBody>
      </p:sp>
      <p:grpSp>
        <p:nvGrpSpPr>
          <p:cNvPr id="2" name="1 Grupo"/>
          <p:cNvGrpSpPr/>
          <p:nvPr/>
        </p:nvGrpSpPr>
        <p:grpSpPr>
          <a:xfrm>
            <a:off x="1595104" y="258202"/>
            <a:ext cx="5958408" cy="1233428"/>
            <a:chOff x="1595104" y="258202"/>
            <a:chExt cx="5958408" cy="1233428"/>
          </a:xfrm>
        </p:grpSpPr>
        <p:sp>
          <p:nvSpPr>
            <p:cNvPr id="3" name="2 Rectángulo"/>
            <p:cNvSpPr/>
            <p:nvPr/>
          </p:nvSpPr>
          <p:spPr>
            <a:xfrm>
              <a:off x="1595104" y="783744"/>
              <a:ext cx="5958408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glow rad="63500">
                      <a:schemeClr val="tx1"/>
                    </a:glow>
                  </a:effectLst>
                  <a:latin typeface="+mj-lt"/>
                </a:rPr>
                <a:t>La verdadera amistad llega cuando el silencio entre dos parece ameno.</a:t>
              </a:r>
            </a:p>
          </p:txBody>
        </p:sp>
        <p:sp>
          <p:nvSpPr>
            <p:cNvPr id="8" name="7 Rectángulo"/>
            <p:cNvSpPr/>
            <p:nvPr/>
          </p:nvSpPr>
          <p:spPr>
            <a:xfrm>
              <a:off x="3036464" y="258202"/>
              <a:ext cx="306526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b="1" spc="50" dirty="0" smtClean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bg1">
                      <a:alpha val="95000"/>
                    </a:schemeClr>
                  </a:solidFill>
                  <a:effectLst>
                    <a:outerShdw blurRad="127000" dist="63500" dir="2700000" algn="tl">
                      <a:srgbClr val="000000"/>
                    </a:outerShdw>
                  </a:effectLst>
                  <a:latin typeface="Emmett" pitchFamily="2" charset="0"/>
                </a:rPr>
                <a:t>ERASMO DE ROTTERDAM</a:t>
              </a:r>
              <a:endParaRPr lang="es-CO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127000" dist="63500" dir="2700000" algn="tl">
                    <a:srgbClr val="000000"/>
                  </a:outerShdw>
                </a:effectLst>
                <a:latin typeface="Emmett" pitchFamily="2" charset="0"/>
              </a:endParaRPr>
            </a:p>
          </p:txBody>
        </p:sp>
      </p:grpSp>
      <p:sp>
        <p:nvSpPr>
          <p:cNvPr id="9" name="8 Rectángulo"/>
          <p:cNvSpPr/>
          <p:nvPr/>
        </p:nvSpPr>
        <p:spPr>
          <a:xfrm>
            <a:off x="477272" y="4168120"/>
            <a:ext cx="82089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La amistad es un contrato por el cual nos obligamos a hacer pequeños favores a los </a:t>
            </a:r>
            <a:r>
              <a:rPr lang="es-CO" sz="2000" b="1" dirty="0" smtClean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demás, </a:t>
            </a:r>
            <a:r>
              <a:rPr lang="es-CO" sz="2000" b="1" dirty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para que los demás nos los hagan grandes.</a:t>
            </a:r>
          </a:p>
        </p:txBody>
      </p:sp>
      <p:grpSp>
        <p:nvGrpSpPr>
          <p:cNvPr id="5" name="4 Grupo"/>
          <p:cNvGrpSpPr/>
          <p:nvPr/>
        </p:nvGrpSpPr>
        <p:grpSpPr>
          <a:xfrm>
            <a:off x="2776728" y="2994506"/>
            <a:ext cx="3585982" cy="873388"/>
            <a:chOff x="2776728" y="2994506"/>
            <a:chExt cx="3585982" cy="873388"/>
          </a:xfrm>
        </p:grpSpPr>
        <p:sp>
          <p:nvSpPr>
            <p:cNvPr id="10" name="9 Rectángulo"/>
            <p:cNvSpPr/>
            <p:nvPr/>
          </p:nvSpPr>
          <p:spPr>
            <a:xfrm>
              <a:off x="2776728" y="3467784"/>
              <a:ext cx="3585982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glow rad="63500">
                      <a:schemeClr val="tx1"/>
                    </a:glow>
                  </a:effectLst>
                  <a:latin typeface="+mj-lt"/>
                </a:rPr>
                <a:t>Estoy enamorado de la amistad.</a:t>
              </a:r>
            </a:p>
          </p:txBody>
        </p:sp>
        <p:sp>
          <p:nvSpPr>
            <p:cNvPr id="11" name="10 Rectángulo"/>
            <p:cNvSpPr/>
            <p:nvPr/>
          </p:nvSpPr>
          <p:spPr>
            <a:xfrm>
              <a:off x="3630080" y="2994506"/>
              <a:ext cx="188064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b="1" spc="50" dirty="0" smtClean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bg1">
                      <a:alpha val="95000"/>
                    </a:schemeClr>
                  </a:solidFill>
                  <a:effectLst>
                    <a:outerShdw blurRad="127000" dist="63500" dir="2700000" algn="tl">
                      <a:srgbClr val="000000"/>
                    </a:outerShdw>
                  </a:effectLst>
                  <a:latin typeface="Emmett" pitchFamily="2" charset="0"/>
                </a:rPr>
                <a:t>MONTESQUIEU</a:t>
              </a:r>
              <a:endParaRPr lang="es-CO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127000" dist="63500" dir="2700000" algn="tl">
                    <a:srgbClr val="000000"/>
                  </a:outerShdw>
                </a:effectLst>
                <a:latin typeface="Emmet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195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o"/>
          <p:cNvGrpSpPr/>
          <p:nvPr/>
        </p:nvGrpSpPr>
        <p:grpSpPr>
          <a:xfrm>
            <a:off x="-7769" y="-1688"/>
            <a:ext cx="9152471" cy="5145188"/>
            <a:chOff x="-7769" y="-1688"/>
            <a:chExt cx="9152471" cy="5145188"/>
          </a:xfrm>
        </p:grpSpPr>
        <p:pic>
          <p:nvPicPr>
            <p:cNvPr id="14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07670" y="1809666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0650" y="-1688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7" name="16 Grupo"/>
            <p:cNvGrpSpPr/>
            <p:nvPr/>
          </p:nvGrpSpPr>
          <p:grpSpPr>
            <a:xfrm>
              <a:off x="5065" y="-1688"/>
              <a:ext cx="9067174" cy="134455"/>
              <a:chOff x="5065" y="-1688"/>
              <a:chExt cx="9067174" cy="134455"/>
            </a:xfrm>
          </p:grpSpPr>
          <p:pic>
            <p:nvPicPr>
              <p:cNvPr id="27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52790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2662514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9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44720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0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628161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1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0911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8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1352" y="331470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9" name="18 Grupo"/>
            <p:cNvGrpSpPr/>
            <p:nvPr/>
          </p:nvGrpSpPr>
          <p:grpSpPr>
            <a:xfrm>
              <a:off x="40872" y="5005445"/>
              <a:ext cx="9072733" cy="134391"/>
              <a:chOff x="35771" y="4021535"/>
              <a:chExt cx="9072733" cy="134391"/>
            </a:xfrm>
          </p:grpSpPr>
          <p:pic>
            <p:nvPicPr>
              <p:cNvPr id="22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4510564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127429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6312971" y="3173810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2693321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83496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20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07" y="1822795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769" y="330173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194" name="Picture 2" descr="C:\01 Mis docu. Backup\Mis imágenes\Diseño gráfico1\Sutíl07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" t="181" r="209" b="378"/>
          <a:stretch/>
        </p:blipFill>
        <p:spPr bwMode="auto">
          <a:xfrm>
            <a:off x="68097" y="64671"/>
            <a:ext cx="9011352" cy="5010733"/>
          </a:xfrm>
          <a:prstGeom prst="rect">
            <a:avLst/>
          </a:prstGeom>
          <a:noFill/>
          <a:effectLst>
            <a:innerShdw blurRad="1905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1739120" y="195486"/>
            <a:ext cx="5670376" cy="976174"/>
            <a:chOff x="1739120" y="195486"/>
            <a:chExt cx="5670376" cy="976174"/>
          </a:xfrm>
        </p:grpSpPr>
        <p:sp>
          <p:nvSpPr>
            <p:cNvPr id="3" name="2 Rectángulo"/>
            <p:cNvSpPr/>
            <p:nvPr/>
          </p:nvSpPr>
          <p:spPr>
            <a:xfrm>
              <a:off x="1739120" y="771550"/>
              <a:ext cx="567037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glow rad="76200">
                      <a:srgbClr val="4B0096"/>
                    </a:glow>
                  </a:effectLst>
                  <a:latin typeface="+mj-lt"/>
                </a:rPr>
                <a:t>Cambiad de placeres, pero no cambiéis de amigos.</a:t>
              </a:r>
            </a:p>
          </p:txBody>
        </p:sp>
        <p:sp>
          <p:nvSpPr>
            <p:cNvPr id="9" name="8 Rectángulo"/>
            <p:cNvSpPr/>
            <p:nvPr/>
          </p:nvSpPr>
          <p:spPr>
            <a:xfrm>
              <a:off x="3806406" y="195486"/>
              <a:ext cx="133882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b="1" spc="50" dirty="0" smtClean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bg1">
                      <a:alpha val="95000"/>
                    </a:schemeClr>
                  </a:solidFill>
                  <a:effectLst>
                    <a:outerShdw blurRad="127000" dist="63500" dir="2700000" algn="tl">
                      <a:srgbClr val="000000"/>
                    </a:outerShdw>
                  </a:effectLst>
                  <a:latin typeface="Emmett" pitchFamily="2" charset="0"/>
                </a:rPr>
                <a:t>VOLTAIRE</a:t>
              </a:r>
              <a:endParaRPr lang="es-CO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127000" dist="63500" dir="2700000" algn="tl">
                    <a:srgbClr val="000000"/>
                  </a:outerShdw>
                </a:effectLst>
                <a:latin typeface="Emmett" pitchFamily="2" charset="0"/>
              </a:endParaRPr>
            </a:p>
          </p:txBody>
        </p:sp>
      </p:grpSp>
      <p:grpSp>
        <p:nvGrpSpPr>
          <p:cNvPr id="6" name="5 Grupo"/>
          <p:cNvGrpSpPr/>
          <p:nvPr/>
        </p:nvGrpSpPr>
        <p:grpSpPr>
          <a:xfrm>
            <a:off x="5148064" y="1635646"/>
            <a:ext cx="3816423" cy="3384376"/>
            <a:chOff x="5148064" y="1635646"/>
            <a:chExt cx="3816423" cy="3384376"/>
          </a:xfrm>
        </p:grpSpPr>
        <p:sp>
          <p:nvSpPr>
            <p:cNvPr id="5" name="4 Rectángulo"/>
            <p:cNvSpPr/>
            <p:nvPr/>
          </p:nvSpPr>
          <p:spPr>
            <a:xfrm>
              <a:off x="5148064" y="2157700"/>
              <a:ext cx="3816423" cy="2862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glow rad="76200">
                      <a:srgbClr val="4B0096"/>
                    </a:glow>
                  </a:effectLst>
                  <a:latin typeface="+mj-lt"/>
                </a:rPr>
                <a:t>Los amigos se suelen considerar sinceros; los enemigos realmente lo son: por esta razón es un excelente consejo aprovechar todas sus censuras para conocernos un poco mejor a nosotros mismos, es algo similar a cuando se utiliza una amarga medicina.</a:t>
              </a:r>
            </a:p>
          </p:txBody>
        </p:sp>
        <p:sp>
          <p:nvSpPr>
            <p:cNvPr id="10" name="9 Rectángulo"/>
            <p:cNvSpPr/>
            <p:nvPr/>
          </p:nvSpPr>
          <p:spPr>
            <a:xfrm>
              <a:off x="6002432" y="1635646"/>
              <a:ext cx="210025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b="1" spc="50" dirty="0" smtClean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bg1">
                      <a:alpha val="95000"/>
                    </a:schemeClr>
                  </a:solidFill>
                  <a:effectLst>
                    <a:outerShdw blurRad="127000" dist="63500" dir="2700000" algn="tl">
                      <a:srgbClr val="000000"/>
                    </a:outerShdw>
                  </a:effectLst>
                  <a:latin typeface="Emmett" pitchFamily="2" charset="0"/>
                </a:rPr>
                <a:t>SCHOPENHAUER</a:t>
              </a:r>
              <a:endParaRPr lang="es-CO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127000" dist="63500" dir="2700000" algn="tl">
                    <a:srgbClr val="000000"/>
                  </a:outerShdw>
                </a:effectLst>
                <a:latin typeface="Emmett" pitchFamily="2" charset="0"/>
              </a:endParaRPr>
            </a:p>
          </p:txBody>
        </p:sp>
      </p:grpSp>
      <p:grpSp>
        <p:nvGrpSpPr>
          <p:cNvPr id="4" name="3 Grupo"/>
          <p:cNvGrpSpPr/>
          <p:nvPr/>
        </p:nvGrpSpPr>
        <p:grpSpPr>
          <a:xfrm>
            <a:off x="179512" y="1635646"/>
            <a:ext cx="4464496" cy="3384376"/>
            <a:chOff x="179512" y="1635646"/>
            <a:chExt cx="4464496" cy="3384376"/>
          </a:xfrm>
        </p:grpSpPr>
        <p:sp>
          <p:nvSpPr>
            <p:cNvPr id="11" name="10 Rectángulo"/>
            <p:cNvSpPr/>
            <p:nvPr/>
          </p:nvSpPr>
          <p:spPr>
            <a:xfrm>
              <a:off x="179512" y="2157700"/>
              <a:ext cx="4464496" cy="28623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glow rad="76200">
                      <a:srgbClr val="4B0096"/>
                    </a:glow>
                  </a:effectLst>
                  <a:latin typeface="+mj-lt"/>
                </a:rPr>
                <a:t>Cuando nos transformamos radicalmente, nuestros amigos, los que no se han transformado, se convierten en los fantasmas de nuestro propio pasado; su voz resuena en nuestros oídos como si viniera de la región de las sombras, como si nos oyésemos a nosotros mismos, más jóvenes, pero más duros y menos maduros.</a:t>
              </a:r>
            </a:p>
          </p:txBody>
        </p:sp>
        <p:sp>
          <p:nvSpPr>
            <p:cNvPr id="12" name="11 Rectángulo"/>
            <p:cNvSpPr/>
            <p:nvPr/>
          </p:nvSpPr>
          <p:spPr>
            <a:xfrm>
              <a:off x="1666594" y="1635646"/>
              <a:ext cx="148470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b="1" spc="50" dirty="0" smtClean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bg1">
                      <a:alpha val="95000"/>
                    </a:schemeClr>
                  </a:solidFill>
                  <a:effectLst>
                    <a:outerShdw blurRad="127000" dist="63500" dir="2700000" algn="tl">
                      <a:srgbClr val="000000"/>
                    </a:outerShdw>
                  </a:effectLst>
                  <a:latin typeface="Emmett" pitchFamily="2" charset="0"/>
                </a:rPr>
                <a:t>NIETZSCHE</a:t>
              </a:r>
              <a:endParaRPr lang="es-CO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127000" dist="63500" dir="2700000" algn="tl">
                    <a:srgbClr val="000000"/>
                  </a:outerShdw>
                </a:effectLst>
                <a:latin typeface="Emmet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418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31 Grupo"/>
          <p:cNvGrpSpPr/>
          <p:nvPr/>
        </p:nvGrpSpPr>
        <p:grpSpPr>
          <a:xfrm>
            <a:off x="-7769" y="-1688"/>
            <a:ext cx="9152471" cy="5145188"/>
            <a:chOff x="-7769" y="-1688"/>
            <a:chExt cx="9152471" cy="5145188"/>
          </a:xfrm>
        </p:grpSpPr>
        <p:pic>
          <p:nvPicPr>
            <p:cNvPr id="33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07670" y="1809666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0650" y="-1688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5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6" name="35 Grupo"/>
            <p:cNvGrpSpPr/>
            <p:nvPr/>
          </p:nvGrpSpPr>
          <p:grpSpPr>
            <a:xfrm>
              <a:off x="5065" y="-1688"/>
              <a:ext cx="9067174" cy="134455"/>
              <a:chOff x="5065" y="-1688"/>
              <a:chExt cx="9067174" cy="134455"/>
            </a:xfrm>
          </p:grpSpPr>
          <p:pic>
            <p:nvPicPr>
              <p:cNvPr id="46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52790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7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2662514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8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44720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9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628161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50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0911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7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1352" y="331470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38" name="37 Grupo"/>
            <p:cNvGrpSpPr/>
            <p:nvPr/>
          </p:nvGrpSpPr>
          <p:grpSpPr>
            <a:xfrm>
              <a:off x="40872" y="5005445"/>
              <a:ext cx="9072733" cy="134391"/>
              <a:chOff x="35771" y="4021535"/>
              <a:chExt cx="9072733" cy="134391"/>
            </a:xfrm>
          </p:grpSpPr>
          <p:pic>
            <p:nvPicPr>
              <p:cNvPr id="41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4510564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2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127429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3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6312971" y="3173810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4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2693321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5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83496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39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07" y="1822795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769" y="330173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9218" name="Picture 2" descr="C:\01 Mis docu. Backup\Mis imágenes\Diseño gráfico1\Hilos iluminado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350" r="176" b="376"/>
          <a:stretch/>
        </p:blipFill>
        <p:spPr bwMode="auto">
          <a:xfrm>
            <a:off x="68096" y="64671"/>
            <a:ext cx="9007670" cy="5010733"/>
          </a:xfrm>
          <a:prstGeom prst="rect">
            <a:avLst/>
          </a:prstGeom>
          <a:noFill/>
          <a:effectLst>
            <a:innerShdw blurRad="190500">
              <a:schemeClr val="bg1">
                <a:lumMod val="50000"/>
              </a:scheme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451088" y="1059582"/>
            <a:ext cx="62464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63500">
                    <a:schemeClr val="tx1"/>
                  </a:glow>
                </a:effectLst>
                <a:latin typeface="+mj-lt"/>
              </a:rPr>
              <a:t>Una amistad delicadamente cincelada, cuidada como se cuida a una obra de arte, es la cima del universo.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3092928" y="402218"/>
            <a:ext cx="29498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127000" dist="63500" dir="2700000" algn="tl">
                    <a:srgbClr val="000000"/>
                  </a:outerShdw>
                </a:effectLst>
                <a:latin typeface="Emmett" pitchFamily="2" charset="0"/>
              </a:rPr>
              <a:t>JOSÉ ORTEGA Y GASSET</a:t>
            </a:r>
            <a:endParaRPr lang="es-CO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outerShdw blurRad="127000" dist="63500" dir="2700000" algn="tl">
                  <a:srgbClr val="000000"/>
                </a:outerShdw>
              </a:effectLst>
              <a:latin typeface="Emmett" pitchFamily="2" charset="0"/>
            </a:endParaRPr>
          </a:p>
        </p:txBody>
      </p:sp>
      <p:grpSp>
        <p:nvGrpSpPr>
          <p:cNvPr id="2" name="1 Grupo"/>
          <p:cNvGrpSpPr/>
          <p:nvPr/>
        </p:nvGrpSpPr>
        <p:grpSpPr>
          <a:xfrm>
            <a:off x="1451088" y="3354546"/>
            <a:ext cx="6246440" cy="1305436"/>
            <a:chOff x="1451088" y="3354546"/>
            <a:chExt cx="6246440" cy="1305436"/>
          </a:xfrm>
        </p:grpSpPr>
        <p:sp>
          <p:nvSpPr>
            <p:cNvPr id="5" name="4 Rectángulo"/>
            <p:cNvSpPr/>
            <p:nvPr/>
          </p:nvSpPr>
          <p:spPr>
            <a:xfrm>
              <a:off x="1451088" y="3952096"/>
              <a:ext cx="6246440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s-CO" sz="2000" b="1" dirty="0">
                  <a:solidFill>
                    <a:schemeClr val="bg1"/>
                  </a:solidFill>
                  <a:effectLst>
                    <a:glow rad="63500">
                      <a:schemeClr val="tx1"/>
                    </a:glow>
                  </a:effectLst>
                  <a:latin typeface="+mj-lt"/>
                </a:rPr>
                <a:t>La amistad del hombre es con frecuencia un apoyo; la de la mujer es siempre un consuelo.</a:t>
              </a:r>
            </a:p>
          </p:txBody>
        </p:sp>
        <p:sp>
          <p:nvSpPr>
            <p:cNvPr id="10" name="9 Rectángulo"/>
            <p:cNvSpPr/>
            <p:nvPr/>
          </p:nvSpPr>
          <p:spPr>
            <a:xfrm>
              <a:off x="3328408" y="3354546"/>
              <a:ext cx="248016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s-CO" b="1" spc="50" dirty="0" smtClean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chemeClr val="bg1">
                      <a:alpha val="95000"/>
                    </a:schemeClr>
                  </a:solidFill>
                  <a:effectLst>
                    <a:outerShdw blurRad="127000" dist="63500" dir="2700000" algn="tl">
                      <a:srgbClr val="000000"/>
                    </a:outerShdw>
                  </a:effectLst>
                  <a:latin typeface="Emmett" pitchFamily="2" charset="0"/>
                </a:rPr>
                <a:t>JEAN-PAUL SARTRE</a:t>
              </a:r>
              <a:endParaRPr lang="es-CO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127000" dist="63500" dir="2700000" algn="tl">
                    <a:srgbClr val="000000"/>
                  </a:outerShdw>
                </a:effectLst>
                <a:latin typeface="Emmett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195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12 Grupo"/>
          <p:cNvGrpSpPr/>
          <p:nvPr/>
        </p:nvGrpSpPr>
        <p:grpSpPr>
          <a:xfrm>
            <a:off x="-7769" y="-1688"/>
            <a:ext cx="9152471" cy="5145188"/>
            <a:chOff x="-7769" y="-1688"/>
            <a:chExt cx="9152471" cy="5145188"/>
          </a:xfrm>
        </p:grpSpPr>
        <p:pic>
          <p:nvPicPr>
            <p:cNvPr id="14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07670" y="1809666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0650" y="-1688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1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7" name="16 Grupo"/>
            <p:cNvGrpSpPr/>
            <p:nvPr/>
          </p:nvGrpSpPr>
          <p:grpSpPr>
            <a:xfrm>
              <a:off x="5065" y="-1688"/>
              <a:ext cx="9067174" cy="134455"/>
              <a:chOff x="5065" y="-1688"/>
              <a:chExt cx="9067174" cy="134455"/>
            </a:xfrm>
          </p:grpSpPr>
          <p:pic>
            <p:nvPicPr>
              <p:cNvPr id="27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52790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8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2662514" y="-848308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9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44720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0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628161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1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8091164" y="-849413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8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9011352" y="331470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9" name="18 Grupo"/>
            <p:cNvGrpSpPr/>
            <p:nvPr/>
          </p:nvGrpSpPr>
          <p:grpSpPr>
            <a:xfrm>
              <a:off x="40872" y="5005445"/>
              <a:ext cx="9072733" cy="134391"/>
              <a:chOff x="35771" y="4021535"/>
              <a:chExt cx="9072733" cy="134391"/>
            </a:xfrm>
          </p:grpSpPr>
          <p:pic>
            <p:nvPicPr>
              <p:cNvPr id="22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4510564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3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127429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6312971" y="3173810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5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2693321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6" name="Picture 2" descr="http://www.gifsyfondos.com/alwaysthereani.gif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 flipV="1">
                <a:off x="883496" y="3174851"/>
                <a:ext cx="133350" cy="1828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20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507" y="1822795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1" name="Picture 2" descr="http://www.gifsyfondos.com/alwaysthereani.gif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769" y="3301730"/>
              <a:ext cx="133350" cy="18288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42" name="Picture 2" descr="C:\01 Mis docu. Backup\Mis imágenes\Diseño gráfico1\Verticales colores0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343" r="176" b="1219"/>
          <a:stretch/>
        </p:blipFill>
        <p:spPr bwMode="auto">
          <a:xfrm>
            <a:off x="68096" y="64671"/>
            <a:ext cx="9007670" cy="5010733"/>
          </a:xfrm>
          <a:prstGeom prst="rect">
            <a:avLst/>
          </a:prstGeom>
          <a:noFill/>
          <a:effectLst>
            <a:innerShdw blurRad="190500">
              <a:schemeClr val="tx1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4788024" y="2219992"/>
            <a:ext cx="41044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La única manera de hacer un amigo es serlo.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79513" y="771550"/>
            <a:ext cx="41044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Un amigo es una persona con la que se puede pensar en voz alta.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179512" y="2295912"/>
            <a:ext cx="410445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Un amigo puede compararse como la obra maestra de la naturaleza.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179513" y="3860343"/>
            <a:ext cx="410445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Ve a menudo a la casa de tu amigo, pues la maleza prolifera en un sendero no recorrido.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4746788" y="763999"/>
            <a:ext cx="424688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effectLst>
                  <a:glow rad="76200">
                    <a:schemeClr val="tx1"/>
                  </a:glow>
                </a:effectLst>
                <a:latin typeface="+mj-lt"/>
              </a:rPr>
              <a:t>Si sientes que todo perdió su sentido, siempre habrá un ¨te quiero¨, siempre habrá un amigo.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3919936" y="186194"/>
            <a:ext cx="13195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bg1">
                    <a:alpha val="95000"/>
                  </a:schemeClr>
                </a:solidFill>
                <a:effectLst>
                  <a:outerShdw blurRad="127000" dist="63500" dir="2700000" algn="tl">
                    <a:srgbClr val="000000"/>
                  </a:outerShdw>
                </a:effectLst>
                <a:latin typeface="Emmett" pitchFamily="2" charset="0"/>
              </a:rPr>
              <a:t>EMERSON</a:t>
            </a:r>
            <a:endParaRPr lang="es-CO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bg1">
                  <a:alpha val="95000"/>
                </a:schemeClr>
              </a:solidFill>
              <a:effectLst>
                <a:outerShdw blurRad="127000" dist="63500" dir="2700000" algn="tl">
                  <a:srgbClr val="000000"/>
                </a:outerShdw>
              </a:effectLst>
              <a:latin typeface="Emmett" pitchFamily="2" charset="0"/>
            </a:endParaRPr>
          </a:p>
        </p:txBody>
      </p:sp>
      <p:sp>
        <p:nvSpPr>
          <p:cNvPr id="32" name="31 CuadroTexto"/>
          <p:cNvSpPr txBox="1"/>
          <p:nvPr/>
        </p:nvSpPr>
        <p:spPr>
          <a:xfrm>
            <a:off x="5796136" y="3491011"/>
            <a:ext cx="210923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Música:</a:t>
            </a:r>
          </a:p>
          <a:p>
            <a:pPr algn="ctr"/>
            <a:r>
              <a:rPr lang="es-CO" sz="1400" b="1" dirty="0" err="1" smtClean="0">
                <a:solidFill>
                  <a:schemeClr val="bg1"/>
                </a:solidFill>
                <a:latin typeface="+mj-lt"/>
              </a:rPr>
              <a:t>Boctok</a:t>
            </a:r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 - </a:t>
            </a:r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Tigran</a:t>
            </a:r>
            <a:r>
              <a:rPr lang="es-CO" sz="1400" b="1" i="1" dirty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i="1" dirty="0" err="1">
                <a:solidFill>
                  <a:schemeClr val="bg1"/>
                </a:solidFill>
                <a:latin typeface="+mj-lt"/>
              </a:rPr>
              <a:t>Petrosyan</a:t>
            </a:r>
            <a:endParaRPr lang="es-CO" sz="1400" b="1" i="1" dirty="0">
              <a:solidFill>
                <a:schemeClr val="bg1"/>
              </a:solidFill>
              <a:latin typeface="+mj-lt"/>
            </a:endParaRPr>
          </a:p>
          <a:p>
            <a:pPr algn="ctr"/>
            <a:endParaRPr lang="es-CO" sz="1400" b="1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Medellín-Colombia</a:t>
            </a:r>
            <a:endParaRPr lang="es-CO" sz="14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5437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 dir="in"/>
      </p:transition>
    </mc:Choice>
    <mc:Fallback xmlns="">
      <p:transition spd="slow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3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1308</TotalTime>
  <Words>896</Words>
  <Application>Microsoft Office PowerPoint</Application>
  <PresentationFormat>Presentación en pantalla (16:9)</PresentationFormat>
  <Paragraphs>98</Paragraphs>
  <Slides>13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105</cp:revision>
  <dcterms:created xsi:type="dcterms:W3CDTF">2013-05-29T02:56:16Z</dcterms:created>
  <dcterms:modified xsi:type="dcterms:W3CDTF">2014-03-27T16:22:34Z</dcterms:modified>
</cp:coreProperties>
</file>