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9"/>
  </p:notesMasterIdLst>
  <p:sldIdLst>
    <p:sldId id="344" r:id="rId3"/>
    <p:sldId id="322" r:id="rId4"/>
    <p:sldId id="336" r:id="rId5"/>
    <p:sldId id="329" r:id="rId6"/>
    <p:sldId id="330" r:id="rId7"/>
    <p:sldId id="332" r:id="rId8"/>
    <p:sldId id="333" r:id="rId9"/>
    <p:sldId id="342" r:id="rId10"/>
    <p:sldId id="340" r:id="rId11"/>
    <p:sldId id="328" r:id="rId12"/>
    <p:sldId id="327" r:id="rId13"/>
    <p:sldId id="337" r:id="rId14"/>
    <p:sldId id="338" r:id="rId15"/>
    <p:sldId id="335" r:id="rId16"/>
    <p:sldId id="339" r:id="rId17"/>
    <p:sldId id="345" r:id="rId18"/>
  </p:sldIdLst>
  <p:sldSz cx="9144000" cy="5143500" type="screen16x9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I5CpCjFDqwWOoJhoI23jxg==" hashData="oHFCBgWeHnAAE9qZ9R306wMj0t+c8GNna/ccZl60uj0cqcMXF+hphBO4Zy19Vnwosa2OjB4ODh2AhdKSCVVCwQ=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23E1A"/>
    <a:srgbClr val="361B00"/>
    <a:srgbClr val="001A00"/>
    <a:srgbClr val="CC0000"/>
    <a:srgbClr val="FF0535"/>
    <a:srgbClr val="CC0027"/>
    <a:srgbClr val="A50021"/>
    <a:srgbClr val="9933FF"/>
    <a:srgbClr val="540054"/>
    <a:srgbClr val="99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861" autoAdjust="0"/>
    <p:restoredTop sz="97336" autoAdjust="0"/>
  </p:normalViewPr>
  <p:slideViewPr>
    <p:cSldViewPr>
      <p:cViewPr varScale="1">
        <p:scale>
          <a:sx n="69" d="100"/>
          <a:sy n="69" d="100"/>
        </p:scale>
        <p:origin x="78" y="45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-129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DA720C-5803-4554-8703-F7EAC6268AA2}" type="datetimeFigureOut">
              <a:rPr lang="es-ES" smtClean="0"/>
              <a:pPr/>
              <a:t>17/06/2017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12702E-8D3D-45B1-B3B8-D7EED66CE9F1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75574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17/06/2017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17/06/2017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17/06/2017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17/06/2017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17/06/2017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17/06/2017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17/06/2017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17/06/2017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17/06/2017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17/06/2017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17/06/2017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s-ES" smtClean="0"/>
              <a:t>Haga clic para editar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s-ES" altLang="es-E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22808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607814-110D-4305-9662-250F6805FAAD}" type="datetimeFigureOut">
              <a:rPr lang="es-ES" smtClean="0"/>
              <a:pPr/>
              <a:t>17/06/2017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50"/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s-ES" altLang="es-E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52390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33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3429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6858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0287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3716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257175" indent="-257175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fontAlgn="base">
        <a:spcBef>
          <a:spcPct val="20000"/>
        </a:spcBef>
        <a:spcAft>
          <a:spcPct val="0"/>
        </a:spcAft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rtl="0" fontAlgn="base">
        <a:spcBef>
          <a:spcPct val="20000"/>
        </a:spcBef>
        <a:spcAft>
          <a:spcPct val="0"/>
        </a:spcAft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rtl="0" fontAlgn="base">
        <a:spcBef>
          <a:spcPct val="20000"/>
        </a:spcBef>
        <a:spcAft>
          <a:spcPct val="0"/>
        </a:spcAft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rtl="0" fontAlgn="base">
        <a:spcBef>
          <a:spcPct val="20000"/>
        </a:spcBef>
        <a:spcAft>
          <a:spcPct val="0"/>
        </a:spcAft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png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6" Type="http://schemas.openxmlformats.org/officeDocument/2006/relationships/image" Target="../media/image3.png"/><Relationship Id="rId5" Type="http://schemas.openxmlformats.org/officeDocument/2006/relationships/image" Target="../media/image2.jp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2.png"/><Relationship Id="rId10" Type="http://schemas.openxmlformats.org/officeDocument/2006/relationships/image" Target="../media/image2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pace - Tango In Space  wma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2266950"/>
            <a:ext cx="609600" cy="6096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379"/>
          <a:stretch/>
        </p:blipFill>
        <p:spPr>
          <a:xfrm>
            <a:off x="179512" y="396427"/>
            <a:ext cx="8412806" cy="4716385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4981" y="627534"/>
            <a:ext cx="6029467" cy="3090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52388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25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166" y="273628"/>
            <a:ext cx="8657070" cy="4804064"/>
          </a:xfrm>
          <a:prstGeom prst="rect">
            <a:avLst/>
          </a:prstGeom>
        </p:spPr>
      </p:pic>
      <p:sp>
        <p:nvSpPr>
          <p:cNvPr id="9" name="Rectángulo 8"/>
          <p:cNvSpPr/>
          <p:nvPr/>
        </p:nvSpPr>
        <p:spPr>
          <a:xfrm>
            <a:off x="5652120" y="861556"/>
            <a:ext cx="237626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dirty="0">
                <a:effectLst>
                  <a:outerShdw blurRad="63500" dist="38100" dir="2700000" algn="tl">
                    <a:schemeClr val="bg1"/>
                  </a:outerShdw>
                </a:effectLst>
                <a:latin typeface="+mj-lt"/>
              </a:rPr>
              <a:t>Veía en un programa de televisión una entrevista a unos </a:t>
            </a:r>
            <a:r>
              <a:rPr lang="es-ES" b="1" dirty="0" smtClean="0">
                <a:effectLst>
                  <a:outerShdw blurRad="63500" dist="38100" dir="2700000" algn="tl">
                    <a:schemeClr val="bg1"/>
                  </a:outerShdw>
                </a:effectLst>
                <a:latin typeface="+mj-lt"/>
              </a:rPr>
              <a:t>montañistas.</a:t>
            </a:r>
          </a:p>
          <a:p>
            <a:pPr algn="ctr"/>
            <a:endParaRPr lang="es-ES" b="1" dirty="0" smtClean="0">
              <a:effectLst>
                <a:outerShdw blurRad="63500" dist="38100" dir="2700000" algn="tl">
                  <a:schemeClr val="bg1"/>
                </a:outerShdw>
              </a:effectLst>
              <a:latin typeface="+mj-lt"/>
            </a:endParaRPr>
          </a:p>
          <a:p>
            <a:pPr algn="ctr"/>
            <a:r>
              <a:rPr lang="es-ES" b="1" dirty="0" smtClean="0">
                <a:effectLst>
                  <a:outerShdw blurRad="63500" dist="38100" dir="2700000" algn="tl">
                    <a:schemeClr val="bg1"/>
                  </a:outerShdw>
                </a:effectLst>
                <a:latin typeface="+mj-lt"/>
              </a:rPr>
              <a:t>Uno de ellos decía “La montaña la comienzas a disfrutar, cuando controlas la adrenalina”.</a:t>
            </a:r>
            <a:endParaRPr lang="es-ES" b="1" dirty="0">
              <a:effectLst>
                <a:outerShdw blurRad="63500" dist="38100" dir="2700000" algn="tl">
                  <a:schemeClr val="bg1"/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3993666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2286"/>
            <a:ext cx="9144000" cy="5138928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166" y="267494"/>
            <a:ext cx="8657070" cy="4810198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763688" y="699542"/>
            <a:ext cx="682863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dirty="0">
                <a:solidFill>
                  <a:schemeClr val="bg1"/>
                </a:solidFill>
                <a:effectLst>
                  <a:glow rad="88900">
                    <a:schemeClr val="tx2">
                      <a:lumMod val="75000"/>
                    </a:schemeClr>
                  </a:glow>
                </a:effectLst>
                <a:latin typeface="+mj-lt"/>
              </a:rPr>
              <a:t>Y añadió, que muchas personas cometían el error de querer escalar sin el equipo necesario</a:t>
            </a:r>
            <a:r>
              <a:rPr lang="es-ES" b="1" dirty="0" smtClean="0">
                <a:solidFill>
                  <a:schemeClr val="bg1"/>
                </a:solidFill>
                <a:effectLst>
                  <a:glow rad="88900">
                    <a:schemeClr val="tx2">
                      <a:lumMod val="75000"/>
                    </a:schemeClr>
                  </a:glow>
                </a:effectLst>
                <a:latin typeface="+mj-lt"/>
              </a:rPr>
              <a:t>.</a:t>
            </a:r>
          </a:p>
          <a:p>
            <a:pPr algn="ctr"/>
            <a:endParaRPr lang="es-ES" b="1" dirty="0">
              <a:solidFill>
                <a:schemeClr val="bg1"/>
              </a:solidFill>
              <a:effectLst>
                <a:glow rad="88900">
                  <a:schemeClr val="tx2">
                    <a:lumMod val="75000"/>
                  </a:schemeClr>
                </a:glow>
              </a:effectLst>
              <a:latin typeface="+mj-lt"/>
            </a:endParaRPr>
          </a:p>
          <a:p>
            <a:pPr algn="ctr"/>
            <a:r>
              <a:rPr lang="es-ES" b="1" dirty="0">
                <a:solidFill>
                  <a:schemeClr val="bg1"/>
                </a:solidFill>
                <a:effectLst>
                  <a:glow rad="88900">
                    <a:schemeClr val="tx2">
                      <a:lumMod val="75000"/>
                    </a:schemeClr>
                  </a:glow>
                </a:effectLst>
                <a:latin typeface="+mj-lt"/>
              </a:rPr>
              <a:t>Basta recordar los casos que aparecen de personas </a:t>
            </a:r>
            <a:r>
              <a:rPr lang="es-ES" b="1" dirty="0" smtClean="0">
                <a:solidFill>
                  <a:schemeClr val="bg1"/>
                </a:solidFill>
                <a:effectLst>
                  <a:glow rad="88900">
                    <a:schemeClr val="tx2">
                      <a:lumMod val="75000"/>
                    </a:schemeClr>
                  </a:glow>
                </a:effectLst>
                <a:latin typeface="+mj-lt"/>
              </a:rPr>
              <a:t>perdidas</a:t>
            </a:r>
          </a:p>
          <a:p>
            <a:pPr algn="ctr"/>
            <a:r>
              <a:rPr lang="es-ES" b="1" dirty="0" smtClean="0">
                <a:solidFill>
                  <a:schemeClr val="bg1"/>
                </a:solidFill>
                <a:effectLst>
                  <a:glow rad="88900">
                    <a:schemeClr val="tx2">
                      <a:lumMod val="75000"/>
                    </a:schemeClr>
                  </a:glow>
                </a:effectLst>
                <a:latin typeface="+mj-lt"/>
              </a:rPr>
              <a:t>o </a:t>
            </a:r>
            <a:r>
              <a:rPr lang="es-ES" b="1" dirty="0">
                <a:solidFill>
                  <a:schemeClr val="bg1"/>
                </a:solidFill>
                <a:effectLst>
                  <a:glow rad="88900">
                    <a:schemeClr val="tx2">
                      <a:lumMod val="75000"/>
                    </a:schemeClr>
                  </a:glow>
                </a:effectLst>
                <a:latin typeface="+mj-lt"/>
              </a:rPr>
              <a:t>que mueren en la montaña, porque por su </a:t>
            </a:r>
            <a:r>
              <a:rPr lang="es-ES" b="1" dirty="0" smtClean="0">
                <a:solidFill>
                  <a:schemeClr val="bg1"/>
                </a:solidFill>
                <a:effectLst>
                  <a:glow rad="88900">
                    <a:schemeClr val="tx2">
                      <a:lumMod val="75000"/>
                    </a:schemeClr>
                  </a:glow>
                </a:effectLst>
                <a:latin typeface="+mj-lt"/>
              </a:rPr>
              <a:t>inexperiencia</a:t>
            </a:r>
          </a:p>
          <a:p>
            <a:pPr algn="ctr"/>
            <a:r>
              <a:rPr lang="es-ES" b="1" dirty="0" smtClean="0">
                <a:solidFill>
                  <a:schemeClr val="bg1"/>
                </a:solidFill>
                <a:effectLst>
                  <a:glow rad="88900">
                    <a:schemeClr val="tx2">
                      <a:lumMod val="75000"/>
                    </a:schemeClr>
                  </a:glow>
                </a:effectLst>
                <a:latin typeface="+mj-lt"/>
              </a:rPr>
              <a:t>no </a:t>
            </a:r>
            <a:r>
              <a:rPr lang="es-ES" b="1" dirty="0">
                <a:solidFill>
                  <a:schemeClr val="bg1"/>
                </a:solidFill>
                <a:effectLst>
                  <a:glow rad="88900">
                    <a:schemeClr val="tx2">
                      <a:lumMod val="75000"/>
                    </a:schemeClr>
                  </a:glow>
                </a:effectLst>
                <a:latin typeface="+mj-lt"/>
              </a:rPr>
              <a:t>se prepararon ante los desafíos de la montaña.</a:t>
            </a:r>
          </a:p>
        </p:txBody>
      </p:sp>
    </p:spTree>
    <p:extLst>
      <p:ext uri="{BB962C8B-B14F-4D97-AF65-F5344CB8AC3E}">
        <p14:creationId xmlns:p14="http://schemas.microsoft.com/office/powerpoint/2010/main" val="42328722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4" y="0"/>
            <a:ext cx="9141291" cy="514350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166" y="273628"/>
            <a:ext cx="8657070" cy="4804064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5076056" y="911498"/>
            <a:ext cx="302433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dirty="0">
                <a:solidFill>
                  <a:schemeClr val="bg1"/>
                </a:solidFill>
                <a:effectLst>
                  <a:outerShdw blurRad="50800" dist="38100" dir="2700000" algn="tl">
                    <a:srgbClr val="000000"/>
                  </a:outerShdw>
                </a:effectLst>
                <a:latin typeface="+mj-lt"/>
              </a:rPr>
              <a:t>Esto me llevó a una reflexión que te quiero compartir: la vida es como una montaña, en la cual tenemos que aprender a controlar la adrenalina de la vida, para comenzar a disfrutar la escalada.</a:t>
            </a:r>
          </a:p>
        </p:txBody>
      </p:sp>
    </p:spTree>
    <p:extLst>
      <p:ext uri="{BB962C8B-B14F-4D97-AF65-F5344CB8AC3E}">
        <p14:creationId xmlns:p14="http://schemas.microsoft.com/office/powerpoint/2010/main" val="35540469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166" y="273628"/>
            <a:ext cx="8657070" cy="4804064"/>
          </a:xfrm>
          <a:prstGeom prst="rect">
            <a:avLst/>
          </a:prstGeom>
        </p:spPr>
      </p:pic>
      <p:grpSp>
        <p:nvGrpSpPr>
          <p:cNvPr id="6" name="Grupo 5"/>
          <p:cNvGrpSpPr/>
          <p:nvPr/>
        </p:nvGrpSpPr>
        <p:grpSpPr>
          <a:xfrm>
            <a:off x="4211960" y="771550"/>
            <a:ext cx="4032448" cy="2598283"/>
            <a:chOff x="3995936" y="771550"/>
            <a:chExt cx="4032448" cy="2598283"/>
          </a:xfrm>
        </p:grpSpPr>
        <p:sp>
          <p:nvSpPr>
            <p:cNvPr id="4" name="Rectángulo 3"/>
            <p:cNvSpPr/>
            <p:nvPr/>
          </p:nvSpPr>
          <p:spPr>
            <a:xfrm>
              <a:off x="3995936" y="771550"/>
              <a:ext cx="4032448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s-ES" b="1" dirty="0">
                  <a:solidFill>
                    <a:schemeClr val="bg1"/>
                  </a:solidFill>
                  <a:effectLst>
                    <a:outerShdw blurRad="63500" dist="38100" dir="2700000" algn="tl">
                      <a:srgbClr val="000000"/>
                    </a:outerShdw>
                  </a:effectLst>
                  <a:latin typeface="+mj-lt"/>
                </a:rPr>
                <a:t>¿Qué es la adrenalina de la vida? Por ejemplo, para un alpinista, saber que su cuerda se puede romper en cualquier momento. Que un rayo le puede caer. </a:t>
              </a:r>
            </a:p>
          </p:txBody>
        </p:sp>
        <p:sp>
          <p:nvSpPr>
            <p:cNvPr id="5" name="Rectángulo 4"/>
            <p:cNvSpPr/>
            <p:nvPr/>
          </p:nvSpPr>
          <p:spPr>
            <a:xfrm>
              <a:off x="5796136" y="1892505"/>
              <a:ext cx="1872208" cy="14773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s-ES" b="1" dirty="0">
                  <a:solidFill>
                    <a:schemeClr val="bg1"/>
                  </a:solidFill>
                  <a:effectLst>
                    <a:outerShdw blurRad="63500" dist="38100" dir="2700000" algn="tl">
                      <a:srgbClr val="000000"/>
                    </a:outerShdw>
                  </a:effectLst>
                  <a:latin typeface="+mj-lt"/>
                </a:rPr>
                <a:t>Que a determinada altura le va a comenzar a faltar el </a:t>
              </a:r>
              <a:r>
                <a:rPr lang="es-ES" b="1" dirty="0" smtClean="0">
                  <a:solidFill>
                    <a:schemeClr val="bg1"/>
                  </a:solidFill>
                  <a:effectLst>
                    <a:outerShdw blurRad="63500" dist="38100" dir="2700000" algn="tl">
                      <a:srgbClr val="000000"/>
                    </a:outerShdw>
                  </a:effectLst>
                  <a:latin typeface="+mj-lt"/>
                </a:rPr>
                <a:t>oxígeno…</a:t>
              </a:r>
              <a:endParaRPr lang="es-ES" b="1" dirty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  <a:latin typeface="+mj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232371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1002"/>
            <a:ext cx="9144000" cy="5141495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379"/>
          <a:stretch/>
        </p:blipFill>
        <p:spPr>
          <a:xfrm>
            <a:off x="179512" y="396427"/>
            <a:ext cx="8412806" cy="4716385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3960440" y="1000348"/>
            <a:ext cx="413995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dirty="0">
                <a:solidFill>
                  <a:schemeClr val="bg1"/>
                </a:solidFill>
                <a:effectLst>
                  <a:outerShdw blurRad="50800" dist="38100" dir="2700000" algn="tl">
                    <a:srgbClr val="000000"/>
                  </a:outerShdw>
                </a:effectLst>
                <a:latin typeface="+mj-lt"/>
              </a:rPr>
              <a:t>Anticipa todo eso y se prepara con el equipo que necesita, para tranquilizarse y disfrutar el ascenso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50800" dist="38100" dir="2700000" algn="tl">
                    <a:srgbClr val="000000"/>
                  </a:outerShdw>
                </a:effectLst>
                <a:latin typeface="+mj-lt"/>
              </a:rPr>
              <a:t>.</a:t>
            </a:r>
            <a:endParaRPr lang="es-ES" b="1" dirty="0">
              <a:solidFill>
                <a:schemeClr val="bg1"/>
              </a:solidFill>
              <a:effectLst>
                <a:outerShdw blurRad="50800" dist="38100" dir="2700000" algn="tl">
                  <a:srgbClr val="000000"/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5956145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4" y="0"/>
            <a:ext cx="9141291" cy="51435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379"/>
          <a:stretch/>
        </p:blipFill>
        <p:spPr>
          <a:xfrm>
            <a:off x="179512" y="396427"/>
            <a:ext cx="8412806" cy="4716385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4392488" y="939373"/>
            <a:ext cx="385192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dirty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  <a:latin typeface="+mj-lt"/>
              </a:rPr>
              <a:t>La adrenalina de la vida diaria, son los problemas con los hijos. La 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  <a:latin typeface="+mj-lt"/>
              </a:rPr>
              <a:t>falta</a:t>
            </a:r>
          </a:p>
          <a:p>
            <a:pPr algn="ctr"/>
            <a:r>
              <a:rPr lang="es-ES" b="1" dirty="0" smtClean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  <a:latin typeface="+mj-lt"/>
              </a:rPr>
              <a:t>de </a:t>
            </a:r>
            <a:r>
              <a:rPr lang="es-ES" b="1" dirty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  <a:latin typeface="+mj-lt"/>
              </a:rPr>
              <a:t>dinero. La muerte 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  <a:latin typeface="+mj-lt"/>
              </a:rPr>
              <a:t>de</a:t>
            </a:r>
          </a:p>
          <a:p>
            <a:pPr algn="ctr"/>
            <a:r>
              <a:rPr lang="es-ES" b="1" dirty="0" smtClean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  <a:latin typeface="+mj-lt"/>
              </a:rPr>
              <a:t>un </a:t>
            </a:r>
            <a:r>
              <a:rPr lang="es-ES" b="1" dirty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  <a:latin typeface="+mj-lt"/>
              </a:rPr>
              <a:t>ser 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  <a:latin typeface="+mj-lt"/>
              </a:rPr>
              <a:t>querido…</a:t>
            </a:r>
            <a:endParaRPr lang="es-ES" b="1" dirty="0">
              <a:solidFill>
                <a:schemeClr val="bg1"/>
              </a:solidFill>
              <a:effectLst>
                <a:outerShdw blurRad="63500" dist="38100" dir="2700000" algn="tl">
                  <a:srgbClr val="000000"/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1451111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4" y="0"/>
            <a:ext cx="9141291" cy="51435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379"/>
          <a:stretch/>
        </p:blipFill>
        <p:spPr>
          <a:xfrm>
            <a:off x="179512" y="396427"/>
            <a:ext cx="8412806" cy="4716385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3744416" y="771550"/>
            <a:ext cx="4572000" cy="163121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outerShdw blurRad="50800" dist="38100" dir="2700000" algn="tl">
                    <a:srgbClr val="000000"/>
                  </a:outerShdw>
                </a:effectLst>
                <a:latin typeface="+mj-lt"/>
              </a:rPr>
              <a:t>… Solo </a:t>
            </a:r>
            <a:r>
              <a:rPr lang="es-ES" sz="2000" b="1" dirty="0">
                <a:solidFill>
                  <a:schemeClr val="bg1"/>
                </a:solidFill>
                <a:effectLst>
                  <a:outerShdw blurRad="50800" dist="38100" dir="2700000" algn="tl">
                    <a:srgbClr val="000000"/>
                  </a:outerShdw>
                </a:effectLst>
                <a:latin typeface="+mj-lt"/>
              </a:rPr>
              <a:t>nos queda aceptar que la escalada hacia la cumbre llamada vida, tiene esto. Lo más que podemos hacer, es prepararnos con el equipo del </a:t>
            </a:r>
            <a:r>
              <a:rPr lang="es-ES" sz="2000" b="1" dirty="0" smtClean="0">
                <a:solidFill>
                  <a:schemeClr val="bg1"/>
                </a:solidFill>
                <a:effectLst>
                  <a:outerShdw blurRad="50800" dist="38100" dir="2700000" algn="tl">
                    <a:srgbClr val="000000"/>
                  </a:outerShdw>
                </a:effectLst>
                <a:latin typeface="+mj-lt"/>
              </a:rPr>
              <a:t>amor,</a:t>
            </a:r>
          </a:p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outerShdw blurRad="50800" dist="38100" dir="2700000" algn="tl">
                    <a:srgbClr val="000000"/>
                  </a:outerShdw>
                </a:effectLst>
                <a:latin typeface="+mj-lt"/>
              </a:rPr>
              <a:t>la </a:t>
            </a:r>
            <a:r>
              <a:rPr lang="es-ES" sz="2000" b="1" dirty="0">
                <a:solidFill>
                  <a:schemeClr val="bg1"/>
                </a:solidFill>
                <a:effectLst>
                  <a:outerShdw blurRad="50800" dist="38100" dir="2700000" algn="tl">
                    <a:srgbClr val="000000"/>
                  </a:outerShdw>
                </a:effectLst>
                <a:latin typeface="+mj-lt"/>
              </a:rPr>
              <a:t>esperanza y la </a:t>
            </a:r>
            <a:r>
              <a:rPr lang="es-ES" sz="2000" b="1" dirty="0" smtClean="0">
                <a:solidFill>
                  <a:schemeClr val="bg1"/>
                </a:solidFill>
                <a:effectLst>
                  <a:outerShdw blurRad="50800" dist="38100" dir="2700000" algn="tl">
                    <a:srgbClr val="000000"/>
                  </a:outerShdw>
                </a:effectLst>
                <a:latin typeface="+mj-lt"/>
              </a:rPr>
              <a:t>paciencia…</a:t>
            </a:r>
            <a:endParaRPr lang="es-ES" sz="2000" b="1" dirty="0">
              <a:solidFill>
                <a:schemeClr val="bg1"/>
              </a:solidFill>
              <a:effectLst>
                <a:outerShdw blurRad="50800" dist="38100" dir="2700000" algn="tl">
                  <a:srgbClr val="000000"/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636208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354" y="0"/>
            <a:ext cx="9141291" cy="51435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166" y="273628"/>
            <a:ext cx="8657070" cy="4804064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4211960" y="806390"/>
            <a:ext cx="406794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dirty="0">
                <a:solidFill>
                  <a:schemeClr val="tx2">
                    <a:lumMod val="50000"/>
                  </a:schemeClr>
                </a:solidFill>
                <a:effectLst>
                  <a:outerShdw blurRad="50800" dist="38100" dir="2700000" algn="tl">
                    <a:schemeClr val="bg1"/>
                  </a:outerShdw>
                </a:effectLst>
                <a:latin typeface="+mj-lt"/>
              </a:rPr>
              <a:t>Estos tres por sí solos, calmarán los rayos y la falta de oxígeno que llegues a experimentar en algunos momentos de tu vida. Abrir los ojos a la vida como es, te calmará por completo.</a:t>
            </a:r>
          </a:p>
        </p:txBody>
      </p:sp>
    </p:spTree>
    <p:extLst>
      <p:ext uri="{BB962C8B-B14F-4D97-AF65-F5344CB8AC3E}">
        <p14:creationId xmlns:p14="http://schemas.microsoft.com/office/powerpoint/2010/main" val="956113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2415"/>
            <a:ext cx="9144000" cy="513867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166" y="273628"/>
            <a:ext cx="8657070" cy="4804064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3203848" y="972473"/>
            <a:ext cx="475252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+mj-lt"/>
              </a:rPr>
              <a:t>En cierta ocasión invité a una amiga a los juegos mecánicos. Subimos a la montaña rusa. Estaba muy asustado, tengo que reconocerlo. En cada juego que nos subíamos, por más que quería hacerme el “macho” me ponía a gritar como loco y cerraba los ojos. Ella, como si </a:t>
            </a:r>
            <a:r>
              <a:rPr lang="es-ES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+mj-lt"/>
              </a:rPr>
              <a:t>nada.</a:t>
            </a:r>
          </a:p>
          <a:p>
            <a:pPr algn="ctr"/>
            <a:r>
              <a:rPr lang="es-ES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+mj-lt"/>
              </a:rPr>
              <a:t>No </a:t>
            </a:r>
            <a:r>
              <a:rPr lang="es-ES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+mj-lt"/>
              </a:rPr>
              <a:t>le hacían ni cosquillas. Me </a:t>
            </a:r>
            <a:r>
              <a:rPr lang="es-ES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+mj-lt"/>
              </a:rPr>
              <a:t>sentía</a:t>
            </a:r>
          </a:p>
          <a:p>
            <a:pPr algn="ctr"/>
            <a:r>
              <a:rPr lang="es-ES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+mj-lt"/>
              </a:rPr>
              <a:t>algo </a:t>
            </a:r>
            <a:r>
              <a:rPr lang="es-ES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+mj-lt"/>
              </a:rPr>
              <a:t>apenado.</a:t>
            </a:r>
          </a:p>
        </p:txBody>
      </p:sp>
    </p:spTree>
    <p:extLst>
      <p:ext uri="{BB962C8B-B14F-4D97-AF65-F5344CB8AC3E}">
        <p14:creationId xmlns:p14="http://schemas.microsoft.com/office/powerpoint/2010/main" val="28849348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080"/>
            <a:ext cx="9144000" cy="513134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379"/>
          <a:stretch/>
        </p:blipFill>
        <p:spPr>
          <a:xfrm>
            <a:off x="179512" y="396427"/>
            <a:ext cx="8412806" cy="4716385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4320480" y="771550"/>
            <a:ext cx="399593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dirty="0">
                <a:solidFill>
                  <a:schemeClr val="bg1"/>
                </a:solidFill>
                <a:effectLst>
                  <a:glow rad="101600">
                    <a:schemeClr val="accent5">
                      <a:lumMod val="50000"/>
                    </a:schemeClr>
                  </a:glow>
                </a:effectLst>
                <a:latin typeface="+mj-lt"/>
              </a:rPr>
              <a:t>Cuando subimos a un juego en el que te da de vueltas, yo estaba a punto de comenzar a cerrar los ojos y gritar, cuando ella me dijo “¡Abre los ojos</a:t>
            </a:r>
            <a:r>
              <a:rPr lang="es-ES" b="1" dirty="0" smtClean="0">
                <a:solidFill>
                  <a:schemeClr val="bg1"/>
                </a:solidFill>
                <a:effectLst>
                  <a:glow rad="101600">
                    <a:schemeClr val="accent5">
                      <a:lumMod val="50000"/>
                    </a:schemeClr>
                  </a:glow>
                </a:effectLst>
                <a:latin typeface="+mj-lt"/>
              </a:rPr>
              <a:t>!”</a:t>
            </a:r>
          </a:p>
          <a:p>
            <a:pPr algn="ctr"/>
            <a:r>
              <a:rPr lang="es-ES" b="1" dirty="0" smtClean="0">
                <a:solidFill>
                  <a:schemeClr val="bg1"/>
                </a:solidFill>
                <a:effectLst>
                  <a:glow rad="101600">
                    <a:schemeClr val="accent5">
                      <a:lumMod val="50000"/>
                    </a:schemeClr>
                  </a:glow>
                </a:effectLst>
                <a:latin typeface="+mj-lt"/>
              </a:rPr>
              <a:t>yo </a:t>
            </a:r>
            <a:r>
              <a:rPr lang="es-ES" b="1" dirty="0">
                <a:solidFill>
                  <a:schemeClr val="bg1"/>
                </a:solidFill>
                <a:effectLst>
                  <a:glow rad="101600">
                    <a:schemeClr val="accent5">
                      <a:lumMod val="50000"/>
                    </a:schemeClr>
                  </a:glow>
                </a:effectLst>
                <a:latin typeface="+mj-lt"/>
              </a:rPr>
              <a:t>le decía “¡No!” ¡Abre los ojos</a:t>
            </a:r>
            <a:r>
              <a:rPr lang="es-ES" b="1" dirty="0" smtClean="0">
                <a:solidFill>
                  <a:schemeClr val="bg1"/>
                </a:solidFill>
                <a:effectLst>
                  <a:glow rad="101600">
                    <a:schemeClr val="accent5">
                      <a:lumMod val="50000"/>
                    </a:schemeClr>
                  </a:glow>
                </a:effectLst>
                <a:latin typeface="+mj-lt"/>
              </a:rPr>
              <a:t>!</a:t>
            </a:r>
          </a:p>
          <a:p>
            <a:pPr algn="ctr"/>
            <a:r>
              <a:rPr lang="es-ES" b="1" dirty="0" smtClean="0">
                <a:solidFill>
                  <a:schemeClr val="bg1"/>
                </a:solidFill>
                <a:effectLst>
                  <a:glow rad="101600">
                    <a:schemeClr val="accent5">
                      <a:lumMod val="50000"/>
                    </a:schemeClr>
                  </a:glow>
                </a:effectLst>
                <a:latin typeface="+mj-lt"/>
              </a:rPr>
              <a:t>-</a:t>
            </a:r>
            <a:r>
              <a:rPr lang="es-ES" b="1" dirty="0">
                <a:solidFill>
                  <a:schemeClr val="bg1"/>
                </a:solidFill>
                <a:effectLst>
                  <a:glow rad="101600">
                    <a:schemeClr val="accent5">
                      <a:lumMod val="50000"/>
                    </a:schemeClr>
                  </a:glow>
                </a:effectLst>
                <a:latin typeface="+mj-lt"/>
              </a:rPr>
              <a:t>Insistía.</a:t>
            </a:r>
          </a:p>
        </p:txBody>
      </p:sp>
    </p:spTree>
    <p:extLst>
      <p:ext uri="{BB962C8B-B14F-4D97-AF65-F5344CB8AC3E}">
        <p14:creationId xmlns:p14="http://schemas.microsoft.com/office/powerpoint/2010/main" val="23585995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354" y="0"/>
            <a:ext cx="9141291" cy="514350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166" y="273628"/>
            <a:ext cx="8657070" cy="4804064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3816424" y="771550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b="1" dirty="0">
                <a:solidFill>
                  <a:srgbClr val="001A00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+mj-lt"/>
              </a:rPr>
              <a:t>Como me daba pena, acepté. Y comenzó el juego. Y permanecí con los ojos abiertos. Lo que descubrí fue asombroso ¡Al abrir los ojos ya no tenía miedo! Había controlado la adrenalina, solo al mantenerlos </a:t>
            </a:r>
            <a:r>
              <a:rPr lang="es-ES" b="1" dirty="0" smtClean="0">
                <a:solidFill>
                  <a:srgbClr val="001A00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+mj-lt"/>
              </a:rPr>
              <a:t>abiertos</a:t>
            </a:r>
          </a:p>
          <a:p>
            <a:pPr algn="ctr"/>
            <a:r>
              <a:rPr lang="es-ES" b="1" dirty="0" smtClean="0">
                <a:solidFill>
                  <a:srgbClr val="001A00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+mj-lt"/>
              </a:rPr>
              <a:t>todo </a:t>
            </a:r>
            <a:r>
              <a:rPr lang="es-ES" b="1" dirty="0">
                <a:solidFill>
                  <a:srgbClr val="001A00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+mj-lt"/>
              </a:rPr>
              <a:t>el </a:t>
            </a:r>
            <a:r>
              <a:rPr lang="es-ES" b="1" dirty="0" smtClean="0">
                <a:solidFill>
                  <a:srgbClr val="001A00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+mj-lt"/>
              </a:rPr>
              <a:t>tiempo. </a:t>
            </a:r>
            <a:r>
              <a:rPr lang="es-ES" b="1" dirty="0">
                <a:solidFill>
                  <a:srgbClr val="001A00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+mj-lt"/>
              </a:rPr>
              <a:t>“Para haber </a:t>
            </a:r>
            <a:r>
              <a:rPr lang="es-ES" b="1" dirty="0" smtClean="0">
                <a:solidFill>
                  <a:srgbClr val="001A00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+mj-lt"/>
              </a:rPr>
              <a:t>sabido</a:t>
            </a:r>
          </a:p>
          <a:p>
            <a:pPr algn="ctr"/>
            <a:r>
              <a:rPr lang="es-ES" b="1" dirty="0" smtClean="0">
                <a:solidFill>
                  <a:srgbClr val="001A00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+mj-lt"/>
              </a:rPr>
              <a:t>que </a:t>
            </a:r>
            <a:r>
              <a:rPr lang="es-ES" b="1" dirty="0">
                <a:solidFill>
                  <a:srgbClr val="001A00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+mj-lt"/>
              </a:rPr>
              <a:t>cerrar los ojos y </a:t>
            </a:r>
            <a:r>
              <a:rPr lang="es-ES" b="1" dirty="0" smtClean="0">
                <a:solidFill>
                  <a:srgbClr val="001A00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+mj-lt"/>
              </a:rPr>
              <a:t>gritar</a:t>
            </a:r>
          </a:p>
          <a:p>
            <a:pPr algn="ctr"/>
            <a:r>
              <a:rPr lang="es-ES" b="1" dirty="0" smtClean="0">
                <a:solidFill>
                  <a:srgbClr val="001A00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+mj-lt"/>
              </a:rPr>
              <a:t>era </a:t>
            </a:r>
            <a:r>
              <a:rPr lang="es-ES" b="1" dirty="0">
                <a:solidFill>
                  <a:srgbClr val="001A00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+mj-lt"/>
              </a:rPr>
              <a:t>una tontería…”</a:t>
            </a:r>
          </a:p>
        </p:txBody>
      </p:sp>
    </p:spTree>
    <p:extLst>
      <p:ext uri="{BB962C8B-B14F-4D97-AF65-F5344CB8AC3E}">
        <p14:creationId xmlns:p14="http://schemas.microsoft.com/office/powerpoint/2010/main" val="32329655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4" y="0"/>
            <a:ext cx="9141291" cy="51435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166" y="273628"/>
            <a:ext cx="8657070" cy="4804064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4427984" y="843558"/>
            <a:ext cx="367240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dirty="0">
                <a:solidFill>
                  <a:srgbClr val="361B00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+mj-lt"/>
              </a:rPr>
              <a:t>La vida real es igual. La adrenalina de la vida la </a:t>
            </a:r>
            <a:r>
              <a:rPr lang="es-ES" b="1" dirty="0" smtClean="0">
                <a:solidFill>
                  <a:srgbClr val="361B00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+mj-lt"/>
              </a:rPr>
              <a:t>controlas </a:t>
            </a:r>
            <a:r>
              <a:rPr lang="es-ES" b="1" dirty="0">
                <a:solidFill>
                  <a:srgbClr val="361B00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+mj-lt"/>
              </a:rPr>
              <a:t>cuando te mantienes despierto y con los ojos abiertos todo el tiempo. La vida siempre ha sido la </a:t>
            </a:r>
            <a:r>
              <a:rPr lang="es-ES" b="1" dirty="0" smtClean="0">
                <a:solidFill>
                  <a:srgbClr val="361B00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+mj-lt"/>
              </a:rPr>
              <a:t>misma:</a:t>
            </a:r>
          </a:p>
          <a:p>
            <a:pPr algn="ctr"/>
            <a:r>
              <a:rPr lang="es-ES" b="1" dirty="0" smtClean="0">
                <a:solidFill>
                  <a:srgbClr val="361B00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+mj-lt"/>
              </a:rPr>
              <a:t>reyes</a:t>
            </a:r>
            <a:r>
              <a:rPr lang="es-ES" b="1" dirty="0">
                <a:solidFill>
                  <a:srgbClr val="361B00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+mj-lt"/>
              </a:rPr>
              <a:t>, tiranos, </a:t>
            </a:r>
            <a:r>
              <a:rPr lang="es-ES" b="1" dirty="0" smtClean="0">
                <a:solidFill>
                  <a:srgbClr val="361B00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+mj-lt"/>
              </a:rPr>
              <a:t>corrupción,</a:t>
            </a:r>
          </a:p>
          <a:p>
            <a:pPr algn="ctr"/>
            <a:r>
              <a:rPr lang="es-ES" b="1" dirty="0" smtClean="0">
                <a:solidFill>
                  <a:srgbClr val="361B00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+mj-lt"/>
              </a:rPr>
              <a:t>injusticia</a:t>
            </a:r>
            <a:r>
              <a:rPr lang="es-ES" b="1" dirty="0">
                <a:solidFill>
                  <a:srgbClr val="361B00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+mj-lt"/>
              </a:rPr>
              <a:t>, muerte, </a:t>
            </a:r>
            <a:r>
              <a:rPr lang="es-ES" b="1" dirty="0" smtClean="0">
                <a:solidFill>
                  <a:srgbClr val="361B00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+mj-lt"/>
              </a:rPr>
              <a:t>lucha,</a:t>
            </a:r>
          </a:p>
          <a:p>
            <a:pPr algn="ctr"/>
            <a:r>
              <a:rPr lang="es-ES" b="1" dirty="0" smtClean="0">
                <a:solidFill>
                  <a:srgbClr val="361B00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+mj-lt"/>
              </a:rPr>
              <a:t>amor.</a:t>
            </a:r>
            <a:endParaRPr lang="es-ES" b="1" dirty="0">
              <a:solidFill>
                <a:srgbClr val="361B00"/>
              </a:solidFill>
              <a:effectLst>
                <a:outerShdw blurRad="38100" dist="38100" dir="2700000" algn="tl">
                  <a:schemeClr val="bg1"/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7874348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4" y="0"/>
            <a:ext cx="9141291" cy="51435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379"/>
          <a:stretch/>
        </p:blipFill>
        <p:spPr>
          <a:xfrm>
            <a:off x="179512" y="396427"/>
            <a:ext cx="8412806" cy="4716385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3923928" y="960279"/>
            <a:ext cx="432048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effectLst>
                  <a:outerShdw blurRad="50800" dist="38100" dir="2700000" algn="tl">
                    <a:srgbClr val="000000"/>
                  </a:outerShdw>
                </a:effectLst>
                <a:latin typeface="+mj-lt"/>
              </a:rPr>
              <a:t>Si abres los ojos y sabes que la vida SIEMPRE ha sido así, aceptas lo que viene y disfrutas la </a:t>
            </a:r>
            <a:r>
              <a:rPr lang="es-ES" sz="2000" b="1" dirty="0" smtClean="0">
                <a:solidFill>
                  <a:schemeClr val="bg1"/>
                </a:solidFill>
                <a:effectLst>
                  <a:outerShdw blurRad="50800" dist="38100" dir="2700000" algn="tl">
                    <a:srgbClr val="000000"/>
                  </a:outerShdw>
                </a:effectLst>
                <a:latin typeface="+mj-lt"/>
              </a:rPr>
              <a:t>vida,</a:t>
            </a:r>
          </a:p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outerShdw blurRad="50800" dist="38100" dir="2700000" algn="tl">
                    <a:srgbClr val="000000"/>
                  </a:outerShdw>
                </a:effectLst>
                <a:latin typeface="+mj-lt"/>
              </a:rPr>
              <a:t>como </a:t>
            </a:r>
            <a:r>
              <a:rPr lang="es-ES" sz="2000" b="1" dirty="0">
                <a:solidFill>
                  <a:schemeClr val="bg1"/>
                </a:solidFill>
                <a:effectLst>
                  <a:outerShdw blurRad="50800" dist="38100" dir="2700000" algn="tl">
                    <a:srgbClr val="000000"/>
                  </a:outerShdw>
                </a:effectLst>
                <a:latin typeface="+mj-lt"/>
              </a:rPr>
              <a:t>sea.</a:t>
            </a:r>
          </a:p>
        </p:txBody>
      </p:sp>
    </p:spTree>
    <p:extLst>
      <p:ext uri="{BB962C8B-B14F-4D97-AF65-F5344CB8AC3E}">
        <p14:creationId xmlns:p14="http://schemas.microsoft.com/office/powerpoint/2010/main" val="5003685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02"/>
            <a:ext cx="9144000" cy="5141495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000"/>
          <a:stretch/>
        </p:blipFill>
        <p:spPr>
          <a:xfrm>
            <a:off x="65940" y="308570"/>
            <a:ext cx="8766011" cy="4783460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3672408" y="744255"/>
            <a:ext cx="45720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effectLst>
                  <a:glow rad="88900">
                    <a:srgbClr val="323E1A"/>
                  </a:glow>
                </a:effectLst>
                <a:latin typeface="+mj-lt"/>
              </a:rPr>
              <a:t>Así que recuerda: escala hacia la cumbre, con los ojos bien abiertos y con el equipo del amor, la paciencia y la esperanza. Solo así, disfrutarás la vida.</a:t>
            </a:r>
          </a:p>
        </p:txBody>
      </p:sp>
      <p:sp>
        <p:nvSpPr>
          <p:cNvPr id="2" name="CuadroTexto 1"/>
          <p:cNvSpPr txBox="1"/>
          <p:nvPr/>
        </p:nvSpPr>
        <p:spPr>
          <a:xfrm>
            <a:off x="5100179" y="3147814"/>
            <a:ext cx="3627660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1400" b="1" dirty="0" smtClean="0">
                <a:solidFill>
                  <a:schemeClr val="bg1"/>
                </a:solidFill>
                <a:effectLst>
                  <a:glow rad="88900">
                    <a:srgbClr val="323E1A"/>
                  </a:glow>
                </a:effectLst>
                <a:latin typeface="+mj-lt"/>
              </a:rPr>
              <a:t>Texto: </a:t>
            </a:r>
            <a:r>
              <a:rPr lang="es-ES" sz="1400" b="1" i="1" dirty="0" smtClean="0">
                <a:solidFill>
                  <a:schemeClr val="bg1"/>
                </a:solidFill>
                <a:effectLst>
                  <a:glow rad="88900">
                    <a:srgbClr val="323E1A"/>
                  </a:glow>
                </a:effectLst>
                <a:latin typeface="+mj-lt"/>
              </a:rPr>
              <a:t>Edgar Martínez</a:t>
            </a:r>
          </a:p>
          <a:p>
            <a:pPr algn="ctr"/>
            <a:endParaRPr lang="es-ES" sz="1400" b="1" dirty="0" smtClean="0">
              <a:solidFill>
                <a:schemeClr val="bg1"/>
              </a:solidFill>
              <a:effectLst>
                <a:glow rad="88900">
                  <a:srgbClr val="323E1A"/>
                </a:glow>
              </a:effectLst>
              <a:latin typeface="+mj-lt"/>
            </a:endParaRPr>
          </a:p>
          <a:p>
            <a:pPr algn="ctr"/>
            <a:r>
              <a:rPr lang="es-ES" sz="1400" b="1" dirty="0" smtClean="0">
                <a:solidFill>
                  <a:schemeClr val="bg1"/>
                </a:solidFill>
                <a:effectLst>
                  <a:glow rad="88900">
                    <a:srgbClr val="323E1A"/>
                  </a:glow>
                </a:effectLst>
                <a:latin typeface="+mj-lt"/>
              </a:rPr>
              <a:t>Música: </a:t>
            </a:r>
            <a:r>
              <a:rPr lang="es-ES" sz="1400" b="1" dirty="0">
                <a:solidFill>
                  <a:schemeClr val="bg1"/>
                </a:solidFill>
                <a:effectLst>
                  <a:glow rad="88900">
                    <a:srgbClr val="323E1A"/>
                  </a:glow>
                </a:effectLst>
                <a:latin typeface="+mj-lt"/>
              </a:rPr>
              <a:t>Tango in </a:t>
            </a:r>
            <a:r>
              <a:rPr lang="es-ES" sz="1400" b="1" dirty="0" err="1">
                <a:solidFill>
                  <a:schemeClr val="bg1"/>
                </a:solidFill>
                <a:effectLst>
                  <a:glow rad="88900">
                    <a:srgbClr val="323E1A"/>
                  </a:glow>
                </a:effectLst>
                <a:latin typeface="+mj-lt"/>
              </a:rPr>
              <a:t>space</a:t>
            </a:r>
            <a:r>
              <a:rPr lang="es-ES" sz="1400" b="1" dirty="0">
                <a:solidFill>
                  <a:schemeClr val="bg1"/>
                </a:solidFill>
                <a:effectLst>
                  <a:glow rad="88900">
                    <a:srgbClr val="323E1A"/>
                  </a:glow>
                </a:effectLst>
                <a:latin typeface="+mj-lt"/>
              </a:rPr>
              <a:t> </a:t>
            </a:r>
            <a:r>
              <a:rPr lang="es-ES" sz="1400" b="1" dirty="0" smtClean="0">
                <a:solidFill>
                  <a:schemeClr val="bg1"/>
                </a:solidFill>
                <a:effectLst>
                  <a:glow rad="88900">
                    <a:srgbClr val="323E1A"/>
                  </a:glow>
                </a:effectLst>
                <a:latin typeface="+mj-lt"/>
              </a:rPr>
              <a:t>– </a:t>
            </a:r>
            <a:r>
              <a:rPr lang="es-ES" sz="1400" b="1" i="1" dirty="0" err="1" smtClean="0">
                <a:solidFill>
                  <a:schemeClr val="bg1"/>
                </a:solidFill>
                <a:effectLst>
                  <a:glow rad="88900">
                    <a:srgbClr val="323E1A"/>
                  </a:glow>
                </a:effectLst>
                <a:latin typeface="+mj-lt"/>
              </a:rPr>
              <a:t>Space</a:t>
            </a:r>
            <a:endParaRPr lang="es-ES" sz="1400" b="1" i="1" dirty="0" smtClean="0">
              <a:solidFill>
                <a:schemeClr val="bg1"/>
              </a:solidFill>
              <a:effectLst>
                <a:glow rad="88900">
                  <a:srgbClr val="323E1A"/>
                </a:glow>
              </a:effectLst>
              <a:latin typeface="+mj-lt"/>
            </a:endParaRPr>
          </a:p>
          <a:p>
            <a:pPr algn="ctr"/>
            <a:endParaRPr lang="es-ES" sz="1400" b="1" i="1" dirty="0">
              <a:solidFill>
                <a:schemeClr val="bg1"/>
              </a:solidFill>
              <a:effectLst>
                <a:glow rad="88900">
                  <a:srgbClr val="323E1A"/>
                </a:glow>
              </a:effectLst>
              <a:latin typeface="+mj-lt"/>
            </a:endParaRPr>
          </a:p>
          <a:p>
            <a:pPr algn="ctr"/>
            <a:r>
              <a:rPr lang="es-ES" sz="1400" b="1" dirty="0" smtClean="0">
                <a:solidFill>
                  <a:schemeClr val="bg1"/>
                </a:solidFill>
                <a:effectLst>
                  <a:glow rad="88900">
                    <a:srgbClr val="323E1A"/>
                  </a:glow>
                </a:effectLst>
                <a:latin typeface="+mj-lt"/>
              </a:rPr>
              <a:t>Realización general: </a:t>
            </a:r>
            <a:r>
              <a:rPr lang="es-ES" sz="1400" b="1" i="1" dirty="0" smtClean="0">
                <a:solidFill>
                  <a:schemeClr val="bg1"/>
                </a:solidFill>
                <a:effectLst>
                  <a:glow rad="88900">
                    <a:srgbClr val="323E1A"/>
                  </a:glow>
                </a:effectLst>
                <a:latin typeface="+mj-lt"/>
              </a:rPr>
              <a:t>Rodrigo Valencia Cardona</a:t>
            </a:r>
          </a:p>
          <a:p>
            <a:pPr algn="ctr"/>
            <a:r>
              <a:rPr lang="es-ES" sz="1400" b="1" dirty="0" smtClean="0">
                <a:solidFill>
                  <a:schemeClr val="bg1"/>
                </a:solidFill>
                <a:effectLst>
                  <a:glow rad="88900">
                    <a:srgbClr val="323E1A"/>
                  </a:glow>
                </a:effectLst>
                <a:latin typeface="+mj-lt"/>
              </a:rPr>
              <a:t>Medellín-Colombia</a:t>
            </a:r>
            <a:endParaRPr lang="es-ES" sz="1400" b="1" dirty="0">
              <a:solidFill>
                <a:schemeClr val="bg1"/>
              </a:solidFill>
              <a:effectLst>
                <a:glow rad="88900">
                  <a:srgbClr val="323E1A"/>
                </a:glo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2155854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s-ES" sz="135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</a:pPr>
            <a:endParaRPr lang="es-ES" altLang="es-ES" sz="135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18004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45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36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36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33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33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33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33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4427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sz="135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sz="1350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defTabSz="685800" fontAlgn="base">
              <a:spcBef>
                <a:spcPct val="50000"/>
              </a:spcBef>
              <a:spcAft>
                <a:spcPct val="0"/>
              </a:spcAft>
            </a:pPr>
            <a:endParaRPr lang="es-ES" altLang="es-ES" sz="1350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86949269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28871</TotalTime>
  <Words>605</Words>
  <Application>Microsoft Office PowerPoint</Application>
  <PresentationFormat>Presentación en pantalla (16:9)</PresentationFormat>
  <Paragraphs>43</Paragraphs>
  <Slides>16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16</vt:i4>
      </vt:variant>
    </vt:vector>
  </HeadingPairs>
  <TitlesOfParts>
    <vt:vector size="21" baseType="lpstr">
      <vt:lpstr>Arial</vt:lpstr>
      <vt:lpstr>Calibri</vt:lpstr>
      <vt:lpstr>Kristen ITC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Microsoft</dc:creator>
  <cp:lastModifiedBy>C@B</cp:lastModifiedBy>
  <cp:revision>2493</cp:revision>
  <dcterms:created xsi:type="dcterms:W3CDTF">2012-12-20T15:47:10Z</dcterms:created>
  <dcterms:modified xsi:type="dcterms:W3CDTF">2017-06-17T17:34:08Z</dcterms:modified>
</cp:coreProperties>
</file>