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6"/>
  </p:notesMasterIdLst>
  <p:sldIdLst>
    <p:sldId id="445" r:id="rId3"/>
    <p:sldId id="434" r:id="rId4"/>
    <p:sldId id="433" r:id="rId5"/>
    <p:sldId id="435" r:id="rId6"/>
    <p:sldId id="436" r:id="rId7"/>
    <p:sldId id="437" r:id="rId8"/>
    <p:sldId id="438" r:id="rId9"/>
    <p:sldId id="439" r:id="rId10"/>
    <p:sldId id="440" r:id="rId11"/>
    <p:sldId id="442" r:id="rId12"/>
    <p:sldId id="444" r:id="rId13"/>
    <p:sldId id="443" r:id="rId14"/>
    <p:sldId id="446" r:id="rId15"/>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aumaibrRfbADx0gxGxU+kQ==" hashData="hInzVaLFhc+kzxXQx7jUOpiyJc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1300"/>
    <a:srgbClr val="2E1700"/>
    <a:srgbClr val="3E1F00"/>
    <a:srgbClr val="4C2600"/>
    <a:srgbClr val="0E2138"/>
    <a:srgbClr val="663300"/>
    <a:srgbClr val="C08E00"/>
    <a:srgbClr val="996600"/>
    <a:srgbClr val="E6AA00"/>
    <a:srgbClr val="D2E1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19" autoAdjust="0"/>
    <p:restoredTop sz="94660"/>
  </p:normalViewPr>
  <p:slideViewPr>
    <p:cSldViewPr>
      <p:cViewPr varScale="1">
        <p:scale>
          <a:sx n="70" d="100"/>
          <a:sy n="70" d="100"/>
        </p:scale>
        <p:origin x="-114" y="-558"/>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11/06/2016</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3</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5</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10</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11</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11/06/2016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11/06/2016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11/06/2016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11/06/2016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11/06/2016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11/06/2016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11/06/2016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11/06/2016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11/06/2016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11/06/2016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11/06/2016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464546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11/06/2016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2.xml"/><Relationship Id="rId7" Type="http://schemas.microsoft.com/office/2007/relationships/hdphoto" Target="../media/hdphoto2.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microsoft.com/office/2007/relationships/hdphoto" Target="../media/hdphoto1.wdp"/><Relationship Id="rId10" Type="http://schemas.openxmlformats.org/officeDocument/2006/relationships/image" Target="../media/image4.png"/><Relationship Id="rId4" Type="http://schemas.openxmlformats.org/officeDocument/2006/relationships/image" Target="../media/image1.jpe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vk.com/mispps" TargetMode="External"/><Relationship Id="rId3" Type="http://schemas.openxmlformats.org/officeDocument/2006/relationships/image" Target="../media/image16.png"/><Relationship Id="rId7" Type="http://schemas.openxmlformats.org/officeDocument/2006/relationships/hyperlink" Target="https://www.facebook.com/mispps" TargetMode="External"/><Relationship Id="rId12" Type="http://schemas.openxmlformats.org/officeDocument/2006/relationships/image" Target="../media/image2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8.png"/><Relationship Id="rId11" Type="http://schemas.openxmlformats.org/officeDocument/2006/relationships/hyperlink" Target="https://plus.google.com/+Mispps/" TargetMode="External"/><Relationship Id="rId5" Type="http://schemas.openxmlformats.org/officeDocument/2006/relationships/image" Target="../media/image17.png"/><Relationship Id="rId10" Type="http://schemas.openxmlformats.org/officeDocument/2006/relationships/image" Target="../media/image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01 Mis docu. Backup\Mis imágenes\00 Para el mensaje haciendo\01.jpg"/>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14 Grupo"/>
          <p:cNvGrpSpPr/>
          <p:nvPr/>
        </p:nvGrpSpPr>
        <p:grpSpPr>
          <a:xfrm>
            <a:off x="1738312" y="425189"/>
            <a:ext cx="5667375" cy="1570481"/>
            <a:chOff x="1738312" y="261730"/>
            <a:chExt cx="5667375" cy="1570481"/>
          </a:xfrm>
        </p:grpSpPr>
        <p:pic>
          <p:nvPicPr>
            <p:cNvPr id="1036" name="Picture 12" descr="Rendered Image"/>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1738312" y="261730"/>
              <a:ext cx="5667375" cy="108585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Rendered Image"/>
            <p:cNvPicPr>
              <a:picLocks noChangeAspect="1" noChangeArrowheads="1"/>
            </p:cNvPicPr>
            <p:nvPr/>
          </p:nvPicPr>
          <p:blipFill>
            <a:blip r:embed="rId8">
              <a:extLst>
                <a:ext uri="{BEBA8EAE-BF5A-486C-A8C5-ECC9F3942E4B}">
                  <a14:imgProps xmlns:a14="http://schemas.microsoft.com/office/drawing/2010/main">
                    <a14:imgLayer r:embed="rId9">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4190999" y="1203560"/>
              <a:ext cx="762000" cy="628651"/>
            </a:xfrm>
            <a:prstGeom prst="rect">
              <a:avLst/>
            </a:prstGeom>
            <a:noFill/>
            <a:extLst>
              <a:ext uri="{909E8E84-426E-40DD-AFC4-6F175D3DCCD1}">
                <a14:hiddenFill xmlns:a14="http://schemas.microsoft.com/office/drawing/2010/main">
                  <a:solidFill>
                    <a:srgbClr val="FFFFFF"/>
                  </a:solidFill>
                </a14:hiddenFill>
              </a:ext>
            </a:extLst>
          </p:spPr>
        </p:pic>
      </p:grpSp>
      <p:pic>
        <p:nvPicPr>
          <p:cNvPr id="2" name="Los Uros - Balseros del Titicaca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902976512"/>
      </p:ext>
    </p:extLst>
  </p:cSld>
  <p:clrMapOvr>
    <a:masterClrMapping/>
  </p:clrMapOvr>
  <mc:AlternateContent xmlns:mc="http://schemas.openxmlformats.org/markup-compatibility/2006" xmlns:p14="http://schemas.microsoft.com/office/powerpoint/2010/main">
    <mc:Choice Requires="p14">
      <p:transition spd="slow" p14:dur="25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3000"/>
                                        <p:tgtEl>
                                          <p:spTgt spid="15"/>
                                        </p:tgtEl>
                                      </p:cBhvr>
                                    </p:animEffect>
                                    <p:anim calcmode="lin" valueType="num">
                                      <p:cBhvr>
                                        <p:cTn id="12" dur="3000" fill="hold"/>
                                        <p:tgtEl>
                                          <p:spTgt spid="15"/>
                                        </p:tgtEl>
                                        <p:attrNameLst>
                                          <p:attrName>ppt_x</p:attrName>
                                        </p:attrNameLst>
                                      </p:cBhvr>
                                      <p:tavLst>
                                        <p:tav tm="0">
                                          <p:val>
                                            <p:strVal val="#ppt_x"/>
                                          </p:val>
                                        </p:tav>
                                        <p:tav tm="100000">
                                          <p:val>
                                            <p:strVal val="#ppt_x"/>
                                          </p:val>
                                        </p:tav>
                                      </p:tavLst>
                                    </p:anim>
                                    <p:anim calcmode="lin" valueType="num">
                                      <p:cBhvr>
                                        <p:cTn id="13" dur="3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01 Mis docu. Backup\Mis imágenes\00 Para el mensaje haciendo\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23410" y="339440"/>
            <a:ext cx="8497180" cy="1015663"/>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n-lt"/>
              </a:rPr>
              <a:t>Aléjate de la gente que trata de empequeñecer tus ambiciones. La gente pequeña siempre hace eso, pero la gente realmente grande, te hace sentir que tú también puedes ser grande. </a:t>
            </a:r>
            <a:r>
              <a:rPr lang="es-CO" sz="1400" b="1" i="1" dirty="0">
                <a:solidFill>
                  <a:schemeClr val="bg1"/>
                </a:solidFill>
                <a:effectLst>
                  <a:glow rad="101600">
                    <a:schemeClr val="tx2">
                      <a:lumMod val="50000"/>
                    </a:schemeClr>
                  </a:glow>
                </a:effectLst>
                <a:latin typeface="+mn-lt"/>
              </a:rPr>
              <a:t>Mark </a:t>
            </a:r>
            <a:r>
              <a:rPr lang="es-CO" sz="1400" b="1" i="1" dirty="0" err="1">
                <a:solidFill>
                  <a:schemeClr val="bg1"/>
                </a:solidFill>
                <a:effectLst>
                  <a:glow rad="101600">
                    <a:schemeClr val="tx2">
                      <a:lumMod val="50000"/>
                    </a:schemeClr>
                  </a:glow>
                </a:effectLst>
                <a:latin typeface="+mn-lt"/>
              </a:rPr>
              <a:t>Twain</a:t>
            </a:r>
            <a:endParaRPr lang="es-CO" sz="1400" b="1" i="1" dirty="0">
              <a:solidFill>
                <a:schemeClr val="bg1"/>
              </a:solidFill>
              <a:effectLst>
                <a:glow rad="101600">
                  <a:schemeClr val="tx2">
                    <a:lumMod val="50000"/>
                  </a:schemeClr>
                </a:glow>
              </a:effectLst>
              <a:latin typeface="+mn-lt"/>
            </a:endParaRP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42660" y="339440"/>
            <a:ext cx="8425170" cy="1015663"/>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"El mejor" debe ser un concepto muy personal. Tú serás el mejor para ti, cuando sientas que estás aprovechando tu vida en toda su plenitud, intelectual y emocionalmente. </a:t>
            </a:r>
            <a:r>
              <a:rPr lang="es-CO" sz="1400" b="1" i="1" dirty="0">
                <a:solidFill>
                  <a:schemeClr val="bg1"/>
                </a:solidFill>
                <a:effectLst>
                  <a:glow rad="101600">
                    <a:schemeClr val="tx2">
                      <a:lumMod val="50000"/>
                    </a:schemeClr>
                  </a:glow>
                </a:effectLst>
                <a:latin typeface="+mj-lt"/>
              </a:rPr>
              <a:t>Héctor </a:t>
            </a:r>
            <a:r>
              <a:rPr lang="es-CO" sz="1400" b="1" i="1" dirty="0" err="1">
                <a:solidFill>
                  <a:schemeClr val="bg1"/>
                </a:solidFill>
                <a:effectLst>
                  <a:glow rad="101600">
                    <a:schemeClr val="tx2">
                      <a:lumMod val="50000"/>
                    </a:schemeClr>
                  </a:glow>
                </a:effectLst>
                <a:latin typeface="+mj-lt"/>
              </a:rPr>
              <a:t>Tassinari</a:t>
            </a:r>
            <a:endParaRPr lang="es-CO" sz="1400" b="1" i="1" dirty="0">
              <a:solidFill>
                <a:schemeClr val="bg1"/>
              </a:solidFill>
              <a:effectLst>
                <a:glow rad="101600">
                  <a:schemeClr val="tx2">
                    <a:lumMod val="50000"/>
                  </a:schemeClr>
                </a:glow>
              </a:effectLst>
              <a:latin typeface="+mj-lt"/>
            </a:endParaRPr>
          </a:p>
        </p:txBody>
      </p:sp>
      <p:sp>
        <p:nvSpPr>
          <p:cNvPr id="4" name="3 Rectángulo"/>
          <p:cNvSpPr/>
          <p:nvPr/>
        </p:nvSpPr>
        <p:spPr>
          <a:xfrm>
            <a:off x="342660" y="4096174"/>
            <a:ext cx="8425170" cy="707886"/>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Solía pensar que la peor cosa en la vida era terminar solo. No lo es. La peor cosa es terminar con alguien que te hace sentir solo. </a:t>
            </a:r>
            <a:r>
              <a:rPr lang="es-CO" sz="1400" b="1" i="1" dirty="0" err="1">
                <a:solidFill>
                  <a:schemeClr val="bg1"/>
                </a:solidFill>
                <a:effectLst>
                  <a:glow rad="101600">
                    <a:schemeClr val="tx2">
                      <a:lumMod val="50000"/>
                    </a:schemeClr>
                  </a:glow>
                </a:effectLst>
                <a:latin typeface="+mj-lt"/>
              </a:rPr>
              <a:t>Robin</a:t>
            </a:r>
            <a:r>
              <a:rPr lang="es-CO" sz="1400" b="1" i="1" dirty="0">
                <a:solidFill>
                  <a:schemeClr val="bg1"/>
                </a:solidFill>
                <a:effectLst>
                  <a:glow rad="101600">
                    <a:schemeClr val="tx2">
                      <a:lumMod val="50000"/>
                    </a:schemeClr>
                  </a:glow>
                </a:effectLst>
                <a:latin typeface="+mj-lt"/>
              </a:rPr>
              <a:t> Williams</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Effect transition="in" filter="fade">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01 Mis docu. Backup\Mis imágenes\00 Para el mensaje haciendo\0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390" y="195420"/>
            <a:ext cx="8785220" cy="1323439"/>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Desconfía de las cosas fáciles, el poco esfuerzo en muchas ocasiones es sinónimo de problemas, la facilidad nos puede encasillar en el peligroso y traicionero mundo del no esfuerzo... Si las cosas fueran fáciles de encontrar, entonces no valdría la pena buscarlas. </a:t>
            </a:r>
            <a:r>
              <a:rPr lang="es-CO" sz="1400" b="1" i="1" dirty="0">
                <a:solidFill>
                  <a:schemeClr val="bg1"/>
                </a:solidFill>
                <a:effectLst>
                  <a:glow rad="101600">
                    <a:schemeClr val="tx2">
                      <a:lumMod val="50000"/>
                    </a:schemeClr>
                  </a:glow>
                </a:effectLst>
                <a:latin typeface="+mj-lt"/>
              </a:rPr>
              <a:t>(Anónimo)</a:t>
            </a:r>
          </a:p>
        </p:txBody>
      </p:sp>
      <p:sp>
        <p:nvSpPr>
          <p:cNvPr id="6" name="5 Rectángulo"/>
          <p:cNvSpPr/>
          <p:nvPr/>
        </p:nvSpPr>
        <p:spPr>
          <a:xfrm>
            <a:off x="5004060" y="3644377"/>
            <a:ext cx="3816530" cy="1015663"/>
          </a:xfrm>
          <a:prstGeom prst="rect">
            <a:avLst/>
          </a:prstGeom>
        </p:spPr>
        <p:txBody>
          <a:bodyPr wrap="square">
            <a:spAutoFit/>
          </a:bodyPr>
          <a:lstStyle/>
          <a:p>
            <a:pPr algn="r"/>
            <a:r>
              <a:rPr lang="es-CO" sz="2000" b="1" dirty="0">
                <a:solidFill>
                  <a:schemeClr val="bg1"/>
                </a:solidFill>
                <a:effectLst>
                  <a:glow rad="101600">
                    <a:schemeClr val="tx2">
                      <a:lumMod val="50000"/>
                    </a:schemeClr>
                  </a:glow>
                </a:effectLst>
                <a:latin typeface="+mj-lt"/>
              </a:rPr>
              <a:t>Quien no sabe mostrarse cortés, va al encuentro de los </a:t>
            </a:r>
            <a:r>
              <a:rPr lang="es-CO" sz="2000" b="1" dirty="0" smtClean="0">
                <a:solidFill>
                  <a:schemeClr val="bg1"/>
                </a:solidFill>
                <a:effectLst>
                  <a:glow rad="101600">
                    <a:schemeClr val="tx2">
                      <a:lumMod val="50000"/>
                    </a:schemeClr>
                  </a:glow>
                </a:effectLst>
                <a:latin typeface="+mj-lt"/>
              </a:rPr>
              <a:t>castigos</a:t>
            </a:r>
          </a:p>
          <a:p>
            <a:pPr algn="r"/>
            <a:r>
              <a:rPr lang="es-CO" sz="2000" b="1" dirty="0" smtClean="0">
                <a:solidFill>
                  <a:schemeClr val="bg1"/>
                </a:solidFill>
                <a:effectLst>
                  <a:glow rad="101600">
                    <a:schemeClr val="tx2">
                      <a:lumMod val="50000"/>
                    </a:schemeClr>
                  </a:glow>
                </a:effectLst>
                <a:latin typeface="+mj-lt"/>
              </a:rPr>
              <a:t>de </a:t>
            </a:r>
            <a:r>
              <a:rPr lang="es-CO" sz="2000" b="1" dirty="0">
                <a:solidFill>
                  <a:schemeClr val="bg1"/>
                </a:solidFill>
                <a:effectLst>
                  <a:glow rad="101600">
                    <a:schemeClr val="tx2">
                      <a:lumMod val="50000"/>
                    </a:schemeClr>
                  </a:glow>
                </a:effectLst>
                <a:latin typeface="+mj-lt"/>
              </a:rPr>
              <a:t>la soberbia</a:t>
            </a:r>
            <a:r>
              <a:rPr lang="es-CO" sz="2000" b="1" dirty="0" smtClean="0">
                <a:solidFill>
                  <a:schemeClr val="bg1"/>
                </a:solidFill>
                <a:effectLst>
                  <a:glow rad="101600">
                    <a:schemeClr val="tx2">
                      <a:lumMod val="50000"/>
                    </a:schemeClr>
                  </a:glow>
                </a:effectLst>
                <a:latin typeface="+mj-lt"/>
              </a:rPr>
              <a:t>. </a:t>
            </a:r>
            <a:r>
              <a:rPr lang="es-CO" sz="1400" b="1" i="1" dirty="0" smtClean="0">
                <a:solidFill>
                  <a:schemeClr val="bg1"/>
                </a:solidFill>
                <a:effectLst>
                  <a:glow rad="101600">
                    <a:schemeClr val="tx2">
                      <a:lumMod val="50000"/>
                    </a:schemeClr>
                  </a:glow>
                </a:effectLst>
                <a:latin typeface="+mj-lt"/>
              </a:rPr>
              <a:t>Fedro</a:t>
            </a:r>
            <a:endParaRPr lang="es-CO" sz="1400" b="1" i="1" dirty="0">
              <a:solidFill>
                <a:schemeClr val="bg1"/>
              </a:solidFill>
              <a:effectLst>
                <a:glow rad="101600">
                  <a:schemeClr val="tx2">
                    <a:lumMod val="50000"/>
                  </a:schemeClr>
                </a:glow>
              </a:effectLst>
              <a:latin typeface="+mj-lt"/>
            </a:endParaRP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528"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000" fill="hold"/>
                                        <p:tgtEl>
                                          <p:spTgt spid="6"/>
                                        </p:tgtEl>
                                        <p:attrNameLst>
                                          <p:attrName>ppt_w</p:attrName>
                                        </p:attrNameLst>
                                      </p:cBhvr>
                                      <p:tavLst>
                                        <p:tav tm="0">
                                          <p:val>
                                            <p:fltVal val="0"/>
                                          </p:val>
                                        </p:tav>
                                        <p:tav tm="100000">
                                          <p:val>
                                            <p:strVal val="#ppt_w"/>
                                          </p:val>
                                        </p:tav>
                                      </p:tavLst>
                                    </p:anim>
                                    <p:anim calcmode="lin" valueType="num">
                                      <p:cBhvr>
                                        <p:cTn id="15" dur="2000" fill="hold"/>
                                        <p:tgtEl>
                                          <p:spTgt spid="6"/>
                                        </p:tgtEl>
                                        <p:attrNameLst>
                                          <p:attrName>ppt_h</p:attrName>
                                        </p:attrNameLst>
                                      </p:cBhvr>
                                      <p:tavLst>
                                        <p:tav tm="0">
                                          <p:val>
                                            <p:fltVal val="0"/>
                                          </p:val>
                                        </p:tav>
                                        <p:tav tm="100000">
                                          <p:val>
                                            <p:strVal val="#ppt_h"/>
                                          </p:val>
                                        </p:tav>
                                      </p:tavLst>
                                    </p:anim>
                                    <p:animEffect transition="in" filter="fade">
                                      <p:cBhvr>
                                        <p:cTn id="16" dur="2000"/>
                                        <p:tgtEl>
                                          <p:spTgt spid="6"/>
                                        </p:tgtEl>
                                      </p:cBhvr>
                                    </p:animEffect>
                                    <p:anim calcmode="lin" valueType="num">
                                      <p:cBhvr>
                                        <p:cTn id="17" dur="2000" fill="hold"/>
                                        <p:tgtEl>
                                          <p:spTgt spid="6"/>
                                        </p:tgtEl>
                                        <p:attrNameLst>
                                          <p:attrName>ppt_x</p:attrName>
                                        </p:attrNameLst>
                                      </p:cBhvr>
                                      <p:tavLst>
                                        <p:tav tm="0">
                                          <p:val>
                                            <p:fltVal val="0.5"/>
                                          </p:val>
                                        </p:tav>
                                        <p:tav tm="100000">
                                          <p:val>
                                            <p:strVal val="#ppt_x"/>
                                          </p:val>
                                        </p:tav>
                                      </p:tavLst>
                                    </p:anim>
                                    <p:anim calcmode="lin" valueType="num">
                                      <p:cBhvr>
                                        <p:cTn id="18" dur="200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01 Mis docu. Backup\Mis imágenes\00 Para el mensaje haciendo\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420" y="267430"/>
            <a:ext cx="8353160" cy="1015663"/>
          </a:xfrm>
          <a:prstGeom prst="rect">
            <a:avLst/>
          </a:prstGeom>
        </p:spPr>
        <p:txBody>
          <a:bodyPr wrap="square">
            <a:spAutoFit/>
          </a:bodyPr>
          <a:lstStyle/>
          <a:p>
            <a:pPr algn="ctr"/>
            <a:r>
              <a:rPr lang="es-CO" sz="2000" b="1" dirty="0">
                <a:solidFill>
                  <a:schemeClr val="tx2">
                    <a:lumMod val="50000"/>
                  </a:schemeClr>
                </a:solidFill>
                <a:latin typeface="+mj-lt"/>
              </a:rPr>
              <a:t>No inventes, no engañes, no robes ni bebas; pero si inventas, invéntate un mundo mejor; si engañas, engáñale a la muerte; si robas, róbate un corazón y si bebes, bébete los mejores momentos de tu vida</a:t>
            </a:r>
            <a:r>
              <a:rPr lang="es-CO" sz="2000" b="1" dirty="0" smtClean="0">
                <a:solidFill>
                  <a:schemeClr val="tx2">
                    <a:lumMod val="50000"/>
                  </a:schemeClr>
                </a:solidFill>
                <a:latin typeface="+mj-lt"/>
              </a:rPr>
              <a:t>. </a:t>
            </a:r>
            <a:r>
              <a:rPr lang="es-CO" sz="1400" b="1" i="1" dirty="0">
                <a:solidFill>
                  <a:schemeClr val="tx2">
                    <a:lumMod val="50000"/>
                  </a:schemeClr>
                </a:solidFill>
                <a:latin typeface="+mj-lt"/>
              </a:rPr>
              <a:t>Película ‘</a:t>
            </a:r>
            <a:r>
              <a:rPr lang="es-CO" sz="1400" b="1" i="1" dirty="0" err="1">
                <a:solidFill>
                  <a:schemeClr val="tx2">
                    <a:lumMod val="50000"/>
                  </a:schemeClr>
                </a:solidFill>
                <a:latin typeface="+mj-lt"/>
              </a:rPr>
              <a:t>Hitch</a:t>
            </a:r>
            <a:r>
              <a:rPr lang="es-CO" sz="1400" b="1" i="1" dirty="0">
                <a:solidFill>
                  <a:schemeClr val="tx2">
                    <a:lumMod val="50000"/>
                  </a:schemeClr>
                </a:solidFill>
                <a:latin typeface="+mj-lt"/>
              </a:rPr>
              <a:t>’</a:t>
            </a:r>
          </a:p>
        </p:txBody>
      </p:sp>
      <p:sp>
        <p:nvSpPr>
          <p:cNvPr id="4" name="3 Rectángulo"/>
          <p:cNvSpPr/>
          <p:nvPr/>
        </p:nvSpPr>
        <p:spPr>
          <a:xfrm>
            <a:off x="1763610" y="4547970"/>
            <a:ext cx="7201000" cy="400110"/>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Las arañas atrapan a las moscas y dejan huir a las avispas</a:t>
            </a:r>
            <a:r>
              <a:rPr lang="es-CO" sz="2000" b="1" dirty="0" smtClean="0">
                <a:solidFill>
                  <a:schemeClr val="bg1"/>
                </a:solidFill>
                <a:effectLst>
                  <a:glow rad="101600">
                    <a:schemeClr val="tx2">
                      <a:lumMod val="50000"/>
                    </a:schemeClr>
                  </a:glow>
                </a:effectLst>
                <a:latin typeface="+mj-lt"/>
              </a:rPr>
              <a:t>. </a:t>
            </a:r>
            <a:r>
              <a:rPr lang="es-CO" sz="1400" b="1" i="1" dirty="0" smtClean="0">
                <a:solidFill>
                  <a:schemeClr val="bg1"/>
                </a:solidFill>
                <a:effectLst>
                  <a:glow rad="101600">
                    <a:schemeClr val="tx2">
                      <a:lumMod val="50000"/>
                    </a:schemeClr>
                  </a:glow>
                </a:effectLst>
                <a:latin typeface="+mj-lt"/>
              </a:rPr>
              <a:t>Plutarco</a:t>
            </a:r>
            <a:r>
              <a:rPr lang="es-CO" sz="2000" b="1" dirty="0" smtClean="0">
                <a:solidFill>
                  <a:schemeClr val="bg1"/>
                </a:solidFill>
                <a:effectLst>
                  <a:glow rad="101600">
                    <a:schemeClr val="tx2">
                      <a:lumMod val="50000"/>
                    </a:schemeClr>
                  </a:glow>
                </a:effectLst>
                <a:latin typeface="+mj-lt"/>
              </a:rPr>
              <a:t> </a:t>
            </a:r>
            <a:endParaRPr lang="es-CO" sz="2000" b="1" dirty="0">
              <a:solidFill>
                <a:schemeClr val="bg1"/>
              </a:solidFill>
              <a:effectLst>
                <a:glow rad="101600">
                  <a:schemeClr val="tx2">
                    <a:lumMod val="50000"/>
                  </a:schemeClr>
                </a:glow>
              </a:effectLst>
              <a:latin typeface="+mj-lt"/>
            </a:endParaRP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52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Effect transition="in" filter="fade">
                                      <p:cBhvr>
                                        <p:cTn id="16" dur="2000"/>
                                        <p:tgtEl>
                                          <p:spTgt spid="4"/>
                                        </p:tgtEl>
                                      </p:cBhvr>
                                    </p:animEffect>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400" y="3795920"/>
            <a:ext cx="8641200" cy="1015663"/>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Si de verdad quieres ser feliz, no caigas en la tentación de comparar este momento con otros momentos del pasado, los cuales no supiste disfrutar porque los comparabas con los momentos por venir. </a:t>
            </a:r>
            <a:r>
              <a:rPr lang="es-CO" sz="1400" b="1" i="1" dirty="0">
                <a:solidFill>
                  <a:schemeClr val="bg1"/>
                </a:solidFill>
                <a:effectLst>
                  <a:glow rad="101600">
                    <a:schemeClr val="tx2">
                      <a:lumMod val="50000"/>
                    </a:schemeClr>
                  </a:glow>
                </a:effectLst>
                <a:latin typeface="+mj-lt"/>
              </a:rPr>
              <a:t>André </a:t>
            </a:r>
            <a:r>
              <a:rPr lang="es-CO" sz="1400" b="1" i="1" dirty="0" err="1">
                <a:solidFill>
                  <a:schemeClr val="bg1"/>
                </a:solidFill>
                <a:effectLst>
                  <a:glow rad="101600">
                    <a:schemeClr val="tx2">
                      <a:lumMod val="50000"/>
                    </a:schemeClr>
                  </a:glow>
                </a:effectLst>
                <a:latin typeface="+mj-lt"/>
              </a:rPr>
              <a:t>Gide</a:t>
            </a:r>
            <a:endParaRPr lang="es-CO" sz="1400" b="1" i="1" dirty="0">
              <a:solidFill>
                <a:schemeClr val="bg1"/>
              </a:solidFill>
              <a:effectLst>
                <a:glow rad="101600">
                  <a:schemeClr val="tx2">
                    <a:lumMod val="50000"/>
                  </a:schemeClr>
                </a:glow>
              </a:effectLst>
              <a:latin typeface="+mj-lt"/>
            </a:endParaRPr>
          </a:p>
        </p:txBody>
      </p:sp>
      <p:sp>
        <p:nvSpPr>
          <p:cNvPr id="4" name="3 Rectángulo"/>
          <p:cNvSpPr/>
          <p:nvPr/>
        </p:nvSpPr>
        <p:spPr>
          <a:xfrm>
            <a:off x="251400" y="339440"/>
            <a:ext cx="8641200" cy="707886"/>
          </a:xfrm>
          <a:prstGeom prst="rect">
            <a:avLst/>
          </a:prstGeom>
        </p:spPr>
        <p:txBody>
          <a:bodyPr wrap="square">
            <a:spAutoFit/>
          </a:bodyPr>
          <a:lstStyle/>
          <a:p>
            <a:pPr algn="ctr"/>
            <a:r>
              <a:rPr lang="es-CO" sz="2000" b="1" dirty="0">
                <a:solidFill>
                  <a:schemeClr val="tx2">
                    <a:lumMod val="50000"/>
                  </a:schemeClr>
                </a:solidFill>
                <a:latin typeface="+mj-lt"/>
              </a:rPr>
              <a:t>Nuestra recompensa se encuentra en el esfuerzo y no en el </a:t>
            </a:r>
            <a:r>
              <a:rPr lang="es-CO" sz="2000" b="1" dirty="0" smtClean="0">
                <a:solidFill>
                  <a:schemeClr val="tx2">
                    <a:lumMod val="50000"/>
                  </a:schemeClr>
                </a:solidFill>
                <a:latin typeface="+mj-lt"/>
              </a:rPr>
              <a:t>resultado.</a:t>
            </a:r>
          </a:p>
          <a:p>
            <a:pPr algn="ctr"/>
            <a:r>
              <a:rPr lang="es-CO" sz="2000" b="1" dirty="0" smtClean="0">
                <a:solidFill>
                  <a:schemeClr val="tx2">
                    <a:lumMod val="50000"/>
                  </a:schemeClr>
                </a:solidFill>
                <a:latin typeface="+mj-lt"/>
              </a:rPr>
              <a:t>Un </a:t>
            </a:r>
            <a:r>
              <a:rPr lang="es-CO" sz="2000" b="1" dirty="0">
                <a:solidFill>
                  <a:schemeClr val="tx2">
                    <a:lumMod val="50000"/>
                  </a:schemeClr>
                </a:solidFill>
                <a:latin typeface="+mj-lt"/>
              </a:rPr>
              <a:t>esfuerzo total es una victoria completa</a:t>
            </a:r>
            <a:r>
              <a:rPr lang="es-CO" sz="2000" b="1" dirty="0" smtClean="0">
                <a:solidFill>
                  <a:schemeClr val="tx2">
                    <a:lumMod val="50000"/>
                  </a:schemeClr>
                </a:solidFill>
                <a:latin typeface="+mj-lt"/>
              </a:rPr>
              <a:t>. </a:t>
            </a:r>
            <a:r>
              <a:rPr lang="es-CO" sz="1400" b="1" i="1" dirty="0" smtClean="0">
                <a:solidFill>
                  <a:schemeClr val="tx2">
                    <a:lumMod val="50000"/>
                  </a:schemeClr>
                </a:solidFill>
                <a:latin typeface="+mj-lt"/>
              </a:rPr>
              <a:t>Mahatma </a:t>
            </a:r>
            <a:r>
              <a:rPr lang="es-CO" sz="1400" b="1" i="1" dirty="0">
                <a:solidFill>
                  <a:schemeClr val="tx2">
                    <a:lumMod val="50000"/>
                  </a:schemeClr>
                </a:solidFill>
                <a:latin typeface="+mj-lt"/>
              </a:rPr>
              <a:t>Gandhi </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2000" fill="hold"/>
                                        <p:tgtEl>
                                          <p:spTgt spid="2"/>
                                        </p:tgtEl>
                                        <p:attrNameLst>
                                          <p:attrName>ppt_w</p:attrName>
                                        </p:attrNameLst>
                                      </p:cBhvr>
                                      <p:tavLst>
                                        <p:tav tm="0">
                                          <p:val>
                                            <p:fltVal val="0"/>
                                          </p:val>
                                        </p:tav>
                                        <p:tav tm="100000">
                                          <p:val>
                                            <p:strVal val="#ppt_w"/>
                                          </p:val>
                                        </p:tav>
                                      </p:tavLst>
                                    </p:anim>
                                    <p:anim calcmode="lin" valueType="num">
                                      <p:cBhvr>
                                        <p:cTn id="15" dur="2000" fill="hold"/>
                                        <p:tgtEl>
                                          <p:spTgt spid="2"/>
                                        </p:tgtEl>
                                        <p:attrNameLst>
                                          <p:attrName>ppt_h</p:attrName>
                                        </p:attrNameLst>
                                      </p:cBhvr>
                                      <p:tavLst>
                                        <p:tav tm="0">
                                          <p:val>
                                            <p:fltVal val="0"/>
                                          </p:val>
                                        </p:tav>
                                        <p:tav tm="100000">
                                          <p:val>
                                            <p:strVal val="#ppt_h"/>
                                          </p:val>
                                        </p:tav>
                                      </p:tavLst>
                                    </p:anim>
                                    <p:animEffect transition="in" filter="fade">
                                      <p:cBhvr>
                                        <p:cTn id="1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01 Mis docu. Backup\Mis imágenes\00 Para el mensaje haciendo\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390" y="292444"/>
            <a:ext cx="8785220" cy="1631216"/>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Muere lentamente quien se transforma en esclavo del hábito, repitiendo todos los días lo mismo. Muere lentamente quien no arriesga lo cierto por lo incierto para ir tras un sueño. Muere lentamente quien abandona un proyecto antes de iniciarlo. Evitemos la muerte en suaves cuotas, recordando siempre que estar vivo exige un esfuerzo mucho mayor que el simple hecho de respirar.  </a:t>
            </a:r>
            <a:r>
              <a:rPr lang="es-CO" sz="1400" b="1" i="1" dirty="0">
                <a:solidFill>
                  <a:schemeClr val="bg1"/>
                </a:solidFill>
                <a:effectLst>
                  <a:glow rad="101600">
                    <a:schemeClr val="tx2">
                      <a:lumMod val="50000"/>
                    </a:schemeClr>
                  </a:glow>
                </a:effectLst>
                <a:latin typeface="+mj-lt"/>
              </a:rPr>
              <a:t>Pablo </a:t>
            </a:r>
            <a:r>
              <a:rPr lang="es-CO" sz="1400" b="1" i="1" dirty="0" smtClean="0">
                <a:solidFill>
                  <a:schemeClr val="bg1"/>
                </a:solidFill>
                <a:effectLst>
                  <a:glow rad="101600">
                    <a:schemeClr val="tx2">
                      <a:lumMod val="50000"/>
                    </a:schemeClr>
                  </a:glow>
                </a:effectLst>
                <a:latin typeface="+mj-lt"/>
              </a:rPr>
              <a:t>Neruda</a:t>
            </a:r>
            <a:endParaRPr lang="es-CO" sz="1400" b="1" i="1" dirty="0">
              <a:solidFill>
                <a:schemeClr val="bg1"/>
              </a:solidFill>
              <a:effectLst>
                <a:glow rad="101600">
                  <a:schemeClr val="tx2">
                    <a:lumMod val="50000"/>
                  </a:schemeClr>
                </a:glow>
              </a:effectLst>
              <a:latin typeface="+mj-lt"/>
            </a:endParaRPr>
          </a:p>
        </p:txBody>
      </p:sp>
      <p:sp>
        <p:nvSpPr>
          <p:cNvPr id="4" name="3 Rectángulo"/>
          <p:cNvSpPr/>
          <p:nvPr/>
        </p:nvSpPr>
        <p:spPr>
          <a:xfrm>
            <a:off x="1000375" y="3736124"/>
            <a:ext cx="7128990" cy="707886"/>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El secreto de </a:t>
            </a:r>
            <a:r>
              <a:rPr lang="es-CO" sz="2000" b="1" dirty="0" smtClean="0">
                <a:solidFill>
                  <a:schemeClr val="bg1"/>
                </a:solidFill>
                <a:effectLst>
                  <a:glow rad="101600">
                    <a:schemeClr val="tx2">
                      <a:lumMod val="50000"/>
                    </a:schemeClr>
                  </a:glow>
                </a:effectLst>
                <a:latin typeface="+mj-lt"/>
              </a:rPr>
              <a:t>la </a:t>
            </a:r>
            <a:r>
              <a:rPr lang="es-CO" sz="2000" b="1" dirty="0">
                <a:solidFill>
                  <a:schemeClr val="bg1"/>
                </a:solidFill>
                <a:effectLst>
                  <a:glow rad="101600">
                    <a:schemeClr val="tx2">
                      <a:lumMod val="50000"/>
                    </a:schemeClr>
                  </a:glow>
                </a:effectLst>
                <a:latin typeface="+mj-lt"/>
              </a:rPr>
              <a:t>felicidad está en no esforzarse por el placer, sino en encontrar el placer en el esfuerzo</a:t>
            </a:r>
            <a:r>
              <a:rPr lang="es-CO" sz="2000" b="1" dirty="0" smtClean="0">
                <a:solidFill>
                  <a:schemeClr val="bg1"/>
                </a:solidFill>
                <a:effectLst>
                  <a:glow rad="101600">
                    <a:schemeClr val="tx2">
                      <a:lumMod val="50000"/>
                    </a:schemeClr>
                  </a:glow>
                </a:effectLst>
                <a:latin typeface="+mj-lt"/>
              </a:rPr>
              <a:t>. </a:t>
            </a:r>
            <a:r>
              <a:rPr lang="es-CO" sz="1400" b="1" i="1" dirty="0" smtClean="0">
                <a:solidFill>
                  <a:schemeClr val="bg1"/>
                </a:solidFill>
                <a:effectLst>
                  <a:glow rad="101600">
                    <a:schemeClr val="tx2">
                      <a:lumMod val="50000"/>
                    </a:schemeClr>
                  </a:glow>
                </a:effectLst>
                <a:latin typeface="+mj-lt"/>
              </a:rPr>
              <a:t>André </a:t>
            </a:r>
            <a:r>
              <a:rPr lang="es-CO" sz="1400" b="1" i="1" dirty="0" err="1">
                <a:solidFill>
                  <a:schemeClr val="bg1"/>
                </a:solidFill>
                <a:effectLst>
                  <a:glow rad="101600">
                    <a:schemeClr val="tx2">
                      <a:lumMod val="50000"/>
                    </a:schemeClr>
                  </a:glow>
                </a:effectLst>
                <a:latin typeface="+mj-lt"/>
              </a:rPr>
              <a:t>Gide</a:t>
            </a:r>
            <a:r>
              <a:rPr lang="es-CO" sz="1400" b="1" i="1" dirty="0">
                <a:solidFill>
                  <a:schemeClr val="bg1"/>
                </a:solidFill>
                <a:effectLst>
                  <a:glow rad="101600">
                    <a:schemeClr val="tx2">
                      <a:lumMod val="50000"/>
                    </a:schemeClr>
                  </a:glow>
                </a:effectLst>
                <a:latin typeface="+mj-lt"/>
              </a:rPr>
              <a:t> </a:t>
            </a:r>
          </a:p>
        </p:txBody>
      </p:sp>
    </p:spTree>
    <p:extLst>
      <p:ext uri="{BB962C8B-B14F-4D97-AF65-F5344CB8AC3E}">
        <p14:creationId xmlns:p14="http://schemas.microsoft.com/office/powerpoint/2010/main" val="2839385264"/>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Effect transition="in" filter="fade">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01 Mis docu. Backup\Mis imágenes\00 Para el mensaje haciendo\0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55470" y="279644"/>
            <a:ext cx="7633060" cy="707886"/>
          </a:xfrm>
          <a:prstGeom prst="rect">
            <a:avLst/>
          </a:prstGeom>
        </p:spPr>
        <p:txBody>
          <a:bodyPr wrap="square">
            <a:spAutoFit/>
          </a:bodyPr>
          <a:lstStyle/>
          <a:p>
            <a:pPr algn="ctr"/>
            <a:r>
              <a:rPr lang="es-CO" sz="2000" b="1" dirty="0">
                <a:solidFill>
                  <a:schemeClr val="bg1"/>
                </a:solidFill>
                <a:effectLst>
                  <a:glow rad="101600">
                    <a:srgbClr val="261300"/>
                  </a:glow>
                </a:effectLst>
                <a:latin typeface="+mj-lt"/>
              </a:rPr>
              <a:t>El estilo es el ropaje del pensamiento; y un pensamiento bien vestido, como un hombre bien vestido, se presenta mejor. </a:t>
            </a:r>
            <a:r>
              <a:rPr lang="es-CO" sz="1400" b="1" i="1" dirty="0">
                <a:solidFill>
                  <a:schemeClr val="bg1"/>
                </a:solidFill>
                <a:effectLst>
                  <a:glow rad="101600">
                    <a:srgbClr val="261300"/>
                  </a:glow>
                </a:effectLst>
                <a:latin typeface="+mj-lt"/>
              </a:rPr>
              <a:t>Conde de Chesterfield </a:t>
            </a:r>
          </a:p>
        </p:txBody>
      </p:sp>
      <p:sp>
        <p:nvSpPr>
          <p:cNvPr id="4" name="3 Rectángulo"/>
          <p:cNvSpPr/>
          <p:nvPr/>
        </p:nvSpPr>
        <p:spPr>
          <a:xfrm>
            <a:off x="395420" y="4096174"/>
            <a:ext cx="8353160" cy="707886"/>
          </a:xfrm>
          <a:prstGeom prst="rect">
            <a:avLst/>
          </a:prstGeom>
        </p:spPr>
        <p:txBody>
          <a:bodyPr wrap="square">
            <a:spAutoFit/>
          </a:bodyPr>
          <a:lstStyle/>
          <a:p>
            <a:pPr algn="ctr"/>
            <a:r>
              <a:rPr lang="es-CO" sz="2000" b="1" dirty="0">
                <a:solidFill>
                  <a:schemeClr val="bg1"/>
                </a:solidFill>
                <a:effectLst>
                  <a:glow rad="101600">
                    <a:schemeClr val="tx2">
                      <a:lumMod val="50000"/>
                    </a:schemeClr>
                  </a:glow>
                </a:effectLst>
                <a:latin typeface="+mj-lt"/>
              </a:rPr>
              <a:t>Comienza a manifestarse la </a:t>
            </a:r>
            <a:r>
              <a:rPr lang="es-CO" sz="2000" b="1" dirty="0" smtClean="0">
                <a:solidFill>
                  <a:schemeClr val="bg1"/>
                </a:solidFill>
                <a:effectLst>
                  <a:glow rad="101600">
                    <a:schemeClr val="tx2">
                      <a:lumMod val="50000"/>
                    </a:schemeClr>
                  </a:glow>
                </a:effectLst>
                <a:latin typeface="+mj-lt"/>
              </a:rPr>
              <a:t>madurez, </a:t>
            </a:r>
            <a:r>
              <a:rPr lang="es-CO" sz="2000" b="1" dirty="0">
                <a:solidFill>
                  <a:schemeClr val="bg1"/>
                </a:solidFill>
                <a:effectLst>
                  <a:glow rad="101600">
                    <a:schemeClr val="tx2">
                      <a:lumMod val="50000"/>
                    </a:schemeClr>
                  </a:glow>
                </a:effectLst>
                <a:latin typeface="+mj-lt"/>
              </a:rPr>
              <a:t>cuando sentimos que nuestra preocupación es mayor por los demás que por nosotros mismos. </a:t>
            </a:r>
            <a:r>
              <a:rPr lang="es-CO" sz="1400" b="1" i="1" dirty="0">
                <a:solidFill>
                  <a:schemeClr val="bg1"/>
                </a:solidFill>
                <a:effectLst>
                  <a:glow rad="101600">
                    <a:schemeClr val="tx2">
                      <a:lumMod val="50000"/>
                    </a:schemeClr>
                  </a:glow>
                </a:effectLst>
                <a:latin typeface="+mj-lt"/>
              </a:rPr>
              <a:t>Albert Einstein </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fltVal val="0"/>
                                          </p:val>
                                        </p:tav>
                                        <p:tav tm="100000">
                                          <p:val>
                                            <p:strVal val="#ppt_w"/>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Effect transition="in" filter="fade">
                                      <p:cBhvr>
                                        <p:cTn id="16"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01 Mis docu. Backup\Mis imágenes\00 Para el mensaje haciendo\0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400" y="231032"/>
            <a:ext cx="4572000" cy="1015663"/>
          </a:xfrm>
          <a:prstGeom prst="rect">
            <a:avLst/>
          </a:prstGeom>
        </p:spPr>
        <p:txBody>
          <a:bodyPr>
            <a:spAutoFit/>
          </a:bodyPr>
          <a:lstStyle/>
          <a:p>
            <a:pPr algn="ctr"/>
            <a:r>
              <a:rPr lang="es-CO" sz="2000" b="1" dirty="0">
                <a:solidFill>
                  <a:schemeClr val="bg1"/>
                </a:solidFill>
                <a:effectLst>
                  <a:glow rad="101600">
                    <a:srgbClr val="0E2138"/>
                  </a:glow>
                </a:effectLst>
                <a:latin typeface="+mj-lt"/>
              </a:rPr>
              <a:t>Un hombre desenfrenado no puede inspirar </a:t>
            </a:r>
            <a:r>
              <a:rPr lang="es-CO" sz="2000" b="1" dirty="0" smtClean="0">
                <a:solidFill>
                  <a:schemeClr val="bg1"/>
                </a:solidFill>
                <a:effectLst>
                  <a:glow rad="101600">
                    <a:srgbClr val="0E2138"/>
                  </a:glow>
                </a:effectLst>
                <a:latin typeface="+mj-lt"/>
              </a:rPr>
              <a:t>afecto, </a:t>
            </a:r>
            <a:r>
              <a:rPr lang="es-CO" sz="2000" b="1" dirty="0">
                <a:solidFill>
                  <a:schemeClr val="bg1"/>
                </a:solidFill>
                <a:effectLst>
                  <a:glow rad="101600">
                    <a:srgbClr val="0E2138"/>
                  </a:glow>
                </a:effectLst>
                <a:latin typeface="+mj-lt"/>
              </a:rPr>
              <a:t>es insociable y cierra la puerta a la amistad. </a:t>
            </a:r>
            <a:r>
              <a:rPr lang="es-CO" sz="1400" b="1" i="1" dirty="0">
                <a:solidFill>
                  <a:schemeClr val="bg1"/>
                </a:solidFill>
                <a:effectLst>
                  <a:glow rad="101600">
                    <a:srgbClr val="0E2138"/>
                  </a:glow>
                </a:effectLst>
                <a:latin typeface="+mj-lt"/>
              </a:rPr>
              <a:t>Sócrates</a:t>
            </a:r>
            <a:r>
              <a:rPr lang="es-CO" sz="2000" b="1" dirty="0">
                <a:solidFill>
                  <a:schemeClr val="bg1"/>
                </a:solidFill>
                <a:effectLst>
                  <a:glow rad="101600">
                    <a:srgbClr val="0E2138"/>
                  </a:glow>
                </a:effectLst>
                <a:latin typeface="+mj-lt"/>
              </a:rPr>
              <a:t> </a:t>
            </a:r>
          </a:p>
        </p:txBody>
      </p:sp>
      <p:sp>
        <p:nvSpPr>
          <p:cNvPr id="5" name="4 Rectángulo"/>
          <p:cNvSpPr/>
          <p:nvPr/>
        </p:nvSpPr>
        <p:spPr>
          <a:xfrm>
            <a:off x="6376885" y="230546"/>
            <a:ext cx="2664370" cy="1231106"/>
          </a:xfrm>
          <a:prstGeom prst="rect">
            <a:avLst/>
          </a:prstGeom>
        </p:spPr>
        <p:txBody>
          <a:bodyPr wrap="square">
            <a:spAutoFit/>
          </a:bodyPr>
          <a:lstStyle/>
          <a:p>
            <a:pPr algn="ctr"/>
            <a:r>
              <a:rPr lang="es-CO" sz="2000" b="1" dirty="0">
                <a:solidFill>
                  <a:schemeClr val="bg1"/>
                </a:solidFill>
                <a:effectLst>
                  <a:glow rad="101600">
                    <a:srgbClr val="0E2138"/>
                  </a:glow>
                </a:effectLst>
                <a:latin typeface="+mj-lt"/>
              </a:rPr>
              <a:t>No hay una edad para empezar a ser galante ni para dejar de serlo. </a:t>
            </a:r>
            <a:r>
              <a:rPr lang="es-CO" sz="1400" b="1" i="1" dirty="0" err="1">
                <a:solidFill>
                  <a:schemeClr val="bg1"/>
                </a:solidFill>
                <a:effectLst>
                  <a:glow rad="101600">
                    <a:srgbClr val="0E2138"/>
                  </a:glow>
                </a:effectLst>
                <a:latin typeface="+mj-lt"/>
              </a:rPr>
              <a:t>Lin</a:t>
            </a:r>
            <a:r>
              <a:rPr lang="es-CO" sz="1400" b="1" i="1" dirty="0">
                <a:solidFill>
                  <a:schemeClr val="bg1"/>
                </a:solidFill>
                <a:effectLst>
                  <a:glow rad="101600">
                    <a:srgbClr val="0E2138"/>
                  </a:glow>
                </a:effectLst>
                <a:latin typeface="+mj-lt"/>
              </a:rPr>
              <a:t> </a:t>
            </a:r>
            <a:r>
              <a:rPr lang="es-CO" sz="1400" b="1" i="1" dirty="0" err="1">
                <a:solidFill>
                  <a:schemeClr val="bg1"/>
                </a:solidFill>
                <a:effectLst>
                  <a:glow rad="101600">
                    <a:srgbClr val="0E2138"/>
                  </a:glow>
                </a:effectLst>
                <a:latin typeface="+mj-lt"/>
              </a:rPr>
              <a:t>Yutang</a:t>
            </a:r>
            <a:r>
              <a:rPr lang="es-CO" sz="1400" b="1" i="1" dirty="0">
                <a:solidFill>
                  <a:schemeClr val="bg1"/>
                </a:solidFill>
                <a:effectLst>
                  <a:glow rad="101600">
                    <a:srgbClr val="0E2138"/>
                  </a:glow>
                </a:effectLst>
                <a:latin typeface="+mj-lt"/>
              </a:rPr>
              <a:t> </a:t>
            </a: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anim calcmode="lin" valueType="num">
                                      <p:cBhvr>
                                        <p:cTn id="10" dur="2000" fill="hold"/>
                                        <p:tgtEl>
                                          <p:spTgt spid="2"/>
                                        </p:tgtEl>
                                        <p:attrNameLst>
                                          <p:attrName>ppt_x</p:attrName>
                                        </p:attrNameLst>
                                      </p:cBhvr>
                                      <p:tavLst>
                                        <p:tav tm="0">
                                          <p:val>
                                            <p:fltVal val="0.5"/>
                                          </p:val>
                                        </p:tav>
                                        <p:tav tm="100000">
                                          <p:val>
                                            <p:strVal val="#ppt_x"/>
                                          </p:val>
                                        </p:tav>
                                      </p:tavLst>
                                    </p:anim>
                                    <p:anim calcmode="lin" valueType="num">
                                      <p:cBhvr>
                                        <p:cTn id="11" dur="2000" fill="hold"/>
                                        <p:tgtEl>
                                          <p:spTgt spid="2"/>
                                        </p:tgtEl>
                                        <p:attrNameLst>
                                          <p:attrName>ppt_y</p:attrName>
                                        </p:attrNameLst>
                                      </p:cBhvr>
                                      <p:tavLst>
                                        <p:tav tm="0">
                                          <p:val>
                                            <p:fltVal val="0.5"/>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528"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2000" fill="hold"/>
                                        <p:tgtEl>
                                          <p:spTgt spid="5"/>
                                        </p:tgtEl>
                                        <p:attrNameLst>
                                          <p:attrName>ppt_w</p:attrName>
                                        </p:attrNameLst>
                                      </p:cBhvr>
                                      <p:tavLst>
                                        <p:tav tm="0">
                                          <p:val>
                                            <p:fltVal val="0"/>
                                          </p:val>
                                        </p:tav>
                                        <p:tav tm="100000">
                                          <p:val>
                                            <p:strVal val="#ppt_w"/>
                                          </p:val>
                                        </p:tav>
                                      </p:tavLst>
                                    </p:anim>
                                    <p:anim calcmode="lin" valueType="num">
                                      <p:cBhvr>
                                        <p:cTn id="17" dur="2000" fill="hold"/>
                                        <p:tgtEl>
                                          <p:spTgt spid="5"/>
                                        </p:tgtEl>
                                        <p:attrNameLst>
                                          <p:attrName>ppt_h</p:attrName>
                                        </p:attrNameLst>
                                      </p:cBhvr>
                                      <p:tavLst>
                                        <p:tav tm="0">
                                          <p:val>
                                            <p:fltVal val="0"/>
                                          </p:val>
                                        </p:tav>
                                        <p:tav tm="100000">
                                          <p:val>
                                            <p:strVal val="#ppt_h"/>
                                          </p:val>
                                        </p:tav>
                                      </p:tavLst>
                                    </p:anim>
                                    <p:animEffect transition="in" filter="fade">
                                      <p:cBhvr>
                                        <p:cTn id="18" dur="2000"/>
                                        <p:tgtEl>
                                          <p:spTgt spid="5"/>
                                        </p:tgtEl>
                                      </p:cBhvr>
                                    </p:animEffect>
                                    <p:anim calcmode="lin" valueType="num">
                                      <p:cBhvr>
                                        <p:cTn id="19" dur="2000" fill="hold"/>
                                        <p:tgtEl>
                                          <p:spTgt spid="5"/>
                                        </p:tgtEl>
                                        <p:attrNameLst>
                                          <p:attrName>ppt_x</p:attrName>
                                        </p:attrNameLst>
                                      </p:cBhvr>
                                      <p:tavLst>
                                        <p:tav tm="0">
                                          <p:val>
                                            <p:fltVal val="0.5"/>
                                          </p:val>
                                        </p:tav>
                                        <p:tav tm="100000">
                                          <p:val>
                                            <p:strVal val="#ppt_x"/>
                                          </p:val>
                                        </p:tav>
                                      </p:tavLst>
                                    </p:anim>
                                    <p:anim calcmode="lin" valueType="num">
                                      <p:cBhvr>
                                        <p:cTn id="20" dur="200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01 Mis docu. Backup\Mis imágenes\00 Para el mensaje haciendo\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323410" y="1203560"/>
            <a:ext cx="8497180" cy="1323439"/>
          </a:xfrm>
          <a:prstGeom prst="rect">
            <a:avLst/>
          </a:prstGeom>
        </p:spPr>
        <p:txBody>
          <a:bodyPr wrap="square">
            <a:spAutoFit/>
          </a:bodyPr>
          <a:lstStyle/>
          <a:p>
            <a:pPr algn="ctr"/>
            <a:r>
              <a:rPr lang="es-CO" sz="2000" b="1" dirty="0">
                <a:solidFill>
                  <a:schemeClr val="bg1"/>
                </a:solidFill>
                <a:effectLst>
                  <a:glow rad="114300">
                    <a:srgbClr val="261300"/>
                  </a:glow>
                </a:effectLst>
                <a:latin typeface="+mj-lt"/>
              </a:rPr>
              <a:t>Elimina el “no soy capaz”. Si te menosprecias, tu diálogo interno obrará como un freno. Elimina de tu repertorio el “no soy capaz”, porque cada vez que te lo repites confirmas y refuerzas tus sentimientos de inseguridad; esta calificación negativa, automáticamente, te inmovilizará. </a:t>
            </a:r>
            <a:r>
              <a:rPr lang="es-CO" sz="1400" b="1" i="1" dirty="0">
                <a:solidFill>
                  <a:schemeClr val="bg1"/>
                </a:solidFill>
                <a:effectLst>
                  <a:glow rad="114300">
                    <a:srgbClr val="261300"/>
                  </a:glow>
                </a:effectLst>
                <a:latin typeface="+mj-lt"/>
              </a:rPr>
              <a:t>Walter Riso</a:t>
            </a:r>
          </a:p>
        </p:txBody>
      </p:sp>
    </p:spTree>
    <p:extLst>
      <p:ext uri="{BB962C8B-B14F-4D97-AF65-F5344CB8AC3E}">
        <p14:creationId xmlns:p14="http://schemas.microsoft.com/office/powerpoint/2010/main" val="1088553238"/>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fltVal val="0"/>
                                          </p:val>
                                        </p:tav>
                                        <p:tav tm="100000">
                                          <p:val>
                                            <p:strVal val="#ppt_w"/>
                                          </p:val>
                                        </p:tav>
                                      </p:tavLst>
                                    </p:anim>
                                    <p:anim calcmode="lin" valueType="num">
                                      <p:cBhvr>
                                        <p:cTn id="8" dur="2000" fill="hold"/>
                                        <p:tgtEl>
                                          <p:spTgt spid="4"/>
                                        </p:tgtEl>
                                        <p:attrNameLst>
                                          <p:attrName>ppt_h</p:attrName>
                                        </p:attrNameLst>
                                      </p:cBhvr>
                                      <p:tavLst>
                                        <p:tav tm="0">
                                          <p:val>
                                            <p:fltVal val="0"/>
                                          </p:val>
                                        </p:tav>
                                        <p:tav tm="100000">
                                          <p:val>
                                            <p:strVal val="#ppt_h"/>
                                          </p:val>
                                        </p:tav>
                                      </p:tavLst>
                                    </p:anim>
                                    <p:animEffect transition="in" filter="fade">
                                      <p:cBhvr>
                                        <p:cTn id="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01 Mis docu. Backup\Mis imágenes\00 Para el mensaje haciendo\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390" y="2361584"/>
            <a:ext cx="3528490" cy="2154436"/>
          </a:xfrm>
          <a:prstGeom prst="rect">
            <a:avLst/>
          </a:prstGeom>
        </p:spPr>
        <p:txBody>
          <a:bodyPr wrap="square">
            <a:spAutoFit/>
          </a:bodyPr>
          <a:lstStyle/>
          <a:p>
            <a:pPr algn="ctr"/>
            <a:r>
              <a:rPr lang="es-CO" sz="2000" b="1" dirty="0">
                <a:solidFill>
                  <a:schemeClr val="bg1"/>
                </a:solidFill>
                <a:effectLst>
                  <a:glow rad="114300">
                    <a:srgbClr val="2E1700"/>
                  </a:glow>
                </a:effectLst>
                <a:latin typeface="+mj-lt"/>
              </a:rPr>
              <a:t>La felicidad humana generalmente no se logra con grandes golpes de suerte, que pueden ocurrir pocas veces, sino con pequeñas cosas que ocurren todos los </a:t>
            </a:r>
            <a:r>
              <a:rPr lang="es-CO" sz="2000" b="1" dirty="0" smtClean="0">
                <a:solidFill>
                  <a:schemeClr val="bg1"/>
                </a:solidFill>
                <a:effectLst>
                  <a:glow rad="114300">
                    <a:srgbClr val="2E1700"/>
                  </a:glow>
                </a:effectLst>
                <a:latin typeface="+mj-lt"/>
              </a:rPr>
              <a:t>días.</a:t>
            </a:r>
          </a:p>
          <a:p>
            <a:pPr algn="ctr"/>
            <a:r>
              <a:rPr lang="es-CO" sz="1400" b="1" i="1" dirty="0" err="1" smtClean="0">
                <a:solidFill>
                  <a:schemeClr val="bg1"/>
                </a:solidFill>
                <a:effectLst>
                  <a:glow rad="114300">
                    <a:srgbClr val="2E1700"/>
                  </a:glow>
                </a:effectLst>
                <a:latin typeface="+mj-lt"/>
              </a:rPr>
              <a:t>Benjamin</a:t>
            </a:r>
            <a:r>
              <a:rPr lang="es-CO" sz="1400" b="1" i="1" dirty="0" smtClean="0">
                <a:solidFill>
                  <a:schemeClr val="bg1"/>
                </a:solidFill>
                <a:effectLst>
                  <a:glow rad="114300">
                    <a:srgbClr val="2E1700"/>
                  </a:glow>
                </a:effectLst>
                <a:latin typeface="+mj-lt"/>
              </a:rPr>
              <a:t> </a:t>
            </a:r>
            <a:r>
              <a:rPr lang="es-CO" sz="1400" b="1" i="1" dirty="0">
                <a:solidFill>
                  <a:schemeClr val="bg1"/>
                </a:solidFill>
                <a:effectLst>
                  <a:glow rad="114300">
                    <a:srgbClr val="2E1700"/>
                  </a:glow>
                </a:effectLst>
                <a:latin typeface="+mj-lt"/>
              </a:rPr>
              <a:t>Franklin</a:t>
            </a:r>
          </a:p>
        </p:txBody>
      </p:sp>
    </p:spTree>
    <p:extLst>
      <p:ext uri="{BB962C8B-B14F-4D97-AF65-F5344CB8AC3E}">
        <p14:creationId xmlns:p14="http://schemas.microsoft.com/office/powerpoint/2010/main" val="1714771291"/>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fltVal val="0"/>
                                          </p:val>
                                        </p:tav>
                                        <p:tav tm="100000">
                                          <p:val>
                                            <p:strVal val="#ppt_w"/>
                                          </p:val>
                                        </p:tav>
                                      </p:tavLst>
                                    </p:anim>
                                    <p:anim calcmode="lin" valueType="num">
                                      <p:cBhvr>
                                        <p:cTn id="8" dur="2000" fill="hold"/>
                                        <p:tgtEl>
                                          <p:spTgt spid="2"/>
                                        </p:tgtEl>
                                        <p:attrNameLst>
                                          <p:attrName>ppt_h</p:attrName>
                                        </p:attrNameLst>
                                      </p:cBhvr>
                                      <p:tavLst>
                                        <p:tav tm="0">
                                          <p:val>
                                            <p:fltVal val="0"/>
                                          </p:val>
                                        </p:tav>
                                        <p:tav tm="100000">
                                          <p:val>
                                            <p:strVal val="#ppt_h"/>
                                          </p:val>
                                        </p:tav>
                                      </p:tavLst>
                                    </p:anim>
                                    <p:animEffect transition="in" filter="fad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01 Mis docu. Backup\Mis imágenes\00 Para el mensaje haciendo\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5088"/>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79390" y="191559"/>
            <a:ext cx="8785220" cy="1631216"/>
          </a:xfrm>
          <a:prstGeom prst="rect">
            <a:avLst/>
          </a:prstGeom>
        </p:spPr>
        <p:txBody>
          <a:bodyPr wrap="square">
            <a:spAutoFit/>
          </a:bodyPr>
          <a:lstStyle/>
          <a:p>
            <a:pPr algn="ctr"/>
            <a:r>
              <a:rPr lang="es-CO" sz="2000" b="1" dirty="0">
                <a:solidFill>
                  <a:schemeClr val="tx2">
                    <a:lumMod val="50000"/>
                  </a:schemeClr>
                </a:solidFill>
                <a:latin typeface="+mj-lt"/>
              </a:rPr>
              <a:t>El amor es lo que somos. Si eres irresponsable, tu relación afectiva será irresponsable. Si eres deshonesto, te unirás a otra persona con mentiras. Si eres inseguro, tu vínculo afectivo será ansioso. Pero si eres libre y mentalmente sano, tu vida afectiva será plena, saludable y trascendente. Amar sin apegos es amar sin miedos. </a:t>
            </a:r>
            <a:r>
              <a:rPr lang="es-CO" sz="1400" b="1" i="1" dirty="0">
                <a:solidFill>
                  <a:schemeClr val="tx2">
                    <a:lumMod val="50000"/>
                  </a:schemeClr>
                </a:solidFill>
                <a:latin typeface="+mj-lt"/>
              </a:rPr>
              <a:t>Walter Riso</a:t>
            </a:r>
          </a:p>
        </p:txBody>
      </p:sp>
      <p:sp>
        <p:nvSpPr>
          <p:cNvPr id="4" name="3 CuadroTexto"/>
          <p:cNvSpPr txBox="1"/>
          <p:nvPr/>
        </p:nvSpPr>
        <p:spPr>
          <a:xfrm>
            <a:off x="1845668" y="4055528"/>
            <a:ext cx="5453801" cy="892552"/>
          </a:xfrm>
          <a:prstGeom prst="rect">
            <a:avLst/>
          </a:prstGeom>
          <a:noFill/>
        </p:spPr>
        <p:txBody>
          <a:bodyPr wrap="none" rtlCol="0">
            <a:spAutoFit/>
          </a:bodyPr>
          <a:lstStyle/>
          <a:p>
            <a:pPr algn="ctr"/>
            <a:r>
              <a:rPr lang="es-CO" sz="1300" b="1" dirty="0" smtClean="0">
                <a:solidFill>
                  <a:schemeClr val="bg1"/>
                </a:solidFill>
                <a:effectLst>
                  <a:glow rad="101600">
                    <a:srgbClr val="261300"/>
                  </a:glow>
                </a:effectLst>
                <a:latin typeface="+mj-lt"/>
              </a:rPr>
              <a:t>Fotos propias: Islas Flotantes de “Los Uros” Lago Titicaca </a:t>
            </a:r>
            <a:r>
              <a:rPr lang="es-CO" sz="1300" b="1" i="1" dirty="0" smtClean="0">
                <a:solidFill>
                  <a:schemeClr val="bg1"/>
                </a:solidFill>
                <a:effectLst>
                  <a:glow rad="101600">
                    <a:srgbClr val="261300"/>
                  </a:glow>
                </a:effectLst>
                <a:latin typeface="+mj-lt"/>
              </a:rPr>
              <a:t>(Bahía Puno - Perú)</a:t>
            </a:r>
            <a:endParaRPr lang="es-CO" sz="1300" b="1" i="1" dirty="0">
              <a:solidFill>
                <a:schemeClr val="bg1"/>
              </a:solidFill>
              <a:effectLst>
                <a:glow rad="101600">
                  <a:srgbClr val="261300"/>
                </a:glow>
              </a:effectLst>
              <a:latin typeface="+mj-lt"/>
            </a:endParaRPr>
          </a:p>
          <a:p>
            <a:pPr algn="ctr"/>
            <a:r>
              <a:rPr lang="es-CO" sz="1300" b="1" dirty="0" smtClean="0">
                <a:solidFill>
                  <a:schemeClr val="bg1"/>
                </a:solidFill>
                <a:effectLst>
                  <a:glow rad="101600">
                    <a:srgbClr val="261300"/>
                  </a:glow>
                </a:effectLst>
                <a:latin typeface="+mj-lt"/>
              </a:rPr>
              <a:t>Música: Balseros del Titicaca - </a:t>
            </a:r>
            <a:r>
              <a:rPr lang="es-CO" sz="1300" b="1" i="1" dirty="0" smtClean="0">
                <a:solidFill>
                  <a:schemeClr val="bg1"/>
                </a:solidFill>
                <a:effectLst>
                  <a:glow rad="101600">
                    <a:srgbClr val="261300"/>
                  </a:glow>
                </a:effectLst>
                <a:latin typeface="+mj-lt"/>
              </a:rPr>
              <a:t>Los Uros</a:t>
            </a:r>
          </a:p>
          <a:p>
            <a:pPr algn="ctr"/>
            <a:r>
              <a:rPr lang="es-CO" sz="1300" b="1" dirty="0" smtClean="0">
                <a:solidFill>
                  <a:schemeClr val="bg1"/>
                </a:solidFill>
                <a:effectLst>
                  <a:glow rad="101600">
                    <a:srgbClr val="261300"/>
                  </a:glow>
                </a:effectLst>
                <a:latin typeface="+mj-lt"/>
              </a:rPr>
              <a:t>Realización general: </a:t>
            </a:r>
            <a:r>
              <a:rPr lang="es-CO" sz="1300" b="1" i="1" dirty="0" smtClean="0">
                <a:solidFill>
                  <a:schemeClr val="bg1"/>
                </a:solidFill>
                <a:effectLst>
                  <a:glow rad="101600">
                    <a:srgbClr val="261300"/>
                  </a:glow>
                </a:effectLst>
                <a:latin typeface="+mj-lt"/>
              </a:rPr>
              <a:t>Rodrigo Valencia Cardona</a:t>
            </a:r>
          </a:p>
          <a:p>
            <a:pPr algn="ctr"/>
            <a:r>
              <a:rPr lang="es-CO" sz="1300" b="1" dirty="0" smtClean="0">
                <a:solidFill>
                  <a:schemeClr val="bg1"/>
                </a:solidFill>
                <a:effectLst>
                  <a:glow rad="101600">
                    <a:srgbClr val="261300"/>
                  </a:glow>
                </a:effectLst>
                <a:latin typeface="+mj-lt"/>
              </a:rPr>
              <a:t>Medellín-Colombia</a:t>
            </a:r>
            <a:endParaRPr lang="es-CO" sz="1300" b="1" dirty="0">
              <a:solidFill>
                <a:schemeClr val="bg1"/>
              </a:solidFill>
              <a:effectLst>
                <a:glow rad="101600">
                  <a:srgbClr val="261300"/>
                </a:glow>
              </a:effectLst>
              <a:latin typeface="+mj-lt"/>
            </a:endParaRPr>
          </a:p>
        </p:txBody>
      </p:sp>
    </p:spTree>
    <p:extLst>
      <p:ext uri="{BB962C8B-B14F-4D97-AF65-F5344CB8AC3E}">
        <p14:creationId xmlns:p14="http://schemas.microsoft.com/office/powerpoint/2010/main" val="2207538322"/>
      </p:ext>
    </p:extLst>
  </p:cSld>
  <p:clrMapOvr>
    <a:masterClrMapping/>
  </p:clrMapOvr>
  <mc:AlternateContent xmlns:mc="http://schemas.openxmlformats.org/markup-compatibility/2006" xmlns:p14="http://schemas.microsoft.com/office/powerpoint/2010/main">
    <mc:Choice Requires="p14">
      <p:transition spd="slow" p14:dur="3000">
        <p:cover dir="u"/>
      </p:transition>
    </mc:Choice>
    <mc:Fallback xmlns="">
      <p:transition spd="slow">
        <p:cover dir="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Effect transition="in" filter="fade">
                                      <p:cBhvr>
                                        <p:cTn id="9" dur="2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3000"/>
                                        <p:tgtEl>
                                          <p:spTgt spid="4"/>
                                        </p:tgtEl>
                                      </p:cBhvr>
                                    </p:animEffect>
                                    <p:anim calcmode="lin" valueType="num">
                                      <p:cBhvr>
                                        <p:cTn id="15" dur="3000" fill="hold"/>
                                        <p:tgtEl>
                                          <p:spTgt spid="4"/>
                                        </p:tgtEl>
                                        <p:attrNameLst>
                                          <p:attrName>ppt_x</p:attrName>
                                        </p:attrNameLst>
                                      </p:cBhvr>
                                      <p:tavLst>
                                        <p:tav tm="0">
                                          <p:val>
                                            <p:strVal val="#ppt_x"/>
                                          </p:val>
                                        </p:tav>
                                        <p:tav tm="100000">
                                          <p:val>
                                            <p:strVal val="#ppt_x"/>
                                          </p:val>
                                        </p:tav>
                                      </p:tavLst>
                                    </p:anim>
                                    <p:anim calcmode="lin" valueType="num">
                                      <p:cBhvr>
                                        <p:cTn id="16"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5231</TotalTime>
  <Words>682</Words>
  <Application>Microsoft Office PowerPoint</Application>
  <PresentationFormat>Presentación en pantalla (16:9)</PresentationFormat>
  <Paragraphs>32</Paragraphs>
  <Slides>13</Slides>
  <Notes>5</Notes>
  <HiddenSlides>0</HiddenSlides>
  <MMClips>1</MMClips>
  <ScaleCrop>false</ScaleCrop>
  <HeadingPairs>
    <vt:vector size="4" baseType="variant">
      <vt:variant>
        <vt:lpstr>Tema</vt:lpstr>
      </vt:variant>
      <vt:variant>
        <vt:i4>2</vt:i4>
      </vt:variant>
      <vt:variant>
        <vt:lpstr>Títulos de diapositiva</vt:lpstr>
      </vt:variant>
      <vt:variant>
        <vt:i4>13</vt:i4>
      </vt:variant>
    </vt:vector>
  </HeadingPairs>
  <TitlesOfParts>
    <vt:vector size="15"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305</cp:revision>
  <dcterms:created xsi:type="dcterms:W3CDTF">2013-05-29T02:56:16Z</dcterms:created>
  <dcterms:modified xsi:type="dcterms:W3CDTF">2016-06-12T00:37:50Z</dcterms:modified>
</cp:coreProperties>
</file>