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310" r:id="rId3"/>
    <p:sldId id="311" r:id="rId4"/>
    <p:sldId id="312" r:id="rId5"/>
    <p:sldId id="313" r:id="rId6"/>
    <p:sldId id="316" r:id="rId7"/>
    <p:sldId id="317" r:id="rId8"/>
    <p:sldId id="314" r:id="rId9"/>
    <p:sldId id="315" r:id="rId10"/>
    <p:sldId id="318" r:id="rId11"/>
    <p:sldId id="319" r:id="rId12"/>
    <p:sldId id="327" r:id="rId13"/>
    <p:sldId id="320" r:id="rId14"/>
    <p:sldId id="321" r:id="rId15"/>
    <p:sldId id="322" r:id="rId16"/>
    <p:sldId id="323" r:id="rId17"/>
    <p:sldId id="328" r:id="rId18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Nxp6Tx9lPfulMoG5s8wsw==" hashData="huQthA40g+tkT2hfhHGtEazhT/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E00"/>
    <a:srgbClr val="663300"/>
    <a:srgbClr val="301702"/>
    <a:srgbClr val="9933FF"/>
    <a:srgbClr val="540054"/>
    <a:srgbClr val="9900FF"/>
    <a:srgbClr val="CC3300"/>
    <a:srgbClr val="A50021"/>
    <a:srgbClr val="0000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91" d="100"/>
          <a:sy n="91" d="100"/>
        </p:scale>
        <p:origin x="-114" y="-1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14/10/2016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14/10/2016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14/10/2016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14/10/2016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14/10/2016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14/10/2016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14/10/2016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666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14/10/2016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89968" y="123478"/>
            <a:ext cx="716407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76200" dist="38100" dir="2700000" algn="tl">
                    <a:schemeClr val="accent2">
                      <a:lumMod val="75000"/>
                    </a:schemeClr>
                  </a:outerShdw>
                </a:effectLst>
              </a:rPr>
              <a:t>Frases muy cortas, pero muy sabias</a:t>
            </a:r>
          </a:p>
          <a:p>
            <a:pPr algn="ctr"/>
            <a:r>
              <a:rPr lang="es-ES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76200" dist="38100" dir="2700000" algn="tl">
                    <a:schemeClr val="accent2">
                      <a:lumMod val="75000"/>
                    </a:schemeClr>
                  </a:outerShdw>
                </a:effectLst>
              </a:rPr>
              <a:t>(3)</a:t>
            </a:r>
            <a:endParaRPr lang="es-ES" sz="2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76200" dist="38100" dir="2700000" algn="tl">
                  <a:schemeClr val="accent2">
                    <a:lumMod val="75000"/>
                  </a:schemeClr>
                </a:outerShdw>
              </a:effectLst>
            </a:endParaRPr>
          </a:p>
        </p:txBody>
      </p:sp>
      <p:pic>
        <p:nvPicPr>
          <p:cNvPr id="2" name="Stephen Schlaks - Sensitive and delicate 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93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62876" y="83989"/>
            <a:ext cx="69127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La vida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es realmente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sencilla, pero insistimos en hacerla difícil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.</a:t>
            </a:r>
          </a:p>
          <a:p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Confucio</a:t>
            </a:r>
            <a:endParaRPr lang="es-ES" sz="1400" b="1" i="1" dirty="0">
              <a:solidFill>
                <a:schemeClr val="bg1"/>
              </a:solidFill>
              <a:effectLst>
                <a:glow rad="101600">
                  <a:schemeClr val="tx2">
                    <a:lumMod val="75000"/>
                  </a:schemeClr>
                </a:glow>
              </a:effectLst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73425" y="4446660"/>
            <a:ext cx="69127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4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Steve </a:t>
            </a:r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Jobs</a:t>
            </a:r>
          </a:p>
          <a:p>
            <a:pPr algn="r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La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única forma de hacer un gran trabajo, es amar lo que haces.</a:t>
            </a:r>
          </a:p>
        </p:txBody>
      </p:sp>
    </p:spTree>
    <p:extLst>
      <p:ext uri="{BB962C8B-B14F-4D97-AF65-F5344CB8AC3E}">
        <p14:creationId xmlns:p14="http://schemas.microsoft.com/office/powerpoint/2010/main" val="350539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"/>
          <a:stretch/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162876" y="83989"/>
            <a:ext cx="69127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latin typeface="+mj-lt"/>
              </a:rPr>
              <a:t>La manifestación más pura e inmediata del tiempo es el ahora</a:t>
            </a:r>
            <a:r>
              <a:rPr lang="es-ES" sz="2000" b="1" dirty="0" smtClean="0">
                <a:latin typeface="+mj-lt"/>
              </a:rPr>
              <a:t>. </a:t>
            </a:r>
            <a:r>
              <a:rPr lang="es-ES" sz="1400" b="1" i="1" dirty="0" smtClean="0">
                <a:latin typeface="+mj-lt"/>
              </a:rPr>
              <a:t>Octavio </a:t>
            </a:r>
            <a:r>
              <a:rPr lang="es-ES" sz="1400" b="1" i="1" dirty="0">
                <a:latin typeface="+mj-lt"/>
              </a:rPr>
              <a:t>Paz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073425" y="4466538"/>
            <a:ext cx="69127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400" b="1" i="1" dirty="0" err="1">
                <a:latin typeface="+mj-lt"/>
              </a:rPr>
              <a:t>Publilius</a:t>
            </a:r>
            <a:r>
              <a:rPr lang="es-ES" sz="1400" b="1" i="1" dirty="0">
                <a:latin typeface="+mj-lt"/>
              </a:rPr>
              <a:t> </a:t>
            </a:r>
            <a:r>
              <a:rPr lang="es-ES" sz="1400" b="1" i="1" dirty="0" err="1" smtClean="0">
                <a:latin typeface="+mj-lt"/>
              </a:rPr>
              <a:t>Syrus</a:t>
            </a:r>
            <a:endParaRPr lang="es-ES" sz="1400" b="1" i="1" dirty="0" smtClean="0">
              <a:latin typeface="+mj-lt"/>
            </a:endParaRPr>
          </a:p>
          <a:p>
            <a:pPr algn="r"/>
            <a:r>
              <a:rPr lang="es-ES" sz="1400" b="1" i="1" dirty="0">
                <a:latin typeface="+mj-lt"/>
              </a:rPr>
              <a:t> </a:t>
            </a:r>
            <a:r>
              <a:rPr lang="es-ES" sz="2000" b="1" dirty="0" smtClean="0">
                <a:latin typeface="+mj-lt"/>
              </a:rPr>
              <a:t>Hacer </a:t>
            </a:r>
            <a:r>
              <a:rPr lang="es-ES" sz="2000" b="1" dirty="0">
                <a:latin typeface="+mj-lt"/>
              </a:rPr>
              <a:t>dos cosas al mismo </a:t>
            </a:r>
            <a:r>
              <a:rPr lang="es-ES" sz="2000" b="1" dirty="0" smtClean="0">
                <a:latin typeface="+mj-lt"/>
              </a:rPr>
              <a:t>tiempo, </a:t>
            </a:r>
            <a:r>
              <a:rPr lang="es-ES" sz="2000" b="1" dirty="0">
                <a:latin typeface="+mj-lt"/>
              </a:rPr>
              <a:t>es no hacer ninguna de ellas.</a:t>
            </a:r>
          </a:p>
        </p:txBody>
      </p:sp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95738" y="83989"/>
            <a:ext cx="709897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970" b="1" dirty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El enemigo es el miedo. Creemos que es el odio pero es el </a:t>
            </a:r>
            <a:r>
              <a:rPr lang="es-ES" sz="1970" b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miedo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.</a:t>
            </a:r>
          </a:p>
          <a:p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Mahatma Gandhi</a:t>
            </a:r>
            <a:endParaRPr lang="es-ES" sz="1400" b="1" i="1" dirty="0">
              <a:solidFill>
                <a:schemeClr val="bg1"/>
              </a:solidFill>
              <a:effectLst>
                <a:glow rad="101600">
                  <a:schemeClr val="accent1">
                    <a:lumMod val="75000"/>
                  </a:schemeClr>
                </a:glow>
              </a:effectLst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023729" y="4446660"/>
            <a:ext cx="702696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4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John W. </a:t>
            </a:r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Gardner</a:t>
            </a:r>
          </a:p>
          <a:p>
            <a:pPr algn="r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La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excelencia es hacer cosas extraordinarias de forma excelente.</a:t>
            </a:r>
          </a:p>
        </p:txBody>
      </p:sp>
    </p:spTree>
    <p:extLst>
      <p:ext uri="{BB962C8B-B14F-4D97-AF65-F5344CB8AC3E}">
        <p14:creationId xmlns:p14="http://schemas.microsoft.com/office/powerpoint/2010/main" val="301687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E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182754" y="83989"/>
            <a:ext cx="683325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301702"/>
                  </a:glow>
                </a:effectLst>
                <a:latin typeface="+mj-lt"/>
              </a:rPr>
              <a:t>Piensa en toda la belleza que aún hay a tu alrededor y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301702"/>
                  </a:glow>
                </a:effectLst>
                <a:latin typeface="+mj-lt"/>
              </a:rPr>
              <a:t>sé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301702"/>
                  </a:glow>
                </a:effectLst>
                <a:latin typeface="+mj-lt"/>
              </a:rPr>
              <a:t>feliz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301702"/>
                  </a:glow>
                </a:effectLst>
                <a:latin typeface="+mj-lt"/>
              </a:rPr>
              <a:t>.</a:t>
            </a:r>
          </a:p>
          <a:p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301702"/>
                  </a:glow>
                </a:effectLst>
                <a:latin typeface="+mj-lt"/>
              </a:rPr>
              <a:t>Ana </a:t>
            </a:r>
            <a:r>
              <a:rPr lang="es-ES" sz="1400" b="1" i="1" dirty="0">
                <a:solidFill>
                  <a:schemeClr val="bg1"/>
                </a:solidFill>
                <a:effectLst>
                  <a:glow rad="101600">
                    <a:srgbClr val="301702"/>
                  </a:glow>
                </a:effectLst>
                <a:latin typeface="+mj-lt"/>
              </a:rPr>
              <a:t>Frank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103242" y="4446660"/>
            <a:ext cx="69127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400" b="1" i="1" dirty="0">
                <a:solidFill>
                  <a:schemeClr val="bg1"/>
                </a:solidFill>
                <a:effectLst>
                  <a:glow rad="101600">
                    <a:srgbClr val="301702"/>
                  </a:glow>
                </a:effectLst>
                <a:latin typeface="+mj-lt"/>
              </a:rPr>
              <a:t>Leonard </a:t>
            </a:r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301702"/>
                  </a:glow>
                </a:effectLst>
                <a:latin typeface="+mj-lt"/>
              </a:rPr>
              <a:t>Cohen</a:t>
            </a:r>
          </a:p>
          <a:p>
            <a:pPr algn="r"/>
            <a:r>
              <a:rPr lang="es-ES" sz="1970" b="1" dirty="0" smtClean="0">
                <a:solidFill>
                  <a:schemeClr val="bg1"/>
                </a:solidFill>
                <a:effectLst>
                  <a:glow rad="101600">
                    <a:srgbClr val="301702"/>
                  </a:glow>
                </a:effectLst>
                <a:latin typeface="+mj-lt"/>
              </a:rPr>
              <a:t>El </a:t>
            </a:r>
            <a:r>
              <a:rPr lang="es-ES" sz="1970" b="1" dirty="0">
                <a:solidFill>
                  <a:schemeClr val="bg1"/>
                </a:solidFill>
                <a:effectLst>
                  <a:glow rad="101600">
                    <a:srgbClr val="301702"/>
                  </a:glow>
                </a:effectLst>
                <a:latin typeface="+mj-lt"/>
              </a:rPr>
              <a:t>amor no tiene cura, pero es la única cura para todos los males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301702"/>
                  </a:glow>
                </a:effectLst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E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95738" y="83989"/>
            <a:ext cx="708903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9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Amarse a uno mismo es el principio de una historia de amor eterna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.</a:t>
            </a:r>
          </a:p>
          <a:p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Oscar </a:t>
            </a:r>
            <a:r>
              <a:rPr lang="es-ES" sz="1400" b="1" i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Wilde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026165" y="4446660"/>
            <a:ext cx="708903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Séneca</a:t>
            </a:r>
          </a:p>
          <a:p>
            <a:pPr algn="r"/>
            <a:r>
              <a:rPr lang="es-ES" sz="1870" b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Hay </a:t>
            </a:r>
            <a:r>
              <a:rPr lang="es-ES" sz="1870" b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ciertas cosas que para hacerlas bien no basta haberlas aprendido</a:t>
            </a:r>
            <a:r>
              <a:rPr lang="es-ES" sz="1400" b="1" i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.</a:t>
            </a:r>
            <a:endParaRPr lang="es-ES" sz="2000" b="1" dirty="0">
              <a:solidFill>
                <a:schemeClr val="bg1"/>
              </a:solidFill>
              <a:effectLst>
                <a:glow rad="101600">
                  <a:schemeClr val="accent1">
                    <a:lumMod val="50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93303" y="83989"/>
            <a:ext cx="7002219" cy="607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97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Para que todo vaya mejor, es necesario que sepas lo que quieres</a:t>
            </a:r>
            <a:r>
              <a:rPr lang="es-ES" sz="195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.</a:t>
            </a:r>
          </a:p>
          <a:p>
            <a:r>
              <a:rPr lang="es-ES" sz="1400" b="1" i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Paulo </a:t>
            </a:r>
            <a:r>
              <a:rPr lang="es-ES" sz="1400" b="1" i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Coelho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073425" y="4446660"/>
            <a:ext cx="69127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400" b="1" i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Proverbio </a:t>
            </a:r>
            <a:r>
              <a:rPr lang="es-ES" sz="1400" b="1" i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chino</a:t>
            </a:r>
          </a:p>
          <a:p>
            <a:pPr algn="r"/>
            <a:r>
              <a:rPr lang="es-ES" sz="20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Visión </a:t>
            </a:r>
            <a:r>
              <a:rPr lang="es-ES" sz="200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sin acción es un sueño. Acción sin visión es una pesadilla</a:t>
            </a:r>
            <a:r>
              <a:rPr lang="es-ES" sz="1400" b="1" i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.</a:t>
            </a:r>
            <a:endParaRPr lang="es-ES" sz="2000" b="1" dirty="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73425" y="83989"/>
            <a:ext cx="7098975" cy="607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95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Tienes que pensar de todas formas ¿Por qué no pensar en grande? </a:t>
            </a:r>
            <a:r>
              <a:rPr lang="es-ES" sz="1400" b="1" i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Donald </a:t>
            </a:r>
            <a:r>
              <a:rPr lang="es-ES" sz="1400" b="1" i="1" dirty="0" err="1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Trump</a:t>
            </a:r>
            <a:endParaRPr lang="es-ES" sz="1400" b="1" i="1" dirty="0">
              <a:solidFill>
                <a:schemeClr val="bg1"/>
              </a:solidFill>
              <a:effectLst>
                <a:outerShdw blurRad="635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073425" y="4446660"/>
            <a:ext cx="6912768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400" b="1" i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Oscar </a:t>
            </a:r>
            <a:r>
              <a:rPr lang="es-ES" sz="1400" b="1" i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Wilde</a:t>
            </a:r>
          </a:p>
          <a:p>
            <a:pPr algn="r"/>
            <a:r>
              <a:rPr lang="es-ES" sz="196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El </a:t>
            </a:r>
            <a:r>
              <a:rPr lang="es-ES" sz="196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medio mejor para hacer buenos a los niños, es hacerlos felices.</a:t>
            </a:r>
          </a:p>
        </p:txBody>
      </p:sp>
    </p:spTree>
    <p:extLst>
      <p:ext uri="{BB962C8B-B14F-4D97-AF65-F5344CB8AC3E}">
        <p14:creationId xmlns:p14="http://schemas.microsoft.com/office/powerpoint/2010/main" val="301687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73425" y="83989"/>
            <a:ext cx="7002219" cy="607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9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Hay una manera de vencer el miedo y es cultivando la paz interior</a:t>
            </a:r>
            <a:r>
              <a:rPr lang="es-ES" sz="195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</a:t>
            </a:r>
          </a:p>
          <a:p>
            <a:r>
              <a:rPr lang="es-ES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Lama </a:t>
            </a:r>
            <a:r>
              <a:rPr lang="es-ES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Gangchen</a:t>
            </a:r>
            <a:endParaRPr lang="es-ES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981539" y="4446660"/>
            <a:ext cx="7104043" cy="607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400" b="1" i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Oscar Wilde </a:t>
            </a:r>
            <a:endParaRPr lang="es-ES" sz="1400" b="1" i="1" dirty="0" smtClean="0">
              <a:solidFill>
                <a:schemeClr val="bg1"/>
              </a:solidFill>
              <a:effectLst>
                <a:glow rad="101600">
                  <a:srgbClr val="663300"/>
                </a:glow>
              </a:effectLst>
              <a:latin typeface="+mj-lt"/>
            </a:endParaRPr>
          </a:p>
          <a:p>
            <a:pPr algn="r"/>
            <a:r>
              <a:rPr lang="es-ES" sz="1930" b="1" dirty="0" smtClean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La </a:t>
            </a:r>
            <a:r>
              <a:rPr lang="es-ES" sz="1930" b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mejor base para un matrimonio feliz es la mutua incomprensión</a:t>
            </a:r>
            <a:r>
              <a:rPr lang="es-ES" sz="1400" b="1" i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.</a:t>
            </a:r>
            <a:endParaRPr lang="es-ES" sz="2000" b="1" dirty="0">
              <a:solidFill>
                <a:schemeClr val="bg1"/>
              </a:solidFill>
              <a:effectLst>
                <a:glow rad="101600">
                  <a:srgbClr val="6633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1187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E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73425" y="83989"/>
            <a:ext cx="7002219" cy="607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9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Debe desear todo hombre vivir para saber, y saber para bien vivir.</a:t>
            </a:r>
          </a:p>
          <a:p>
            <a:r>
              <a:rPr lang="es-ES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Mateo Alemán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093303" y="4446660"/>
            <a:ext cx="6912768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Montesquieu </a:t>
            </a:r>
            <a:endParaRPr lang="es-ES" sz="1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algn="r"/>
            <a:r>
              <a:rPr lang="es-ES" sz="196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Para </a:t>
            </a:r>
            <a:r>
              <a:rPr lang="es-ES" sz="196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obtener éxito en el mundo, hay que parecer loco y ser sabio</a:t>
            </a:r>
            <a:r>
              <a:rPr lang="es-ES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071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321852" y="98730"/>
            <a:ext cx="652047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accent2">
                      <a:lumMod val="50000"/>
                    </a:schemeClr>
                  </a:glow>
                </a:effectLst>
                <a:latin typeface="+mj-lt"/>
              </a:rPr>
              <a:t>Unidos, nos mantendremos en pie; divididos, nos caeremos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accent2">
                      <a:lumMod val="50000"/>
                    </a:schemeClr>
                  </a:glow>
                </a:effectLst>
                <a:latin typeface="+mj-lt"/>
              </a:rPr>
              <a:t>.</a:t>
            </a:r>
          </a:p>
          <a:p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chemeClr val="accent2">
                      <a:lumMod val="50000"/>
                    </a:schemeClr>
                  </a:glow>
                </a:effectLst>
                <a:latin typeface="+mj-lt"/>
              </a:rPr>
              <a:t>Esopo</a:t>
            </a:r>
            <a:endParaRPr lang="es-ES" sz="1400" b="1" i="1" dirty="0">
              <a:solidFill>
                <a:schemeClr val="bg1"/>
              </a:solidFill>
              <a:effectLst>
                <a:glow rad="101600">
                  <a:schemeClr val="accent2">
                    <a:lumMod val="50000"/>
                  </a:schemeClr>
                </a:glow>
              </a:effectLst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373831" y="4337331"/>
            <a:ext cx="64087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chemeClr val="accent2">
                      <a:lumMod val="50000"/>
                    </a:schemeClr>
                  </a:glow>
                </a:effectLst>
                <a:latin typeface="+mj-lt"/>
              </a:rPr>
              <a:t>Refrán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accent2">
                      <a:lumMod val="50000"/>
                    </a:schemeClr>
                  </a:glow>
                </a:effectLst>
                <a:latin typeface="+mj-lt"/>
              </a:rPr>
              <a:t> </a:t>
            </a:r>
          </a:p>
          <a:p>
            <a:pPr algn="r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accent2">
                      <a:lumMod val="50000"/>
                    </a:schemeClr>
                  </a:glow>
                </a:effectLst>
                <a:latin typeface="+mj-lt"/>
              </a:rPr>
              <a:t>Mejor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accent2">
                      <a:lumMod val="50000"/>
                    </a:schemeClr>
                  </a:glow>
                </a:effectLst>
                <a:latin typeface="+mj-lt"/>
              </a:rPr>
              <a:t>que juntar las manos para rezar, es abrirlas para dar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accent2">
                      <a:lumMod val="50000"/>
                    </a:schemeClr>
                  </a:glow>
                </a:effectLst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67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73425" y="83989"/>
            <a:ext cx="700221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Sólo el virtuoso es competente para amar u odiar a los hombres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.</a:t>
            </a:r>
          </a:p>
          <a:p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Confucio</a:t>
            </a:r>
            <a:endParaRPr lang="es-ES" sz="1400" b="1" i="1" dirty="0">
              <a:solidFill>
                <a:schemeClr val="bg1"/>
              </a:solidFill>
              <a:effectLst>
                <a:glow rad="101600">
                  <a:schemeClr val="accent5">
                    <a:lumMod val="50000"/>
                  </a:schemeClr>
                </a:glow>
              </a:effectLst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073425" y="4446660"/>
            <a:ext cx="69127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400" b="1" i="1" dirty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Juvenal </a:t>
            </a:r>
            <a:endParaRPr lang="es-ES" sz="1400" b="1" i="1" dirty="0" smtClean="0">
              <a:solidFill>
                <a:schemeClr val="bg1"/>
              </a:solidFill>
              <a:effectLst>
                <a:glow rad="101600">
                  <a:schemeClr val="accent5">
                    <a:lumMod val="50000"/>
                  </a:schemeClr>
                </a:glow>
              </a:effectLst>
              <a:latin typeface="+mj-lt"/>
            </a:endParaRPr>
          </a:p>
          <a:p>
            <a:pPr algn="r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Es locura manifiesta vivir precariamente, para poder morir rico</a:t>
            </a:r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.</a:t>
            </a:r>
            <a:endParaRPr lang="es-ES" sz="2000" b="1" dirty="0">
              <a:solidFill>
                <a:schemeClr val="bg1"/>
              </a:solidFill>
              <a:effectLst>
                <a:glow rad="101600">
                  <a:schemeClr val="accent5">
                    <a:lumMod val="50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7590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01 Mis docu. Backup\Mis imágenes\00 Para el mensaje haciendo\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3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1259632" y="98730"/>
            <a:ext cx="662473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rgbClr val="001E00"/>
                </a:solidFill>
                <a:latin typeface="+mj-lt"/>
              </a:rPr>
              <a:t>Solo yo puedo cambiar mi vida. Nadie puede hacerlo por mi</a:t>
            </a:r>
            <a:r>
              <a:rPr lang="es-ES" sz="2000" b="1" dirty="0" smtClean="0">
                <a:solidFill>
                  <a:srgbClr val="001E00"/>
                </a:solidFill>
                <a:latin typeface="+mj-lt"/>
              </a:rPr>
              <a:t>.</a:t>
            </a:r>
          </a:p>
          <a:p>
            <a:r>
              <a:rPr lang="es-ES" sz="1400" b="1" i="1" dirty="0" smtClean="0">
                <a:solidFill>
                  <a:srgbClr val="001E00"/>
                </a:solidFill>
                <a:latin typeface="+mj-lt"/>
              </a:rPr>
              <a:t>Carol </a:t>
            </a:r>
            <a:r>
              <a:rPr lang="es-ES" sz="1400" b="1" i="1" dirty="0" err="1">
                <a:solidFill>
                  <a:srgbClr val="001E00"/>
                </a:solidFill>
                <a:latin typeface="+mj-lt"/>
              </a:rPr>
              <a:t>Burnett</a:t>
            </a:r>
            <a:endParaRPr lang="es-ES" sz="1400" b="1" i="1" dirty="0">
              <a:solidFill>
                <a:srgbClr val="001E00"/>
              </a:solidFill>
              <a:latin typeface="+mj-lt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170181" y="4436721"/>
            <a:ext cx="662473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400" b="1" i="1" dirty="0">
                <a:solidFill>
                  <a:schemeClr val="bg1"/>
                </a:solidFill>
                <a:effectLst>
                  <a:glow rad="101600">
                    <a:srgbClr val="001E00"/>
                  </a:glow>
                </a:effectLst>
                <a:latin typeface="+mj-lt"/>
              </a:rPr>
              <a:t>José </a:t>
            </a:r>
            <a:r>
              <a:rPr lang="es-ES" sz="1400" b="1" i="1" dirty="0" err="1">
                <a:solidFill>
                  <a:schemeClr val="bg1"/>
                </a:solidFill>
                <a:effectLst>
                  <a:glow rad="101600">
                    <a:srgbClr val="001E00"/>
                  </a:glow>
                </a:effectLst>
                <a:latin typeface="+mj-lt"/>
              </a:rPr>
              <a:t>Narosky</a:t>
            </a:r>
            <a:r>
              <a:rPr lang="es-ES" sz="1400" b="1" i="1" dirty="0">
                <a:solidFill>
                  <a:schemeClr val="bg1"/>
                </a:solidFill>
                <a:effectLst>
                  <a:glow rad="101600">
                    <a:srgbClr val="001E00"/>
                  </a:glow>
                </a:effectLst>
                <a:latin typeface="+mj-lt"/>
              </a:rPr>
              <a:t> </a:t>
            </a:r>
            <a:endParaRPr lang="es-ES" sz="1400" b="1" i="1" dirty="0" smtClean="0">
              <a:solidFill>
                <a:schemeClr val="bg1"/>
              </a:solidFill>
              <a:effectLst>
                <a:glow rad="101600">
                  <a:srgbClr val="001E00"/>
                </a:glow>
              </a:effectLst>
              <a:latin typeface="+mj-lt"/>
            </a:endParaRPr>
          </a:p>
          <a:p>
            <a:pPr algn="r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001E00"/>
                  </a:glow>
                </a:effectLst>
                <a:latin typeface="+mj-lt"/>
              </a:rPr>
              <a:t>En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001E00"/>
                  </a:glow>
                </a:effectLst>
                <a:latin typeface="+mj-lt"/>
              </a:rPr>
              <a:t>el pecho materno absorbemos ternura para toda la vida.</a:t>
            </a:r>
            <a:endParaRPr lang="es-ES" sz="2000" b="1" dirty="0" smtClean="0">
              <a:solidFill>
                <a:schemeClr val="bg1"/>
              </a:solidFill>
              <a:effectLst>
                <a:glow rad="101600">
                  <a:srgbClr val="001E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1249693" y="88791"/>
            <a:ext cx="669674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El medio para hacer cambiar de opinión es el afecto, no la </a:t>
            </a:r>
            <a:r>
              <a:rPr lang="es-ES" sz="20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ira.</a:t>
            </a:r>
          </a:p>
          <a:p>
            <a:r>
              <a:rPr lang="es-ES" sz="1400" b="1" i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Dalai Lama</a:t>
            </a:r>
            <a:endParaRPr lang="es-ES" sz="1400" b="1" i="1" dirty="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150303" y="4446660"/>
            <a:ext cx="677625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400" b="1" i="1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tx2">
                      <a:lumMod val="20000"/>
                      <a:lumOff val="80000"/>
                    </a:schemeClr>
                  </a:glow>
                </a:effectLst>
                <a:latin typeface="+mj-lt"/>
              </a:rPr>
              <a:t>Johann W. Von Goethe </a:t>
            </a:r>
            <a:endParaRPr lang="es-ES" sz="1400" b="1" i="1" dirty="0" smtClean="0">
              <a:solidFill>
                <a:schemeClr val="tx2">
                  <a:lumMod val="50000"/>
                </a:schemeClr>
              </a:solidFill>
              <a:effectLst>
                <a:glow rad="101600">
                  <a:schemeClr val="tx2">
                    <a:lumMod val="20000"/>
                    <a:lumOff val="80000"/>
                  </a:schemeClr>
                </a:glow>
              </a:effectLst>
              <a:latin typeface="+mj-lt"/>
            </a:endParaRPr>
          </a:p>
          <a:p>
            <a:pPr algn="r"/>
            <a:r>
              <a:rPr lang="es-ES" sz="2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tx2">
                      <a:lumMod val="20000"/>
                      <a:lumOff val="80000"/>
                    </a:schemeClr>
                  </a:glow>
                </a:effectLst>
                <a:latin typeface="+mj-lt"/>
              </a:rPr>
              <a:t>Cualquier </a:t>
            </a:r>
            <a:r>
              <a:rPr lang="es-ES" sz="2000" b="1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tx2">
                      <a:lumMod val="20000"/>
                      <a:lumOff val="80000"/>
                    </a:schemeClr>
                  </a:glow>
                </a:effectLst>
                <a:latin typeface="+mj-lt"/>
              </a:rPr>
              <a:t>cosa que puedas hacer o soñar, puedes comenzarla</a:t>
            </a:r>
            <a:r>
              <a:rPr lang="es-ES" sz="1400" b="1" i="1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tx2">
                      <a:lumMod val="20000"/>
                      <a:lumOff val="80000"/>
                    </a:schemeClr>
                  </a:glow>
                </a:effectLst>
                <a:latin typeface="+mj-lt"/>
              </a:rPr>
              <a:t>.</a:t>
            </a:r>
            <a:endParaRPr lang="es-ES" sz="2000" b="1" dirty="0" smtClean="0">
              <a:solidFill>
                <a:schemeClr val="tx2">
                  <a:lumMod val="50000"/>
                </a:schemeClr>
              </a:solidFill>
              <a:effectLst>
                <a:glow rad="101600">
                  <a:schemeClr val="tx2">
                    <a:lumMod val="20000"/>
                    <a:lumOff val="80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01 Mis docu. Backup\Mis imágenes\Fondos para Montajes\Mar calma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16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405475" y="0"/>
            <a:ext cx="8323110" cy="2715766"/>
            <a:chOff x="405475" y="-9939"/>
            <a:chExt cx="8323110" cy="1060450"/>
          </a:xfrm>
        </p:grpSpPr>
        <p:pic>
          <p:nvPicPr>
            <p:cNvPr id="3" name="Picture 3" descr="E:\01 Mis docu. Backup\Mis imágenes\00 Para el mensaje haciendo\00 bola Marco png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475" y="-9939"/>
              <a:ext cx="792163" cy="10604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3" descr="E:\01 Mis docu. Backup\Mis imágenes\00 Para el mensaje haciendo\00 bola Marco png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848"/>
            <a:stretch/>
          </p:blipFill>
          <p:spPr bwMode="auto">
            <a:xfrm flipH="1">
              <a:off x="7936422" y="-9939"/>
              <a:ext cx="792163" cy="8287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4 Grupo"/>
          <p:cNvGrpSpPr/>
          <p:nvPr/>
        </p:nvGrpSpPr>
        <p:grpSpPr>
          <a:xfrm flipH="1" flipV="1">
            <a:off x="405475" y="2427734"/>
            <a:ext cx="8323110" cy="2733869"/>
            <a:chOff x="405475" y="-9939"/>
            <a:chExt cx="8323110" cy="1060450"/>
          </a:xfrm>
        </p:grpSpPr>
        <p:pic>
          <p:nvPicPr>
            <p:cNvPr id="6" name="Picture 3" descr="E:\01 Mis docu. Backup\Mis imágenes\00 Para el mensaje haciendo\00 bola Marco png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475" y="-9939"/>
              <a:ext cx="792163" cy="10604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" descr="E:\01 Mis docu. Backup\Mis imágenes\00 Para el mensaje haciendo\00 bola Marco png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848"/>
            <a:stretch/>
          </p:blipFill>
          <p:spPr bwMode="auto">
            <a:xfrm flipH="1">
              <a:off x="7936422" y="-9939"/>
              <a:ext cx="792163" cy="8287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7 CuadroTexto"/>
          <p:cNvSpPr txBox="1"/>
          <p:nvPr/>
        </p:nvSpPr>
        <p:spPr>
          <a:xfrm>
            <a:off x="2995818" y="-1460698"/>
            <a:ext cx="313521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n-US" sz="1400" b="1" dirty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Sensitive and </a:t>
            </a:r>
            <a:r>
              <a:rPr lang="en-US" sz="1400" b="1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delicate - </a:t>
            </a:r>
            <a:r>
              <a:rPr lang="en-US" sz="1400" b="1" i="1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Stephen </a:t>
            </a:r>
            <a:r>
              <a:rPr lang="en-US" sz="1400" b="1" i="1" dirty="0" err="1" smtClean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Schlaks</a:t>
            </a:r>
            <a:endParaRPr lang="es-ES" sz="1400" b="1" i="1" dirty="0">
              <a:solidFill>
                <a:schemeClr val="bg1"/>
              </a:solidFill>
              <a:effectLst>
                <a:glow rad="63500">
                  <a:schemeClr val="tx1">
                    <a:lumMod val="75000"/>
                    <a:lumOff val="25000"/>
                  </a:schemeClr>
                </a:glow>
              </a:effectLst>
              <a:latin typeface="+mj-lt"/>
            </a:endParaRP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glow rad="63500">
                  <a:schemeClr val="tx1">
                    <a:lumMod val="75000"/>
                    <a:lumOff val="25000"/>
                  </a:schemeClr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Medellín-Colombia</a:t>
            </a:r>
            <a:endParaRPr lang="es-ES" sz="1400" b="1" dirty="0">
              <a:solidFill>
                <a:schemeClr val="bg1"/>
              </a:solidFill>
              <a:effectLst>
                <a:glow rad="63500">
                  <a:schemeClr val="tx1">
                    <a:lumMod val="75000"/>
                    <a:lumOff val="25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28860</TotalTime>
  <Words>438</Words>
  <Application>Microsoft Office PowerPoint</Application>
  <PresentationFormat>Presentación en pantalla (16:9)</PresentationFormat>
  <Paragraphs>60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2468</cp:revision>
  <dcterms:created xsi:type="dcterms:W3CDTF">2012-12-20T15:47:10Z</dcterms:created>
  <dcterms:modified xsi:type="dcterms:W3CDTF">2016-10-15T03:06:54Z</dcterms:modified>
</cp:coreProperties>
</file>