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261" r:id="rId3"/>
    <p:sldId id="301" r:id="rId4"/>
    <p:sldId id="325" r:id="rId5"/>
    <p:sldId id="309" r:id="rId6"/>
    <p:sldId id="327" r:id="rId7"/>
    <p:sldId id="341" r:id="rId8"/>
    <p:sldId id="329" r:id="rId9"/>
    <p:sldId id="333" r:id="rId10"/>
    <p:sldId id="331" r:id="rId11"/>
    <p:sldId id="342" r:id="rId12"/>
    <p:sldId id="323" r:id="rId13"/>
    <p:sldId id="330" r:id="rId14"/>
    <p:sldId id="336" r:id="rId15"/>
    <p:sldId id="335" r:id="rId16"/>
    <p:sldId id="334" r:id="rId17"/>
    <p:sldId id="343" r:id="rId18"/>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2qLpDf2vY2NiNEf1nfROiw==" hashData="n7FLwXroZ8QgwoKsBbbOvvGDGX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00"/>
    <a:srgbClr val="3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2" d="100"/>
          <a:sy n="92" d="100"/>
        </p:scale>
        <p:origin x="-75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07/03/2014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278146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07/03/2014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07/03/2014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07/03/2014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07/03/2014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07/03/2014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07/03/2014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07/03/2014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07/03/2014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07/03/2014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07/03/2014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07/03/2014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31A362E-F990-4BBF-8D69-78B289F523E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993731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07/03/2014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02D97B1-640E-42D1-9236-39F7E5ED5C23}"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t="1728" r="881" b="1728"/>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54691" y="3088580"/>
            <a:ext cx="4386136" cy="1154162"/>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CO" sz="2300" b="1" dirty="0">
                <a:ln w="11430"/>
                <a:solidFill>
                  <a:srgbClr val="993300"/>
                </a:solidFill>
                <a:effectLst>
                  <a:outerShdw blurRad="50800" dist="38100" dir="2700000" algn="tl" rotWithShape="0">
                    <a:prstClr val="black"/>
                  </a:outerShdw>
                </a:effectLst>
              </a:rPr>
              <a:t>1689 – </a:t>
            </a:r>
            <a:r>
              <a:rPr lang="es-CO" sz="2300" b="1" dirty="0" smtClean="0">
                <a:ln w="11430"/>
                <a:solidFill>
                  <a:srgbClr val="993300"/>
                </a:solidFill>
                <a:effectLst>
                  <a:outerShdw blurRad="50800" dist="38100" dir="2700000" algn="tl" rotWithShape="0">
                    <a:prstClr val="black"/>
                  </a:outerShdw>
                </a:effectLst>
              </a:rPr>
              <a:t>1755.</a:t>
            </a:r>
          </a:p>
          <a:p>
            <a:pPr algn="ctr"/>
            <a:r>
              <a:rPr lang="es-CO" sz="2300" b="1" dirty="0" smtClean="0">
                <a:ln w="11430"/>
                <a:solidFill>
                  <a:srgbClr val="993300"/>
                </a:solidFill>
                <a:effectLst>
                  <a:outerShdw blurRad="50800" dist="38100" dir="2700000" algn="tl" rotWithShape="0">
                    <a:prstClr val="black"/>
                  </a:outerShdw>
                </a:effectLst>
              </a:rPr>
              <a:t>Filósofo</a:t>
            </a:r>
            <a:r>
              <a:rPr lang="es-CO" sz="2300" b="1" dirty="0">
                <a:ln w="11430"/>
                <a:solidFill>
                  <a:srgbClr val="993300"/>
                </a:solidFill>
                <a:effectLst>
                  <a:outerShdw blurRad="50800" dist="38100" dir="2700000" algn="tl" rotWithShape="0">
                    <a:prstClr val="black"/>
                  </a:outerShdw>
                </a:effectLst>
              </a:rPr>
              <a:t>, cronista y </a:t>
            </a:r>
            <a:r>
              <a:rPr lang="es-CO" sz="2300" b="1" dirty="0" smtClean="0">
                <a:ln w="11430"/>
                <a:solidFill>
                  <a:srgbClr val="993300"/>
                </a:solidFill>
                <a:effectLst>
                  <a:outerShdw blurRad="50800" dist="38100" dir="2700000" algn="tl" rotWithShape="0">
                    <a:prstClr val="black"/>
                  </a:outerShdw>
                </a:effectLst>
              </a:rPr>
              <a:t>pensador</a:t>
            </a:r>
          </a:p>
          <a:p>
            <a:pPr algn="ctr"/>
            <a:r>
              <a:rPr lang="es-CO" sz="2300" b="1" dirty="0" smtClean="0">
                <a:ln w="11430"/>
                <a:solidFill>
                  <a:srgbClr val="993300"/>
                </a:solidFill>
                <a:effectLst>
                  <a:outerShdw blurRad="50800" dist="38100" dir="2700000" algn="tl" rotWithShape="0">
                    <a:prstClr val="black"/>
                  </a:outerShdw>
                </a:effectLst>
              </a:rPr>
              <a:t>político </a:t>
            </a:r>
            <a:r>
              <a:rPr lang="es-CO" sz="2300" b="1" dirty="0">
                <a:ln w="11430"/>
                <a:solidFill>
                  <a:srgbClr val="993300"/>
                </a:solidFill>
                <a:effectLst>
                  <a:outerShdw blurRad="50800" dist="38100" dir="2700000" algn="tl" rotWithShape="0">
                    <a:prstClr val="black"/>
                  </a:outerShdw>
                </a:effectLst>
              </a:rPr>
              <a:t>francés</a:t>
            </a:r>
          </a:p>
        </p:txBody>
      </p:sp>
      <p:grpSp>
        <p:nvGrpSpPr>
          <p:cNvPr id="9" name="8 Grupo"/>
          <p:cNvGrpSpPr/>
          <p:nvPr/>
        </p:nvGrpSpPr>
        <p:grpSpPr>
          <a:xfrm>
            <a:off x="154690" y="915566"/>
            <a:ext cx="4386137" cy="1296144"/>
            <a:chOff x="76331" y="460871"/>
            <a:chExt cx="4386137" cy="1296144"/>
          </a:xfrm>
        </p:grpSpPr>
        <p:sp>
          <p:nvSpPr>
            <p:cNvPr id="2" name="1 Rectángulo"/>
            <p:cNvSpPr/>
            <p:nvPr/>
          </p:nvSpPr>
          <p:spPr>
            <a:xfrm>
              <a:off x="76331" y="987574"/>
              <a:ext cx="4386137" cy="769441"/>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CO" sz="4400" b="1" dirty="0">
                  <a:ln w="11430"/>
                  <a:solidFill>
                    <a:srgbClr val="993300"/>
                  </a:solidFill>
                  <a:effectLst>
                    <a:outerShdw blurRad="50800" dist="38100" dir="2700000" algn="tl" rotWithShape="0">
                      <a:prstClr val="black"/>
                    </a:outerShdw>
                  </a:effectLst>
                </a:rPr>
                <a:t>MONTESQUIEU</a:t>
              </a:r>
            </a:p>
          </p:txBody>
        </p:sp>
        <p:sp>
          <p:nvSpPr>
            <p:cNvPr id="4" name="3 Rectángulo"/>
            <p:cNvSpPr/>
            <p:nvPr/>
          </p:nvSpPr>
          <p:spPr>
            <a:xfrm>
              <a:off x="193943" y="460871"/>
              <a:ext cx="4150495"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CO" sz="2400" b="1" dirty="0" smtClean="0">
                  <a:ln w="11430"/>
                  <a:solidFill>
                    <a:srgbClr val="993300"/>
                  </a:solidFill>
                  <a:effectLst>
                    <a:outerShdw blurRad="50800" dist="38100" dir="2700000" algn="tl" rotWithShape="0">
                      <a:prstClr val="black"/>
                    </a:outerShdw>
                  </a:effectLst>
                </a:rPr>
                <a:t>Charles-Louis de </a:t>
              </a:r>
              <a:r>
                <a:rPr lang="es-CO" sz="2400" b="1" dirty="0" err="1">
                  <a:ln w="11430"/>
                  <a:solidFill>
                    <a:srgbClr val="993300"/>
                  </a:solidFill>
                  <a:effectLst>
                    <a:outerShdw blurRad="50800" dist="38100" dir="2700000" algn="tl" rotWithShape="0">
                      <a:prstClr val="black"/>
                    </a:outerShdw>
                  </a:effectLst>
                </a:rPr>
                <a:t>Secondat</a:t>
              </a:r>
              <a:endParaRPr lang="es-CO" sz="2400" b="1" dirty="0">
                <a:ln w="11430"/>
                <a:solidFill>
                  <a:srgbClr val="993300"/>
                </a:solidFill>
                <a:effectLst>
                  <a:outerShdw blurRad="50800" dist="38100" dir="2700000" algn="tl" rotWithShape="0">
                    <a:prstClr val="black"/>
                  </a:outerShdw>
                </a:effectLst>
              </a:endParaRPr>
            </a:p>
          </p:txBody>
        </p:sp>
      </p:grpSp>
    </p:spTree>
  </p:cSld>
  <p:clrMapOvr>
    <a:masterClrMapping/>
  </p:clrMapOvr>
  <mc:AlternateContent xmlns:mc="http://schemas.openxmlformats.org/markup-compatibility/2006" xmlns:p14="http://schemas.microsoft.com/office/powerpoint/2010/main">
    <mc:Choice Requires="p14">
      <p:transition spd="slow" p14:dur="2000">
        <p:pull dir="d"/>
        <p:sndAc>
          <p:stSnd loop="1">
            <p:snd r:embed="rId3" name="Jacques Offenbach   Le Papillon   Wals.wav"/>
          </p:stSnd>
        </p:sndAc>
      </p:transition>
    </mc:Choice>
    <mc:Fallback xmlns="">
      <p:transition spd="slow">
        <p:pull dir="d"/>
        <p:sndAc>
          <p:stSnd loop="1">
            <p:snd r:embed="rId5" name="Jacques Offenbach   Le Papillon   Wal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t="3686"/>
          <a:stretch/>
        </p:blipFill>
        <p:spPr bwMode="auto">
          <a:xfrm>
            <a:off x="1588"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5496" y="483518"/>
            <a:ext cx="2286000" cy="1631216"/>
          </a:xfrm>
          <a:prstGeom prst="rect">
            <a:avLst/>
          </a:prstGeom>
        </p:spPr>
        <p:txBody>
          <a:bodyPr wrap="square">
            <a:spAutoFit/>
          </a:bodyPr>
          <a:lstStyle/>
          <a:p>
            <a:pPr algn="ctr"/>
            <a:r>
              <a:rPr lang="es-CO" sz="2000" b="1" dirty="0">
                <a:latin typeface="+mj-lt"/>
              </a:rPr>
              <a:t>A la mayoría de las personas prefiero darles la razón </a:t>
            </a:r>
            <a:r>
              <a:rPr lang="es-CO" sz="2000" b="1" dirty="0" smtClean="0">
                <a:latin typeface="+mj-lt"/>
              </a:rPr>
              <a:t>rápidamente, </a:t>
            </a:r>
            <a:r>
              <a:rPr lang="es-CO" sz="2000" b="1" dirty="0">
                <a:latin typeface="+mj-lt"/>
              </a:rPr>
              <a:t>antes que escucharlas.</a:t>
            </a:r>
          </a:p>
        </p:txBody>
      </p:sp>
      <p:sp>
        <p:nvSpPr>
          <p:cNvPr id="7" name="6 Rectángulo"/>
          <p:cNvSpPr/>
          <p:nvPr/>
        </p:nvSpPr>
        <p:spPr>
          <a:xfrm>
            <a:off x="6822504" y="483518"/>
            <a:ext cx="2286000" cy="1631216"/>
          </a:xfrm>
          <a:prstGeom prst="rect">
            <a:avLst/>
          </a:prstGeom>
        </p:spPr>
        <p:txBody>
          <a:bodyPr wrap="square">
            <a:spAutoFit/>
          </a:bodyPr>
          <a:lstStyle/>
          <a:p>
            <a:pPr algn="ctr"/>
            <a:r>
              <a:rPr lang="es-CO" sz="2000" b="1" dirty="0">
                <a:latin typeface="+mj-lt"/>
              </a:rPr>
              <a:t>El talento es un don que Dios nos hace en secreto, y que nosotros revelamos sin saberlo.</a:t>
            </a:r>
          </a:p>
        </p:txBody>
      </p:sp>
      <p:sp>
        <p:nvSpPr>
          <p:cNvPr id="12" name="11 Rectángulo"/>
          <p:cNvSpPr/>
          <p:nvPr/>
        </p:nvSpPr>
        <p:spPr>
          <a:xfrm>
            <a:off x="35496" y="3428295"/>
            <a:ext cx="2286000" cy="1015663"/>
          </a:xfrm>
          <a:prstGeom prst="rect">
            <a:avLst/>
          </a:prstGeom>
        </p:spPr>
        <p:txBody>
          <a:bodyPr wrap="square">
            <a:spAutoFit/>
          </a:bodyPr>
          <a:lstStyle/>
          <a:p>
            <a:pPr algn="ctr"/>
            <a:r>
              <a:rPr lang="es-CO" sz="2000" b="1" dirty="0">
                <a:latin typeface="+mj-lt"/>
              </a:rPr>
              <a:t>La prueba más clara de sabiduría es una alegría continua.</a:t>
            </a:r>
          </a:p>
        </p:txBody>
      </p:sp>
      <p:sp>
        <p:nvSpPr>
          <p:cNvPr id="13" name="12 Rectángulo"/>
          <p:cNvSpPr/>
          <p:nvPr/>
        </p:nvSpPr>
        <p:spPr>
          <a:xfrm>
            <a:off x="6822504" y="3428295"/>
            <a:ext cx="2286000" cy="1015663"/>
          </a:xfrm>
          <a:prstGeom prst="rect">
            <a:avLst/>
          </a:prstGeom>
        </p:spPr>
        <p:txBody>
          <a:bodyPr wrap="square">
            <a:spAutoFit/>
          </a:bodyPr>
          <a:lstStyle/>
          <a:p>
            <a:pPr algn="ctr"/>
            <a:r>
              <a:rPr lang="es-CO" sz="2000" b="1" dirty="0">
                <a:latin typeface="+mj-lt"/>
              </a:rPr>
              <a:t>Es propio de seres inteligentes sentir sus imperfecciones.</a:t>
            </a:r>
          </a:p>
        </p:txBody>
      </p:sp>
    </p:spTree>
    <p:extLst>
      <p:ext uri="{BB962C8B-B14F-4D97-AF65-F5344CB8AC3E}">
        <p14:creationId xmlns:p14="http://schemas.microsoft.com/office/powerpoint/2010/main" val="371176846"/>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2156"/>
          <a:stretch/>
        </p:blipFill>
        <p:spPr bwMode="auto">
          <a:xfrm>
            <a:off x="0" y="1"/>
            <a:ext cx="9144000" cy="51434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51470"/>
            <a:ext cx="9144000" cy="400110"/>
          </a:xfrm>
          <a:prstGeom prst="rect">
            <a:avLst/>
          </a:prstGeom>
        </p:spPr>
        <p:txBody>
          <a:bodyPr wrap="square">
            <a:spAutoFit/>
          </a:bodyPr>
          <a:lstStyle/>
          <a:p>
            <a:pPr algn="ctr"/>
            <a:r>
              <a:rPr lang="es-CO" sz="2000" b="1" dirty="0">
                <a:latin typeface="+mj-lt"/>
              </a:rPr>
              <a:t>Para ser realmente grande, hay que estar con la gente, no por encima de ella.</a:t>
            </a:r>
          </a:p>
        </p:txBody>
      </p:sp>
      <p:sp>
        <p:nvSpPr>
          <p:cNvPr id="6" name="5 Rectángulo"/>
          <p:cNvSpPr/>
          <p:nvPr/>
        </p:nvSpPr>
        <p:spPr>
          <a:xfrm>
            <a:off x="0" y="4691920"/>
            <a:ext cx="9144000" cy="400110"/>
          </a:xfrm>
          <a:prstGeom prst="rect">
            <a:avLst/>
          </a:prstGeom>
        </p:spPr>
        <p:txBody>
          <a:bodyPr wrap="square">
            <a:spAutoFit/>
          </a:bodyPr>
          <a:lstStyle/>
          <a:p>
            <a:pPr algn="ctr"/>
            <a:r>
              <a:rPr lang="es-CO" sz="2000" b="1" dirty="0">
                <a:latin typeface="+mj-lt"/>
              </a:rPr>
              <a:t>Cuando un gobierno dura mucho </a:t>
            </a:r>
            <a:r>
              <a:rPr lang="es-CO" sz="2000" b="1" dirty="0" smtClean="0">
                <a:latin typeface="+mj-lt"/>
              </a:rPr>
              <a:t>tiempo, </a:t>
            </a:r>
            <a:r>
              <a:rPr lang="es-CO" sz="2000" b="1" dirty="0">
                <a:latin typeface="+mj-lt"/>
              </a:rPr>
              <a:t>se descompone poco a poco y sin notarlo.</a:t>
            </a:r>
          </a:p>
        </p:txBody>
      </p:sp>
      <p:sp>
        <p:nvSpPr>
          <p:cNvPr id="10" name="9 Rectángulo"/>
          <p:cNvSpPr/>
          <p:nvPr/>
        </p:nvSpPr>
        <p:spPr>
          <a:xfrm>
            <a:off x="4571998" y="987574"/>
            <a:ext cx="4536505" cy="3170099"/>
          </a:xfrm>
          <a:prstGeom prst="rect">
            <a:avLst/>
          </a:prstGeom>
        </p:spPr>
        <p:txBody>
          <a:bodyPr wrap="square">
            <a:spAutoFit/>
          </a:bodyPr>
          <a:lstStyle/>
          <a:p>
            <a:pPr algn="ctr"/>
            <a:r>
              <a:rPr lang="es-CO" sz="2000" b="1" dirty="0">
                <a:latin typeface="+mj-lt"/>
              </a:rPr>
              <a:t>Nuestras relaciones con las mujeres están fundadas en la sensualidad, en el gusto de amarlas y de ser amados y en el deseo de agradarles, porque ellas son los mejores jueces en algunas cosas que constituyen el mérito personal. Este deseo general de agradar produce la galantería, que no es el amor, sino la delicada, la ligera, la perpetua ilusión del amor.</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t="3686"/>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35496" y="2931790"/>
            <a:ext cx="2286000" cy="1938992"/>
          </a:xfrm>
          <a:prstGeom prst="rect">
            <a:avLst/>
          </a:prstGeom>
        </p:spPr>
        <p:txBody>
          <a:bodyPr wrap="square">
            <a:spAutoFit/>
          </a:bodyPr>
          <a:lstStyle/>
          <a:p>
            <a:pPr algn="ctr"/>
            <a:r>
              <a:rPr lang="es-CO" sz="2000" b="1" dirty="0">
                <a:latin typeface="+mj-lt"/>
              </a:rPr>
              <a:t>Nada graba tan fijamente en nuestra memoria alguna cosa como el deseo de olvidarla.</a:t>
            </a:r>
          </a:p>
        </p:txBody>
      </p:sp>
      <p:sp>
        <p:nvSpPr>
          <p:cNvPr id="7" name="6 Rectángulo"/>
          <p:cNvSpPr/>
          <p:nvPr/>
        </p:nvSpPr>
        <p:spPr>
          <a:xfrm>
            <a:off x="6822504" y="2937014"/>
            <a:ext cx="2286000" cy="1938992"/>
          </a:xfrm>
          <a:prstGeom prst="rect">
            <a:avLst/>
          </a:prstGeom>
        </p:spPr>
        <p:txBody>
          <a:bodyPr wrap="square">
            <a:spAutoFit/>
          </a:bodyPr>
          <a:lstStyle/>
          <a:p>
            <a:pPr algn="ctr"/>
            <a:r>
              <a:rPr lang="es-CO" sz="2000" b="1" dirty="0">
                <a:latin typeface="+mj-lt"/>
              </a:rPr>
              <a:t>No hay tontería mayor y más común que la de amargarse por las tonterías del mundo.</a:t>
            </a:r>
          </a:p>
        </p:txBody>
      </p:sp>
      <p:sp>
        <p:nvSpPr>
          <p:cNvPr id="13" name="12 Rectángulo"/>
          <p:cNvSpPr/>
          <p:nvPr/>
        </p:nvSpPr>
        <p:spPr>
          <a:xfrm>
            <a:off x="35496" y="580494"/>
            <a:ext cx="2286000" cy="1631216"/>
          </a:xfrm>
          <a:prstGeom prst="rect">
            <a:avLst/>
          </a:prstGeom>
        </p:spPr>
        <p:txBody>
          <a:bodyPr wrap="square">
            <a:spAutoFit/>
          </a:bodyPr>
          <a:lstStyle/>
          <a:p>
            <a:pPr algn="ctr"/>
            <a:r>
              <a:rPr lang="es-CO" sz="2000" b="1" dirty="0">
                <a:latin typeface="+mj-lt"/>
              </a:rPr>
              <a:t>Gobernar una familia es casi tan difícil como gobernar todo un reino.</a:t>
            </a:r>
          </a:p>
        </p:txBody>
      </p:sp>
      <p:sp>
        <p:nvSpPr>
          <p:cNvPr id="14" name="13 Rectángulo"/>
          <p:cNvSpPr/>
          <p:nvPr/>
        </p:nvSpPr>
        <p:spPr>
          <a:xfrm>
            <a:off x="6822504" y="555526"/>
            <a:ext cx="2286000" cy="1631216"/>
          </a:xfrm>
          <a:prstGeom prst="rect">
            <a:avLst/>
          </a:prstGeom>
        </p:spPr>
        <p:txBody>
          <a:bodyPr wrap="square">
            <a:spAutoFit/>
          </a:bodyPr>
          <a:lstStyle/>
          <a:p>
            <a:pPr algn="ctr"/>
            <a:r>
              <a:rPr lang="es-CO" sz="2000" b="1" dirty="0">
                <a:latin typeface="+mj-lt"/>
              </a:rPr>
              <a:t>La principal ocupación de mi vida consiste en pasarla lo mejor posible.</a:t>
            </a:r>
          </a:p>
        </p:txBody>
      </p:sp>
    </p:spTree>
    <p:extLst>
      <p:ext uri="{BB962C8B-B14F-4D97-AF65-F5344CB8AC3E}">
        <p14:creationId xmlns:p14="http://schemas.microsoft.com/office/powerpoint/2010/main" val="990091575"/>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2091"/>
          <a:stretch/>
        </p:blipFill>
        <p:spPr bwMode="auto">
          <a:xfrm>
            <a:off x="1"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 y="51470"/>
            <a:ext cx="9143999" cy="400110"/>
          </a:xfrm>
          <a:prstGeom prst="rect">
            <a:avLst/>
          </a:prstGeom>
        </p:spPr>
        <p:txBody>
          <a:bodyPr wrap="square">
            <a:spAutoFit/>
          </a:bodyPr>
          <a:lstStyle/>
          <a:p>
            <a:pPr algn="ctr"/>
            <a:r>
              <a:rPr lang="es-CO" sz="2000" b="1" dirty="0">
                <a:latin typeface="+mj-lt"/>
              </a:rPr>
              <a:t>El deporte gusta porque halaga la avaricia, es decir, la esperanza de poseer más.</a:t>
            </a:r>
          </a:p>
        </p:txBody>
      </p:sp>
      <p:sp>
        <p:nvSpPr>
          <p:cNvPr id="5" name="4 Rectángulo"/>
          <p:cNvSpPr/>
          <p:nvPr/>
        </p:nvSpPr>
        <p:spPr>
          <a:xfrm>
            <a:off x="1" y="4691920"/>
            <a:ext cx="9143999" cy="400110"/>
          </a:xfrm>
          <a:prstGeom prst="rect">
            <a:avLst/>
          </a:prstGeom>
        </p:spPr>
        <p:txBody>
          <a:bodyPr wrap="square">
            <a:spAutoFit/>
          </a:bodyPr>
          <a:lstStyle/>
          <a:p>
            <a:pPr algn="ctr"/>
            <a:r>
              <a:rPr lang="es-CO" sz="2000" b="1" dirty="0">
                <a:latin typeface="+mj-lt"/>
              </a:rPr>
              <a:t>La mayoría de veces el éxito depende de saber cuánto se ha de tardar en lograrlo.</a:t>
            </a:r>
          </a:p>
        </p:txBody>
      </p:sp>
      <p:sp>
        <p:nvSpPr>
          <p:cNvPr id="7" name="6 Rectángulo"/>
          <p:cNvSpPr/>
          <p:nvPr/>
        </p:nvSpPr>
        <p:spPr>
          <a:xfrm>
            <a:off x="5076056" y="987574"/>
            <a:ext cx="4032448" cy="1938992"/>
          </a:xfrm>
          <a:prstGeom prst="rect">
            <a:avLst/>
          </a:prstGeom>
        </p:spPr>
        <p:txBody>
          <a:bodyPr wrap="square">
            <a:spAutoFit/>
          </a:bodyPr>
          <a:lstStyle/>
          <a:p>
            <a:pPr algn="ctr"/>
            <a:r>
              <a:rPr lang="es-CO" sz="2000" b="1" dirty="0">
                <a:latin typeface="+mj-lt"/>
              </a:rPr>
              <a:t>Se ama más a los nietos que a los hijos. Es que uno sabe con bastante exactitud la ayuda que consigue de su hijo, la suerte y el mérito que tiene; pero espera y confía en su nieto.</a:t>
            </a:r>
          </a:p>
        </p:txBody>
      </p:sp>
      <p:sp>
        <p:nvSpPr>
          <p:cNvPr id="8" name="7 Rectángulo"/>
          <p:cNvSpPr/>
          <p:nvPr/>
        </p:nvSpPr>
        <p:spPr>
          <a:xfrm>
            <a:off x="5076056" y="3507854"/>
            <a:ext cx="4032448" cy="707886"/>
          </a:xfrm>
          <a:prstGeom prst="rect">
            <a:avLst/>
          </a:prstGeom>
        </p:spPr>
        <p:txBody>
          <a:bodyPr wrap="square">
            <a:spAutoFit/>
          </a:bodyPr>
          <a:lstStyle/>
          <a:p>
            <a:pPr algn="ctr"/>
            <a:r>
              <a:rPr lang="es-CO" sz="2000" b="1" dirty="0">
                <a:latin typeface="+mj-lt"/>
              </a:rPr>
              <a:t>Los malos ejemplos son más dañinos que los crímenes.</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t="3686"/>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66669" y="2937014"/>
            <a:ext cx="2286000" cy="1938992"/>
          </a:xfrm>
          <a:prstGeom prst="rect">
            <a:avLst/>
          </a:prstGeom>
        </p:spPr>
        <p:txBody>
          <a:bodyPr wrap="square">
            <a:spAutoFit/>
          </a:bodyPr>
          <a:lstStyle/>
          <a:p>
            <a:pPr algn="ctr"/>
            <a:r>
              <a:rPr lang="es-CO" sz="2000" b="1" dirty="0">
                <a:latin typeface="+mj-lt"/>
              </a:rPr>
              <a:t>Cuando se busca tanto el modo de hacerse temer, se encuentra siempre primero el de hacerse odiar.</a:t>
            </a:r>
          </a:p>
        </p:txBody>
      </p:sp>
      <p:sp>
        <p:nvSpPr>
          <p:cNvPr id="13" name="12 Rectángulo"/>
          <p:cNvSpPr/>
          <p:nvPr/>
        </p:nvSpPr>
        <p:spPr>
          <a:xfrm>
            <a:off x="6791331" y="2937014"/>
            <a:ext cx="2286000" cy="1938992"/>
          </a:xfrm>
          <a:prstGeom prst="rect">
            <a:avLst/>
          </a:prstGeom>
        </p:spPr>
        <p:txBody>
          <a:bodyPr wrap="square">
            <a:spAutoFit/>
          </a:bodyPr>
          <a:lstStyle/>
          <a:p>
            <a:pPr algn="ctr"/>
            <a:r>
              <a:rPr lang="es-CO" sz="2000" b="1" dirty="0">
                <a:latin typeface="+mj-lt"/>
              </a:rPr>
              <a:t>La mayor parte de los hombres son capaces más bien de grandes acciones, que de buenas acciones.</a:t>
            </a:r>
          </a:p>
        </p:txBody>
      </p:sp>
      <p:sp>
        <p:nvSpPr>
          <p:cNvPr id="14" name="13 Rectángulo"/>
          <p:cNvSpPr/>
          <p:nvPr/>
        </p:nvSpPr>
        <p:spPr>
          <a:xfrm>
            <a:off x="35496" y="627534"/>
            <a:ext cx="2317173" cy="1323439"/>
          </a:xfrm>
          <a:prstGeom prst="rect">
            <a:avLst/>
          </a:prstGeom>
        </p:spPr>
        <p:txBody>
          <a:bodyPr wrap="square">
            <a:spAutoFit/>
          </a:bodyPr>
          <a:lstStyle/>
          <a:p>
            <a:pPr algn="ctr"/>
            <a:r>
              <a:rPr lang="es-CO" sz="2000" b="1" dirty="0">
                <a:latin typeface="+mj-lt"/>
              </a:rPr>
              <a:t>Una cosa no es justa por el hecho de ser ley. Debe ser ley porque es justa.</a:t>
            </a:r>
          </a:p>
        </p:txBody>
      </p:sp>
      <p:sp>
        <p:nvSpPr>
          <p:cNvPr id="16" name="15 Rectángulo"/>
          <p:cNvSpPr/>
          <p:nvPr/>
        </p:nvSpPr>
        <p:spPr>
          <a:xfrm>
            <a:off x="6791331" y="627534"/>
            <a:ext cx="2285999" cy="1323439"/>
          </a:xfrm>
          <a:prstGeom prst="rect">
            <a:avLst/>
          </a:prstGeom>
        </p:spPr>
        <p:txBody>
          <a:bodyPr wrap="square">
            <a:spAutoFit/>
          </a:bodyPr>
          <a:lstStyle/>
          <a:p>
            <a:pPr algn="ctr"/>
            <a:r>
              <a:rPr lang="es-CO" sz="2000" b="1" dirty="0">
                <a:latin typeface="+mj-lt"/>
              </a:rPr>
              <a:t>Para obtener éxito en el mundo, hay que parecer loco y ser sabio.</a:t>
            </a:r>
          </a:p>
        </p:txBody>
      </p:sp>
    </p:spTree>
    <p:extLst>
      <p:ext uri="{BB962C8B-B14F-4D97-AF65-F5344CB8AC3E}">
        <p14:creationId xmlns:p14="http://schemas.microsoft.com/office/powerpoint/2010/main" val="2723758821"/>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14"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2118"/>
          <a:stretch/>
        </p:blipFill>
        <p:spPr bwMode="auto">
          <a:xfrm>
            <a:off x="1"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 y="51470"/>
            <a:ext cx="9143999" cy="400110"/>
          </a:xfrm>
          <a:prstGeom prst="rect">
            <a:avLst/>
          </a:prstGeom>
        </p:spPr>
        <p:txBody>
          <a:bodyPr wrap="square">
            <a:spAutoFit/>
          </a:bodyPr>
          <a:lstStyle/>
          <a:p>
            <a:pPr algn="ctr"/>
            <a:r>
              <a:rPr lang="es-CO" sz="2000" b="1" dirty="0">
                <a:latin typeface="+mj-lt"/>
              </a:rPr>
              <a:t>Máxima admirable: no hablar de las cosas hasta después de que estén hechas.</a:t>
            </a:r>
          </a:p>
        </p:txBody>
      </p:sp>
      <p:sp>
        <p:nvSpPr>
          <p:cNvPr id="5" name="4 Rectángulo"/>
          <p:cNvSpPr/>
          <p:nvPr/>
        </p:nvSpPr>
        <p:spPr>
          <a:xfrm>
            <a:off x="1" y="4691920"/>
            <a:ext cx="9143999" cy="400110"/>
          </a:xfrm>
          <a:prstGeom prst="rect">
            <a:avLst/>
          </a:prstGeom>
        </p:spPr>
        <p:txBody>
          <a:bodyPr wrap="square">
            <a:spAutoFit/>
          </a:bodyPr>
          <a:lstStyle/>
          <a:p>
            <a:pPr algn="ctr"/>
            <a:r>
              <a:rPr lang="es-CO" sz="2000" b="1" dirty="0">
                <a:latin typeface="+mj-lt"/>
              </a:rPr>
              <a:t>Un hombre no es desdichado a causa de la ambición, sino porque ésta lo devora.</a:t>
            </a:r>
          </a:p>
        </p:txBody>
      </p:sp>
      <p:sp>
        <p:nvSpPr>
          <p:cNvPr id="7" name="6 Rectángulo"/>
          <p:cNvSpPr/>
          <p:nvPr/>
        </p:nvSpPr>
        <p:spPr>
          <a:xfrm>
            <a:off x="4911258" y="915566"/>
            <a:ext cx="4176464" cy="1323439"/>
          </a:xfrm>
          <a:prstGeom prst="rect">
            <a:avLst/>
          </a:prstGeom>
        </p:spPr>
        <p:txBody>
          <a:bodyPr wrap="square">
            <a:spAutoFit/>
          </a:bodyPr>
          <a:lstStyle/>
          <a:p>
            <a:pPr algn="ctr"/>
            <a:r>
              <a:rPr lang="es-CO" sz="2000" b="1" dirty="0">
                <a:latin typeface="+mj-lt"/>
              </a:rPr>
              <a:t>El hombre de talento es naturalmente inclinado a la crítica, porque ve más cosas que los otros hombres y las ve mejor.</a:t>
            </a:r>
          </a:p>
        </p:txBody>
      </p:sp>
      <p:sp>
        <p:nvSpPr>
          <p:cNvPr id="8" name="7 Rectángulo"/>
          <p:cNvSpPr/>
          <p:nvPr/>
        </p:nvSpPr>
        <p:spPr>
          <a:xfrm>
            <a:off x="4911258" y="2931790"/>
            <a:ext cx="4176464" cy="1323439"/>
          </a:xfrm>
          <a:prstGeom prst="rect">
            <a:avLst/>
          </a:prstGeom>
        </p:spPr>
        <p:txBody>
          <a:bodyPr wrap="square">
            <a:spAutoFit/>
          </a:bodyPr>
          <a:lstStyle/>
          <a:p>
            <a:pPr algn="ctr"/>
            <a:r>
              <a:rPr lang="es-CO" sz="2000" b="1" dirty="0">
                <a:latin typeface="+mj-lt"/>
              </a:rPr>
              <a:t>Las personas que tienen poco que hacer son por lo común muy habladoras: cuanto más se piensa y obra, menos se habla.</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t="368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6278" y="627534"/>
            <a:ext cx="2286000" cy="1323439"/>
          </a:xfrm>
          <a:prstGeom prst="rect">
            <a:avLst/>
          </a:prstGeom>
        </p:spPr>
        <p:txBody>
          <a:bodyPr wrap="square">
            <a:spAutoFit/>
          </a:bodyPr>
          <a:lstStyle/>
          <a:p>
            <a:pPr algn="ctr"/>
            <a:r>
              <a:rPr lang="es-CO" sz="2000" b="1" dirty="0">
                <a:latin typeface="+mj-lt"/>
              </a:rPr>
              <a:t>Una cosa no es justa por el hecho de ser ley. Debe ser ley porque es justa.</a:t>
            </a:r>
          </a:p>
        </p:txBody>
      </p:sp>
      <p:sp>
        <p:nvSpPr>
          <p:cNvPr id="6" name="5 Rectángulo"/>
          <p:cNvSpPr/>
          <p:nvPr/>
        </p:nvSpPr>
        <p:spPr>
          <a:xfrm>
            <a:off x="6822504" y="483518"/>
            <a:ext cx="2286000" cy="1631216"/>
          </a:xfrm>
          <a:prstGeom prst="rect">
            <a:avLst/>
          </a:prstGeom>
        </p:spPr>
        <p:txBody>
          <a:bodyPr wrap="square">
            <a:spAutoFit/>
          </a:bodyPr>
          <a:lstStyle/>
          <a:p>
            <a:pPr algn="ctr"/>
            <a:r>
              <a:rPr lang="es-CO" sz="2000" b="1" dirty="0">
                <a:latin typeface="+mj-lt"/>
              </a:rPr>
              <a:t>Una injusticia hecha al individuo, es una amenaza hecha a toda la sociedad.</a:t>
            </a:r>
          </a:p>
        </p:txBody>
      </p:sp>
      <p:sp>
        <p:nvSpPr>
          <p:cNvPr id="12" name="11 Rectángulo"/>
          <p:cNvSpPr/>
          <p:nvPr/>
        </p:nvSpPr>
        <p:spPr>
          <a:xfrm>
            <a:off x="6780940" y="3219822"/>
            <a:ext cx="2306782" cy="1323439"/>
          </a:xfrm>
          <a:prstGeom prst="rect">
            <a:avLst/>
          </a:prstGeom>
        </p:spPr>
        <p:txBody>
          <a:bodyPr wrap="square">
            <a:spAutoFit/>
          </a:bodyPr>
          <a:lstStyle/>
          <a:p>
            <a:pPr algn="ctr"/>
            <a:r>
              <a:rPr lang="es-CO" sz="2000" b="1" dirty="0">
                <a:latin typeface="+mj-lt"/>
              </a:rPr>
              <a:t>La ley debe ser como la muerte, que no exceptúa a nadie.</a:t>
            </a:r>
          </a:p>
        </p:txBody>
      </p:sp>
      <p:sp>
        <p:nvSpPr>
          <p:cNvPr id="13" name="12 Rectángulo"/>
          <p:cNvSpPr/>
          <p:nvPr/>
        </p:nvSpPr>
        <p:spPr>
          <a:xfrm>
            <a:off x="56278" y="3100774"/>
            <a:ext cx="2306782" cy="1631216"/>
          </a:xfrm>
          <a:prstGeom prst="rect">
            <a:avLst/>
          </a:prstGeom>
        </p:spPr>
        <p:txBody>
          <a:bodyPr wrap="square">
            <a:spAutoFit/>
          </a:bodyPr>
          <a:lstStyle/>
          <a:p>
            <a:pPr algn="ctr"/>
            <a:r>
              <a:rPr lang="es-CO" sz="2000" b="1" dirty="0">
                <a:latin typeface="+mj-lt"/>
              </a:rPr>
              <a:t>Normalmente, aquellos que poseen un gran talento, son ingenuos.</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2202"/>
          <a:stretch/>
        </p:blipFill>
        <p:spPr bwMode="auto">
          <a:xfrm>
            <a:off x="0" y="1"/>
            <a:ext cx="9143999" cy="514349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51470"/>
            <a:ext cx="9144000" cy="400110"/>
          </a:xfrm>
          <a:prstGeom prst="rect">
            <a:avLst/>
          </a:prstGeom>
        </p:spPr>
        <p:txBody>
          <a:bodyPr wrap="square">
            <a:spAutoFit/>
          </a:bodyPr>
          <a:lstStyle/>
          <a:p>
            <a:pPr algn="ctr"/>
            <a:r>
              <a:rPr lang="es-CO" sz="2000" b="1" dirty="0">
                <a:latin typeface="+mj-lt"/>
              </a:rPr>
              <a:t>El que estando enfadado impone un castigo, no corrige, sino que se venga.</a:t>
            </a:r>
          </a:p>
        </p:txBody>
      </p:sp>
      <p:sp>
        <p:nvSpPr>
          <p:cNvPr id="5" name="4 Rectángulo"/>
          <p:cNvSpPr/>
          <p:nvPr/>
        </p:nvSpPr>
        <p:spPr>
          <a:xfrm>
            <a:off x="1" y="4691920"/>
            <a:ext cx="9138947" cy="400110"/>
          </a:xfrm>
          <a:prstGeom prst="rect">
            <a:avLst/>
          </a:prstGeom>
        </p:spPr>
        <p:txBody>
          <a:bodyPr wrap="square">
            <a:spAutoFit/>
          </a:bodyPr>
          <a:lstStyle/>
          <a:p>
            <a:pPr algn="ctr"/>
            <a:r>
              <a:rPr lang="es-CO" sz="2000" b="1" dirty="0">
                <a:latin typeface="+mj-lt"/>
              </a:rPr>
              <a:t>La confianza en la bondad </a:t>
            </a:r>
            <a:r>
              <a:rPr lang="es-CO" sz="2000" b="1" dirty="0" smtClean="0">
                <a:latin typeface="+mj-lt"/>
              </a:rPr>
              <a:t>ajena, </a:t>
            </a:r>
            <a:r>
              <a:rPr lang="es-CO" sz="2000" b="1" dirty="0">
                <a:latin typeface="+mj-lt"/>
              </a:rPr>
              <a:t>es testimonio no pequeño de la propia bondad.</a:t>
            </a:r>
          </a:p>
        </p:txBody>
      </p:sp>
      <p:sp>
        <p:nvSpPr>
          <p:cNvPr id="9" name="8 Rectángulo"/>
          <p:cNvSpPr/>
          <p:nvPr/>
        </p:nvSpPr>
        <p:spPr>
          <a:xfrm>
            <a:off x="4551219" y="915566"/>
            <a:ext cx="4536503" cy="1938992"/>
          </a:xfrm>
          <a:prstGeom prst="rect">
            <a:avLst/>
          </a:prstGeom>
        </p:spPr>
        <p:txBody>
          <a:bodyPr wrap="square">
            <a:spAutoFit/>
          </a:bodyPr>
          <a:lstStyle/>
          <a:p>
            <a:pPr algn="ctr"/>
            <a:r>
              <a:rPr lang="es-CO" sz="2000" b="1" dirty="0">
                <a:latin typeface="+mj-lt"/>
              </a:rPr>
              <a:t>Si nos bastase ser felices, la cosa sería facilísima; pero nosotros queremos ser más felices que los demás, y esto es casi siempre imposible, porque creemos que los demás son bastante más felices de lo que son en realidad.</a:t>
            </a:r>
          </a:p>
        </p:txBody>
      </p:sp>
      <p:sp>
        <p:nvSpPr>
          <p:cNvPr id="7" name="6 Rectángulo"/>
          <p:cNvSpPr/>
          <p:nvPr/>
        </p:nvSpPr>
        <p:spPr>
          <a:xfrm>
            <a:off x="4551218" y="3579862"/>
            <a:ext cx="4536503" cy="707886"/>
          </a:xfrm>
          <a:prstGeom prst="rect">
            <a:avLst/>
          </a:prstGeom>
        </p:spPr>
        <p:txBody>
          <a:bodyPr wrap="square">
            <a:spAutoFit/>
          </a:bodyPr>
          <a:lstStyle/>
          <a:p>
            <a:pPr algn="ctr"/>
            <a:r>
              <a:rPr lang="es-CO" sz="2000" b="1" dirty="0">
                <a:latin typeface="+mj-lt"/>
              </a:rPr>
              <a:t>La libertad consiste en poder hacer lo que se debe hacer.</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t="3572"/>
          <a:stretch/>
        </p:blipFill>
        <p:spPr bwMode="auto">
          <a:xfrm>
            <a:off x="0" y="0"/>
            <a:ext cx="9144000" cy="5143499"/>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6278" y="699141"/>
            <a:ext cx="2286000" cy="3785652"/>
          </a:xfrm>
          <a:prstGeom prst="rect">
            <a:avLst/>
          </a:prstGeom>
        </p:spPr>
        <p:txBody>
          <a:bodyPr wrap="square">
            <a:spAutoFit/>
          </a:bodyPr>
          <a:lstStyle/>
          <a:p>
            <a:pPr algn="ctr"/>
            <a:r>
              <a:rPr lang="es-CO" sz="2000" b="1" dirty="0">
                <a:latin typeface="+mj-lt"/>
              </a:rPr>
              <a:t>Cuando los hombres prometen a una mujer que la amarán siempre, suponen a su vez que ellas les prometen ser siempre amables; si ella falta a su palabra, ellos no se creen obligados por la suya.</a:t>
            </a:r>
          </a:p>
        </p:txBody>
      </p:sp>
      <p:sp>
        <p:nvSpPr>
          <p:cNvPr id="13" name="12 Rectángulo"/>
          <p:cNvSpPr/>
          <p:nvPr/>
        </p:nvSpPr>
        <p:spPr>
          <a:xfrm>
            <a:off x="6801722" y="339502"/>
            <a:ext cx="2286000" cy="1938992"/>
          </a:xfrm>
          <a:prstGeom prst="rect">
            <a:avLst/>
          </a:prstGeom>
        </p:spPr>
        <p:txBody>
          <a:bodyPr wrap="square">
            <a:spAutoFit/>
          </a:bodyPr>
          <a:lstStyle/>
          <a:p>
            <a:pPr algn="ctr"/>
            <a:r>
              <a:rPr lang="es-CO" sz="2000" b="1" dirty="0">
                <a:latin typeface="+mj-lt"/>
              </a:rPr>
              <a:t>Las costumbres hacen las leyes, las mujeres hacen las costumbres; las mujeres, pues, hacen las leyes.</a:t>
            </a:r>
          </a:p>
        </p:txBody>
      </p:sp>
      <p:sp>
        <p:nvSpPr>
          <p:cNvPr id="14" name="13 Rectángulo"/>
          <p:cNvSpPr/>
          <p:nvPr/>
        </p:nvSpPr>
        <p:spPr>
          <a:xfrm>
            <a:off x="6801722" y="3172782"/>
            <a:ext cx="2286000" cy="1631216"/>
          </a:xfrm>
          <a:prstGeom prst="rect">
            <a:avLst/>
          </a:prstGeom>
        </p:spPr>
        <p:txBody>
          <a:bodyPr wrap="square">
            <a:spAutoFit/>
          </a:bodyPr>
          <a:lstStyle/>
          <a:p>
            <a:pPr algn="ctr"/>
            <a:r>
              <a:rPr lang="es-CO" sz="2000" b="1" dirty="0">
                <a:latin typeface="+mj-lt"/>
              </a:rPr>
              <a:t>Pronto cansa la altanería de una mujer hermosa; nunca aburre la de una mujer buena.</a:t>
            </a:r>
          </a:p>
        </p:txBody>
      </p:sp>
    </p:spTree>
    <p:extLst>
      <p:ext uri="{BB962C8B-B14F-4D97-AF65-F5344CB8AC3E}">
        <p14:creationId xmlns:p14="http://schemas.microsoft.com/office/powerpoint/2010/main" val="2020018575"/>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11.jpg"/>
          <p:cNvPicPr>
            <a:picLocks noChangeAspect="1" noChangeArrowheads="1"/>
          </p:cNvPicPr>
          <p:nvPr/>
        </p:nvPicPr>
        <p:blipFill rotWithShape="1">
          <a:blip r:embed="rId2">
            <a:extLst>
              <a:ext uri="{28A0092B-C50C-407E-A947-70E740481C1C}">
                <a14:useLocalDpi xmlns:a14="http://schemas.microsoft.com/office/drawing/2010/main" val="0"/>
              </a:ext>
            </a:extLst>
          </a:blip>
          <a:srcRect l="2168"/>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 y="51470"/>
            <a:ext cx="9144000" cy="400110"/>
          </a:xfrm>
          <a:prstGeom prst="rect">
            <a:avLst/>
          </a:prstGeom>
        </p:spPr>
        <p:txBody>
          <a:bodyPr wrap="square">
            <a:spAutoFit/>
          </a:bodyPr>
          <a:lstStyle/>
          <a:p>
            <a:pPr algn="ctr"/>
            <a:r>
              <a:rPr lang="es-CO" sz="2000" b="1" dirty="0">
                <a:latin typeface="+mj-lt"/>
              </a:rPr>
              <a:t>El lujo está siempre en proporción con el desnivel de las fortunas.</a:t>
            </a:r>
          </a:p>
        </p:txBody>
      </p:sp>
      <p:sp>
        <p:nvSpPr>
          <p:cNvPr id="5" name="4 Rectángulo"/>
          <p:cNvSpPr/>
          <p:nvPr/>
        </p:nvSpPr>
        <p:spPr>
          <a:xfrm>
            <a:off x="1" y="4691920"/>
            <a:ext cx="9143999" cy="400110"/>
          </a:xfrm>
          <a:prstGeom prst="rect">
            <a:avLst/>
          </a:prstGeom>
        </p:spPr>
        <p:txBody>
          <a:bodyPr wrap="square">
            <a:spAutoFit/>
          </a:bodyPr>
          <a:lstStyle/>
          <a:p>
            <a:pPr algn="ctr"/>
            <a:r>
              <a:rPr lang="es-CO" sz="2000" b="1" dirty="0">
                <a:latin typeface="+mj-lt"/>
              </a:rPr>
              <a:t>El divorcio es indispensable en las modernas civilizaciones.</a:t>
            </a:r>
          </a:p>
        </p:txBody>
      </p:sp>
      <p:sp>
        <p:nvSpPr>
          <p:cNvPr id="7" name="6 Rectángulo"/>
          <p:cNvSpPr/>
          <p:nvPr/>
        </p:nvSpPr>
        <p:spPr>
          <a:xfrm>
            <a:off x="4952822" y="843558"/>
            <a:ext cx="4104456" cy="1631216"/>
          </a:xfrm>
          <a:prstGeom prst="rect">
            <a:avLst/>
          </a:prstGeom>
        </p:spPr>
        <p:txBody>
          <a:bodyPr wrap="square">
            <a:spAutoFit/>
          </a:bodyPr>
          <a:lstStyle/>
          <a:p>
            <a:pPr algn="ctr"/>
            <a:r>
              <a:rPr lang="es-CO" sz="2000" b="1" dirty="0">
                <a:latin typeface="+mj-lt"/>
              </a:rPr>
              <a:t>El estudio ha sido para mí el principal remedio contra las preocupaciones de la vida; no habiendo tenido nunca un disgusto que no me haya pasado después de una hora de lectura.</a:t>
            </a:r>
          </a:p>
        </p:txBody>
      </p:sp>
      <p:sp>
        <p:nvSpPr>
          <p:cNvPr id="9" name="8 Rectángulo"/>
          <p:cNvSpPr/>
          <p:nvPr/>
        </p:nvSpPr>
        <p:spPr>
          <a:xfrm>
            <a:off x="4952822" y="3291830"/>
            <a:ext cx="4104456" cy="1015663"/>
          </a:xfrm>
          <a:prstGeom prst="rect">
            <a:avLst/>
          </a:prstGeom>
        </p:spPr>
        <p:txBody>
          <a:bodyPr wrap="square">
            <a:spAutoFit/>
          </a:bodyPr>
          <a:lstStyle/>
          <a:p>
            <a:pPr algn="ctr"/>
            <a:r>
              <a:rPr lang="es-CO" sz="2000" b="1" dirty="0">
                <a:latin typeface="+mj-lt"/>
              </a:rPr>
              <a:t>La razón es una olla de dos asas: lo mismo puede cogerse por la derecha que por la izquierda.</a:t>
            </a:r>
          </a:p>
        </p:txBody>
      </p:sp>
    </p:spTree>
    <p:extLst>
      <p:ext uri="{BB962C8B-B14F-4D97-AF65-F5344CB8AC3E}">
        <p14:creationId xmlns:p14="http://schemas.microsoft.com/office/powerpoint/2010/main" val="2886441709"/>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01 Mis docu. Backup\Mis imágenes\00 Para el mensaje haciendo\12.jpg"/>
          <p:cNvPicPr>
            <a:picLocks noChangeAspect="1" noChangeArrowheads="1"/>
          </p:cNvPicPr>
          <p:nvPr/>
        </p:nvPicPr>
        <p:blipFill rotWithShape="1">
          <a:blip r:embed="rId2">
            <a:extLst>
              <a:ext uri="{28A0092B-C50C-407E-A947-70E740481C1C}">
                <a14:useLocalDpi xmlns:a14="http://schemas.microsoft.com/office/drawing/2010/main" val="0"/>
              </a:ext>
            </a:extLst>
          </a:blip>
          <a:srcRect t="3577"/>
          <a:stretch/>
        </p:blipFill>
        <p:spPr bwMode="auto">
          <a:xfrm>
            <a:off x="1"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6822504" y="1141981"/>
            <a:ext cx="2286000" cy="2862322"/>
          </a:xfrm>
          <a:prstGeom prst="rect">
            <a:avLst/>
          </a:prstGeom>
        </p:spPr>
        <p:txBody>
          <a:bodyPr wrap="square">
            <a:spAutoFit/>
          </a:bodyPr>
          <a:lstStyle/>
          <a:p>
            <a:pPr algn="ctr"/>
            <a:r>
              <a:rPr lang="es-CO" sz="2000" b="1" dirty="0">
                <a:latin typeface="+mj-lt"/>
              </a:rPr>
              <a:t>La naturaleza es justa con los hombres: les recompensa; el trabajo, los hace laboriosos, porque a mayores trabajos concede mayores recompensas</a:t>
            </a:r>
          </a:p>
        </p:txBody>
      </p:sp>
      <p:sp>
        <p:nvSpPr>
          <p:cNvPr id="7" name="6 Rectángulo"/>
          <p:cNvSpPr/>
          <p:nvPr/>
        </p:nvSpPr>
        <p:spPr>
          <a:xfrm>
            <a:off x="35496" y="1152372"/>
            <a:ext cx="2286000" cy="2862322"/>
          </a:xfrm>
          <a:prstGeom prst="rect">
            <a:avLst/>
          </a:prstGeom>
        </p:spPr>
        <p:txBody>
          <a:bodyPr wrap="square">
            <a:spAutoFit/>
          </a:bodyPr>
          <a:lstStyle/>
          <a:p>
            <a:pPr algn="ctr"/>
            <a:r>
              <a:rPr lang="es-CO" sz="2000" b="1" dirty="0">
                <a:latin typeface="+mj-lt"/>
              </a:rPr>
              <a:t>Parece que nuestra vida aumenta cuando podemos ponerla en la memoria de los demás: Es una nueva vida que adquirimos y nos resulta preciosa.</a:t>
            </a:r>
          </a:p>
        </p:txBody>
      </p:sp>
    </p:spTree>
    <p:extLst>
      <p:ext uri="{BB962C8B-B14F-4D97-AF65-F5344CB8AC3E}">
        <p14:creationId xmlns:p14="http://schemas.microsoft.com/office/powerpoint/2010/main" val="511955907"/>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01 Mis docu. Backup\Mis imágenes\00 Para el mensaje haciendo\13.jpg"/>
          <p:cNvPicPr>
            <a:picLocks noChangeAspect="1" noChangeArrowheads="1"/>
          </p:cNvPicPr>
          <p:nvPr/>
        </p:nvPicPr>
        <p:blipFill rotWithShape="1">
          <a:blip r:embed="rId2">
            <a:extLst>
              <a:ext uri="{28A0092B-C50C-407E-A947-70E740481C1C}">
                <a14:useLocalDpi xmlns:a14="http://schemas.microsoft.com/office/drawing/2010/main" val="0"/>
              </a:ext>
            </a:extLst>
          </a:blip>
          <a:srcRect l="209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496" y="51470"/>
            <a:ext cx="4599336" cy="400110"/>
          </a:xfrm>
          <a:prstGeom prst="rect">
            <a:avLst/>
          </a:prstGeom>
        </p:spPr>
        <p:txBody>
          <a:bodyPr wrap="none">
            <a:spAutoFit/>
          </a:bodyPr>
          <a:lstStyle/>
          <a:p>
            <a:pPr algn="ctr"/>
            <a:r>
              <a:rPr lang="es-CO" sz="2000" b="1" dirty="0">
                <a:latin typeface="+mj-lt"/>
              </a:rPr>
              <a:t>Hay que estudiar mucho para saber poco.</a:t>
            </a:r>
          </a:p>
        </p:txBody>
      </p:sp>
      <p:sp>
        <p:nvSpPr>
          <p:cNvPr id="3" name="2 Rectángulo"/>
          <p:cNvSpPr/>
          <p:nvPr/>
        </p:nvSpPr>
        <p:spPr>
          <a:xfrm>
            <a:off x="284925" y="4691920"/>
            <a:ext cx="4071051" cy="400110"/>
          </a:xfrm>
          <a:prstGeom prst="rect">
            <a:avLst/>
          </a:prstGeom>
        </p:spPr>
        <p:txBody>
          <a:bodyPr wrap="none">
            <a:spAutoFit/>
          </a:bodyPr>
          <a:lstStyle/>
          <a:p>
            <a:pPr algn="ctr"/>
            <a:r>
              <a:rPr lang="es-CO" sz="2000" b="1" dirty="0">
                <a:latin typeface="+mj-lt"/>
              </a:rPr>
              <a:t>La cobardía es madre de la crueldad.</a:t>
            </a:r>
          </a:p>
        </p:txBody>
      </p:sp>
      <p:sp>
        <p:nvSpPr>
          <p:cNvPr id="5" name="4 Rectángulo"/>
          <p:cNvSpPr/>
          <p:nvPr/>
        </p:nvSpPr>
        <p:spPr>
          <a:xfrm>
            <a:off x="4808806" y="3435846"/>
            <a:ext cx="4217298" cy="1015663"/>
          </a:xfrm>
          <a:prstGeom prst="rect">
            <a:avLst/>
          </a:prstGeom>
        </p:spPr>
        <p:txBody>
          <a:bodyPr wrap="square">
            <a:spAutoFit/>
          </a:bodyPr>
          <a:lstStyle/>
          <a:p>
            <a:pPr algn="ctr"/>
            <a:r>
              <a:rPr lang="es-CO" sz="2000" b="1" dirty="0">
                <a:latin typeface="+mj-lt"/>
              </a:rPr>
              <a:t>Yo no me encuentro a mí mismo donde me busco. Me encuentro por sorpresa cuando menos lo espero.</a:t>
            </a:r>
          </a:p>
        </p:txBody>
      </p:sp>
      <p:sp>
        <p:nvSpPr>
          <p:cNvPr id="8" name="7 Rectángulo"/>
          <p:cNvSpPr/>
          <p:nvPr/>
        </p:nvSpPr>
        <p:spPr>
          <a:xfrm>
            <a:off x="4849641" y="2283718"/>
            <a:ext cx="4134900" cy="707886"/>
          </a:xfrm>
          <a:prstGeom prst="rect">
            <a:avLst/>
          </a:prstGeom>
        </p:spPr>
        <p:txBody>
          <a:bodyPr wrap="square">
            <a:spAutoFit/>
          </a:bodyPr>
          <a:lstStyle/>
          <a:p>
            <a:pPr algn="ctr"/>
            <a:r>
              <a:rPr lang="es-CO" sz="2000" b="1" dirty="0">
                <a:latin typeface="+mj-lt"/>
              </a:rPr>
              <a:t>Cuanto menos piensa el hombre, más habla.</a:t>
            </a:r>
          </a:p>
        </p:txBody>
      </p:sp>
      <p:sp>
        <p:nvSpPr>
          <p:cNvPr id="9" name="8 Rectángulo"/>
          <p:cNvSpPr/>
          <p:nvPr/>
        </p:nvSpPr>
        <p:spPr>
          <a:xfrm>
            <a:off x="4778848" y="771550"/>
            <a:ext cx="4257648" cy="1015663"/>
          </a:xfrm>
          <a:prstGeom prst="rect">
            <a:avLst/>
          </a:prstGeom>
        </p:spPr>
        <p:txBody>
          <a:bodyPr wrap="square">
            <a:spAutoFit/>
          </a:bodyPr>
          <a:lstStyle/>
          <a:p>
            <a:pPr algn="ctr"/>
            <a:r>
              <a:rPr lang="es-CO" sz="2000" b="1" dirty="0">
                <a:latin typeface="+mj-lt"/>
              </a:rPr>
              <a:t>El gobierno debería establecerse de modo que ningún hombre pueda temer a otro.</a:t>
            </a:r>
          </a:p>
        </p:txBody>
      </p:sp>
    </p:spTree>
    <p:extLst>
      <p:ext uri="{BB962C8B-B14F-4D97-AF65-F5344CB8AC3E}">
        <p14:creationId xmlns:p14="http://schemas.microsoft.com/office/powerpoint/2010/main" val="2816572763"/>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01 Mis docu. Backup\Mis imágenes\00 Para el mensaje haciendo\14.jpg"/>
          <p:cNvPicPr>
            <a:picLocks noChangeAspect="1" noChangeArrowheads="1"/>
          </p:cNvPicPr>
          <p:nvPr/>
        </p:nvPicPr>
        <p:blipFill rotWithShape="1">
          <a:blip r:embed="rId2">
            <a:extLst>
              <a:ext uri="{28A0092B-C50C-407E-A947-70E740481C1C}">
                <a14:useLocalDpi xmlns:a14="http://schemas.microsoft.com/office/drawing/2010/main" val="0"/>
              </a:ext>
            </a:extLst>
          </a:blip>
          <a:srcRect t="3686"/>
          <a:stretch/>
        </p:blipFill>
        <p:spPr bwMode="auto">
          <a:xfrm>
            <a:off x="0"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5887" y="233229"/>
            <a:ext cx="2232248" cy="2554545"/>
          </a:xfrm>
          <a:prstGeom prst="rect">
            <a:avLst/>
          </a:prstGeom>
        </p:spPr>
        <p:txBody>
          <a:bodyPr wrap="square">
            <a:spAutoFit/>
          </a:bodyPr>
          <a:lstStyle/>
          <a:p>
            <a:pPr algn="ctr"/>
            <a:r>
              <a:rPr lang="es-CO" sz="2000" b="1" dirty="0">
                <a:latin typeface="+mj-lt"/>
              </a:rPr>
              <a:t>Los que tienen poco negocio que atender son buenos charlatanes, los intelectuales y los ocupados hablan menos.</a:t>
            </a:r>
          </a:p>
        </p:txBody>
      </p:sp>
      <p:sp>
        <p:nvSpPr>
          <p:cNvPr id="6" name="5 Rectángulo"/>
          <p:cNvSpPr/>
          <p:nvPr/>
        </p:nvSpPr>
        <p:spPr>
          <a:xfrm>
            <a:off x="6865865" y="2355726"/>
            <a:ext cx="2232248" cy="2554545"/>
          </a:xfrm>
          <a:prstGeom prst="rect">
            <a:avLst/>
          </a:prstGeom>
        </p:spPr>
        <p:txBody>
          <a:bodyPr wrap="square">
            <a:spAutoFit/>
          </a:bodyPr>
          <a:lstStyle/>
          <a:p>
            <a:pPr algn="ctr"/>
            <a:r>
              <a:rPr lang="es-CO" sz="2000" b="1" dirty="0">
                <a:latin typeface="+mj-lt"/>
              </a:rPr>
              <a:t>Aquí, un marido que ama a su mujer, es un hombre que no tiene el mérito suficiente para hacerse amar por otra.</a:t>
            </a:r>
          </a:p>
        </p:txBody>
      </p:sp>
      <p:sp>
        <p:nvSpPr>
          <p:cNvPr id="11" name="10 Rectángulo"/>
          <p:cNvSpPr/>
          <p:nvPr/>
        </p:nvSpPr>
        <p:spPr>
          <a:xfrm>
            <a:off x="45888" y="3867894"/>
            <a:ext cx="2232248" cy="1015663"/>
          </a:xfrm>
          <a:prstGeom prst="rect">
            <a:avLst/>
          </a:prstGeom>
        </p:spPr>
        <p:txBody>
          <a:bodyPr wrap="square">
            <a:spAutoFit/>
          </a:bodyPr>
          <a:lstStyle/>
          <a:p>
            <a:pPr algn="ctr"/>
            <a:r>
              <a:rPr lang="es-CO" sz="2000" b="1" dirty="0">
                <a:latin typeface="+mj-lt"/>
              </a:rPr>
              <a:t>El que teme padecer, padece ya lo que teme.</a:t>
            </a:r>
          </a:p>
        </p:txBody>
      </p:sp>
      <p:sp>
        <p:nvSpPr>
          <p:cNvPr id="12" name="11 Rectángulo"/>
          <p:cNvSpPr/>
          <p:nvPr/>
        </p:nvSpPr>
        <p:spPr>
          <a:xfrm>
            <a:off x="6855474" y="267494"/>
            <a:ext cx="2232247" cy="1015663"/>
          </a:xfrm>
          <a:prstGeom prst="rect">
            <a:avLst/>
          </a:prstGeom>
        </p:spPr>
        <p:txBody>
          <a:bodyPr wrap="square">
            <a:spAutoFit/>
          </a:bodyPr>
          <a:lstStyle/>
          <a:p>
            <a:pPr algn="ctr"/>
            <a:r>
              <a:rPr lang="es-CO" sz="2000" b="1" dirty="0">
                <a:latin typeface="+mj-lt"/>
              </a:rPr>
              <a:t>Las leyes inútiles debilitan a las necesarias.</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01 Mis docu. Backup\Mis imágenes\00 Para el mensaje haciendo\15.jpg"/>
          <p:cNvPicPr>
            <a:picLocks noChangeAspect="1" noChangeArrowheads="1"/>
          </p:cNvPicPr>
          <p:nvPr/>
        </p:nvPicPr>
        <p:blipFill rotWithShape="1">
          <a:blip r:embed="rId2">
            <a:extLst>
              <a:ext uri="{28A0092B-C50C-407E-A947-70E740481C1C}">
                <a14:useLocalDpi xmlns:a14="http://schemas.microsoft.com/office/drawing/2010/main" val="0"/>
              </a:ext>
            </a:extLst>
          </a:blip>
          <a:srcRect l="2090" r="-226"/>
          <a:stretch/>
        </p:blipFill>
        <p:spPr bwMode="auto">
          <a:xfrm>
            <a:off x="1"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 y="51470"/>
            <a:ext cx="9143999" cy="707886"/>
          </a:xfrm>
          <a:prstGeom prst="rect">
            <a:avLst/>
          </a:prstGeom>
        </p:spPr>
        <p:txBody>
          <a:bodyPr wrap="square">
            <a:spAutoFit/>
          </a:bodyPr>
          <a:lstStyle/>
          <a:p>
            <a:pPr algn="ctr"/>
            <a:r>
              <a:rPr lang="es-CO" sz="2000" b="1" dirty="0">
                <a:latin typeface="+mj-lt"/>
              </a:rPr>
              <a:t>La religión cristiana, que parece no tiene por objeto más que la felicidad de la otra vida, nos hace también dichosos en ésta.</a:t>
            </a:r>
          </a:p>
        </p:txBody>
      </p:sp>
      <p:sp>
        <p:nvSpPr>
          <p:cNvPr id="5" name="4 Rectángulo"/>
          <p:cNvSpPr/>
          <p:nvPr/>
        </p:nvSpPr>
        <p:spPr>
          <a:xfrm>
            <a:off x="5004048" y="1275606"/>
            <a:ext cx="4104456" cy="1323439"/>
          </a:xfrm>
          <a:prstGeom prst="rect">
            <a:avLst/>
          </a:prstGeom>
        </p:spPr>
        <p:txBody>
          <a:bodyPr wrap="square">
            <a:spAutoFit/>
          </a:bodyPr>
          <a:lstStyle/>
          <a:p>
            <a:pPr algn="ctr"/>
            <a:r>
              <a:rPr lang="es-CO" sz="2000" b="1" dirty="0">
                <a:latin typeface="+mj-lt"/>
              </a:rPr>
              <a:t>Siempre he observado que para triunfar en la vida hay que ser entendido, pero aparecer como tonto.</a:t>
            </a:r>
          </a:p>
        </p:txBody>
      </p:sp>
      <p:sp>
        <p:nvSpPr>
          <p:cNvPr id="2" name="1 CuadroTexto"/>
          <p:cNvSpPr txBox="1"/>
          <p:nvPr/>
        </p:nvSpPr>
        <p:spPr>
          <a:xfrm>
            <a:off x="5308216" y="3219822"/>
            <a:ext cx="3499170" cy="1600438"/>
          </a:xfrm>
          <a:prstGeom prst="rect">
            <a:avLst/>
          </a:prstGeom>
          <a:noFill/>
        </p:spPr>
        <p:txBody>
          <a:bodyPr wrap="none" rtlCol="0">
            <a:spAutoFit/>
          </a:bodyPr>
          <a:lstStyle/>
          <a:p>
            <a:pPr algn="ctr"/>
            <a:r>
              <a:rPr lang="es-CO" sz="1400" b="1" dirty="0" smtClean="0">
                <a:latin typeface="+mj-lt"/>
              </a:rPr>
              <a:t>Imágenes</a:t>
            </a:r>
            <a:r>
              <a:rPr lang="es-CO" sz="1400" b="1" dirty="0">
                <a:latin typeface="+mj-lt"/>
              </a:rPr>
              <a:t>: Pinturas de </a:t>
            </a:r>
            <a:r>
              <a:rPr lang="es-CO" sz="1400" b="1" i="1" dirty="0" err="1">
                <a:latin typeface="+mj-lt"/>
              </a:rPr>
              <a:t>Francois</a:t>
            </a:r>
            <a:r>
              <a:rPr lang="es-CO" sz="1400" b="1" i="1" dirty="0">
                <a:latin typeface="+mj-lt"/>
              </a:rPr>
              <a:t> Boucher </a:t>
            </a:r>
            <a:endParaRPr lang="es-CO" sz="1400" b="1" i="1" dirty="0" smtClean="0">
              <a:latin typeface="+mj-lt"/>
            </a:endParaRPr>
          </a:p>
          <a:p>
            <a:pPr algn="ctr"/>
            <a:endParaRPr lang="es-CO" sz="1400" b="1" dirty="0">
              <a:latin typeface="+mj-lt"/>
            </a:endParaRPr>
          </a:p>
          <a:p>
            <a:pPr algn="ctr"/>
            <a:r>
              <a:rPr lang="es-CO" sz="1400" b="1" dirty="0" smtClean="0">
                <a:latin typeface="+mj-lt"/>
              </a:rPr>
              <a:t>Música:</a:t>
            </a:r>
          </a:p>
          <a:p>
            <a:pPr algn="ctr"/>
            <a:r>
              <a:rPr lang="es-CO" sz="1400" b="1" dirty="0">
                <a:latin typeface="+mj-lt"/>
              </a:rPr>
              <a:t>Le </a:t>
            </a:r>
            <a:r>
              <a:rPr lang="es-CO" sz="1400" b="1" dirty="0" err="1" smtClean="0">
                <a:latin typeface="+mj-lt"/>
              </a:rPr>
              <a:t>Papillon</a:t>
            </a:r>
            <a:r>
              <a:rPr lang="es-CO" sz="1400" b="1" dirty="0" smtClean="0">
                <a:latin typeface="+mj-lt"/>
              </a:rPr>
              <a:t> (</a:t>
            </a:r>
            <a:r>
              <a:rPr lang="es-CO" sz="1400" b="1" dirty="0" err="1" smtClean="0">
                <a:latin typeface="+mj-lt"/>
              </a:rPr>
              <a:t>Wals</a:t>
            </a:r>
            <a:r>
              <a:rPr lang="es-CO" sz="1400" b="1" dirty="0">
                <a:latin typeface="+mj-lt"/>
              </a:rPr>
              <a:t>) - </a:t>
            </a:r>
            <a:r>
              <a:rPr lang="es-CO" sz="1400" b="1" i="1" dirty="0">
                <a:latin typeface="+mj-lt"/>
              </a:rPr>
              <a:t>Jacques </a:t>
            </a:r>
            <a:r>
              <a:rPr lang="es-CO" sz="1400" b="1" i="1" dirty="0" err="1">
                <a:latin typeface="+mj-lt"/>
              </a:rPr>
              <a:t>Offenbach</a:t>
            </a:r>
            <a:endParaRPr lang="es-CO" sz="1400" b="1" i="1" dirty="0">
              <a:latin typeface="+mj-lt"/>
            </a:endParaRPr>
          </a:p>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spTree>
    <p:extLst>
      <p:ext uri="{BB962C8B-B14F-4D97-AF65-F5344CB8AC3E}">
        <p14:creationId xmlns:p14="http://schemas.microsoft.com/office/powerpoint/2010/main" val="511955907"/>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1621</TotalTime>
  <Words>1076</Words>
  <Application>Microsoft Office PowerPoint</Application>
  <PresentationFormat>Presentación en pantalla (16:9)</PresentationFormat>
  <Paragraphs>92</Paragraphs>
  <Slides>16</Slides>
  <Notes>1</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104</cp:revision>
  <dcterms:created xsi:type="dcterms:W3CDTF">2013-05-29T02:56:16Z</dcterms:created>
  <dcterms:modified xsi:type="dcterms:W3CDTF">2014-03-07T16:03:30Z</dcterms:modified>
</cp:coreProperties>
</file>