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1" r:id="rId3"/>
    <p:sldId id="309" r:id="rId4"/>
    <p:sldId id="301" r:id="rId5"/>
    <p:sldId id="329" r:id="rId6"/>
    <p:sldId id="321" r:id="rId7"/>
    <p:sldId id="318" r:id="rId8"/>
    <p:sldId id="314" r:id="rId9"/>
    <p:sldId id="315" r:id="rId10"/>
    <p:sldId id="324" r:id="rId11"/>
    <p:sldId id="330" r:id="rId12"/>
    <p:sldId id="322" r:id="rId13"/>
    <p:sldId id="316" r:id="rId14"/>
    <p:sldId id="331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qRgGY9fiUgdkjyhPfR9Mw==" hashData="FUymPjMwGnFqlim3OL6ZMbDoB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03/03/2014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28498-B5DD-4B85-B746-5FF2F710091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7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744C10-5229-4650-AD6D-EE69A9F323F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4314880" y="915566"/>
            <a:ext cx="4751622" cy="3369860"/>
            <a:chOff x="4314880" y="915566"/>
            <a:chExt cx="4751622" cy="3369860"/>
          </a:xfrm>
        </p:grpSpPr>
        <p:sp>
          <p:nvSpPr>
            <p:cNvPr id="2" name="1 Rectángulo"/>
            <p:cNvSpPr/>
            <p:nvPr/>
          </p:nvSpPr>
          <p:spPr>
            <a:xfrm>
              <a:off x="4386798" y="915566"/>
              <a:ext cx="4578497" cy="892552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w="82550" h="38100" prst="coolSlant"/>
              </a:sp3d>
            </a:bodyPr>
            <a:lstStyle/>
            <a:p>
              <a:r>
                <a:rPr lang="es-CO" sz="520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5400">
                      <a:srgbClr val="320000"/>
                    </a:glow>
                  </a:effectLst>
                  <a:latin typeface="Autumn" pitchFamily="2" charset="0"/>
                </a:rPr>
                <a:t>RENÉ </a:t>
              </a:r>
              <a:r>
                <a:rPr lang="es-CO" sz="520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25400">
                      <a:srgbClr val="320000"/>
                    </a:glow>
                  </a:effectLst>
                  <a:latin typeface="Autumn" pitchFamily="2" charset="0"/>
                </a:rPr>
                <a:t>DESCARTES</a:t>
              </a:r>
              <a:endParaRPr lang="es-CO" sz="5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5400">
                    <a:srgbClr val="320000"/>
                  </a:glow>
                </a:effectLst>
                <a:latin typeface="Autumn" pitchFamily="2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314880" y="2715766"/>
              <a:ext cx="4751622" cy="156966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82550" h="38100" prst="coolSlant"/>
              </a:sp3d>
            </a:bodyPr>
            <a:lstStyle/>
            <a:p>
              <a:pPr algn="ctr"/>
              <a:r>
                <a:rPr lang="es-CO" sz="320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63500">
                      <a:srgbClr val="320000"/>
                    </a:glow>
                  </a:effectLst>
                  <a:latin typeface="Autumn" pitchFamily="2" charset="0"/>
                </a:rPr>
                <a:t>1596-1650.</a:t>
              </a:r>
            </a:p>
            <a:p>
              <a:pPr algn="ctr"/>
              <a:r>
                <a:rPr lang="es-CO" sz="320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63500">
                      <a:srgbClr val="320000"/>
                    </a:glow>
                  </a:effectLst>
                  <a:latin typeface="Autumn" pitchFamily="2" charset="0"/>
                </a:rPr>
                <a:t>Filósofo </a:t>
              </a:r>
              <a:r>
                <a:rPr lang="es-CO" sz="320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glow rad="63500">
                      <a:srgbClr val="320000"/>
                    </a:glow>
                  </a:effectLst>
                  <a:latin typeface="Autumn" pitchFamily="2" charset="0"/>
                </a:rPr>
                <a:t>y matemático francés.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  <p:sndAc>
          <p:stSnd loop="1">
            <p:snd r:embed="rId3" name="Pieces en concert for Cello and Strings - François Couperin.wav"/>
          </p:stSnd>
        </p:sndAc>
      </p:transition>
    </mc:Choice>
    <mc:Fallback>
      <p:transition spd="slow">
        <p:fade/>
        <p:sndAc>
          <p:stSnd loop="1">
            <p:snd r:embed="rId3" name="Pieces en concert for Cello and Strings - François Couper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27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51470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Es prudente no fiarse por entero de quienes nos han engañado una vez.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469192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Dicen que el mono es tan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inteligente,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que no habla para que no lo hagan trabajar.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220072" y="1604824"/>
            <a:ext cx="3672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Es suficiente juzgar bien para hacer bien, y juzgar lo mejor posible para obrar también de la mejor manera. Cuando se está seguro de que es así, uno no puede dejar de estar contento.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27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76056" y="2068989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El bien que hemos hecho nos da una satisfacción interior, que es la más dulce de todas las pasiones.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5147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Hasta una falsa alegría suele ser preferible a una verdadera tristeza.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469192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La verdadera inteligencia consiste en descubrir la inteligencia ajena.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 b="105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267494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Dos cosas contribuyen a avanzar: ir más deprisa que los otros o ir por el buen camino.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88024" y="2110085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La alegría que nace del bien es seria, mientras que la que nace del mal va acompañada de risas y burlas.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788024" y="3860343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La razón o el juicio es la única cosa que nos hace hombres y nos distingue de los animales.</a:t>
            </a:r>
          </a:p>
        </p:txBody>
      </p:sp>
    </p:spTree>
    <p:extLst>
      <p:ext uri="{BB962C8B-B14F-4D97-AF65-F5344CB8AC3E}">
        <p14:creationId xmlns:p14="http://schemas.microsoft.com/office/powerpoint/2010/main" val="110785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r="165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68840" y="51470"/>
            <a:ext cx="58143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Ser incapaz de entusiasmo es señal de mediocridad.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524734" y="4691920"/>
            <a:ext cx="6102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Todo lo complejo puede dividirse en partes simples.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638800" y="1440170"/>
            <a:ext cx="24484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No hay espíritu, por necio y grosero que sea, incapaz de adquirir las más altas virtudes si se le conduce como es menester.</a:t>
            </a:r>
          </a:p>
        </p:txBody>
      </p:sp>
    </p:spTree>
    <p:extLst>
      <p:ext uri="{BB962C8B-B14F-4D97-AF65-F5344CB8AC3E}">
        <p14:creationId xmlns:p14="http://schemas.microsoft.com/office/powerpoint/2010/main" val="379131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27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51470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Dudo de todo, pero al dudar estoy pensando, y si pienso existo.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527026" y="4691920"/>
            <a:ext cx="6102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Los más generosos acostumbran a ser los más humildes.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1748840"/>
            <a:ext cx="4104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Abrigamos una multitud de prejuicios si no nos decidimos a dudar, alguna vez, de todas las cosas en que encontremos la menor sospecha de incertidumbre.</a:t>
            </a:r>
          </a:p>
        </p:txBody>
      </p:sp>
    </p:spTree>
    <p:extLst>
      <p:ext uri="{BB962C8B-B14F-4D97-AF65-F5344CB8AC3E}">
        <p14:creationId xmlns:p14="http://schemas.microsoft.com/office/powerpoint/2010/main" val="145457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 b="105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4048" y="267494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Pensad antes de obrar y no comencéis nada sin haber consultado las circunstancias bien a fondo.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004048" y="2531680"/>
            <a:ext cx="4032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Sentir no es otra cosa que pensar.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004048" y="3860343"/>
            <a:ext cx="40324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Conviene tener en cuenta que muchas creencias se apoyan en el prejuicio y en la tradición.</a:t>
            </a:r>
          </a:p>
        </p:txBody>
      </p:sp>
    </p:spTree>
    <p:extLst>
      <p:ext uri="{BB962C8B-B14F-4D97-AF65-F5344CB8AC3E}">
        <p14:creationId xmlns:p14="http://schemas.microsoft.com/office/powerpoint/2010/main" val="145457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27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97898" y="51470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No basta tener buen ingenio; lo principal es aplicarlo bien.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09936" y="4691920"/>
            <a:ext cx="5742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Daría todo lo que sé por la mitad de lo que ignoro.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580112" y="915566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No aceptes nunca como verdadera una cosa si no lo es para ti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evidentemente.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O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sea: evita la precipitación.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580112" y="2852231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Lo poco que he aprendido carece de valor, comparado con lo que ignoro y no desespero en aprender.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r="1279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" y="51470"/>
            <a:ext cx="9143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Para mejorar nuestro conocimiento debemos aprender menos y contemplar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más.</a:t>
            </a:r>
            <a:endParaRPr lang="es-CO" sz="2000" b="1" dirty="0">
              <a:solidFill>
                <a:schemeClr val="bg1"/>
              </a:solidFill>
              <a:effectLst>
                <a:glow rad="88900">
                  <a:srgbClr val="320000"/>
                </a:glo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" y="4691920"/>
            <a:ext cx="9143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Para investigar la verdad es preciso dudar, en cuanto sea posible, de todas las cosas.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523050" y="1759114"/>
            <a:ext cx="352839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No hay nada repartido de modo más equitativo en el mundo que la razón: todo el mundo está convencido de tener suficiente.</a:t>
            </a:r>
          </a:p>
        </p:txBody>
      </p:sp>
    </p:spTree>
    <p:extLst>
      <p:ext uri="{BB962C8B-B14F-4D97-AF65-F5344CB8AC3E}">
        <p14:creationId xmlns:p14="http://schemas.microsoft.com/office/powerpoint/2010/main" val="303220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 b="1057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499992" y="195486"/>
            <a:ext cx="4536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Debemos creer todo lo que Dios ha revelado, aunque pueda superar el alcance de nuestras facultades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99992" y="1896383"/>
            <a:ext cx="4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La existencia de Dios debe tenerse en mi espíritu por tan cierta como las verdades de las matemáticas que no contemplan otra cosa que números y figuras.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99992" y="3932351"/>
            <a:ext cx="4536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Nuestra idea de Dios implica la existencia necesaria y eterna. Por tanto, la conclusión manifiesta es que Dios existe.</a:t>
            </a:r>
          </a:p>
        </p:txBody>
      </p:sp>
    </p:spTree>
    <p:extLst>
      <p:ext uri="{BB962C8B-B14F-4D97-AF65-F5344CB8AC3E}">
        <p14:creationId xmlns:p14="http://schemas.microsoft.com/office/powerpoint/2010/main" val="30665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" r="1312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41" y="51470"/>
            <a:ext cx="91358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Si no está en nuestro poder el discernir las mejores opiniones, debemos seguir las más probables.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55990" y="4384144"/>
            <a:ext cx="8076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Cuando alguien me ha ofendido, trato de elevar mi alma muy alto para que la ofensa no la alcance.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72200" y="1759114"/>
            <a:ext cx="26997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Divide las dificultades que examinas en tantas partes como sea posible para su mejor solución.</a:t>
            </a:r>
          </a:p>
        </p:txBody>
      </p:sp>
    </p:spTree>
    <p:extLst>
      <p:ext uri="{BB962C8B-B14F-4D97-AF65-F5344CB8AC3E}">
        <p14:creationId xmlns:p14="http://schemas.microsoft.com/office/powerpoint/2010/main" val="145457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" r="1313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59164" y="51470"/>
            <a:ext cx="5238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No ser útil a nadie equivale a no valer nada.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44008" y="843558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La principal perfección del hombre consiste en tener libre arbitrio, que es lo que le hace digno de alabanza o censura.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585279" y="2772092"/>
            <a:ext cx="447866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Imágenes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: Pinturas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de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Antoine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Bouvard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3200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Pieces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en </a:t>
            </a:r>
            <a:r>
              <a:rPr lang="es-CO" sz="1400" b="1" dirty="0" err="1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concert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for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cello 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and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strings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 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- </a:t>
            </a:r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François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Couperin</a:t>
            </a:r>
            <a:endParaRPr lang="es-CO" sz="1400" b="1" i="1" dirty="0" smtClean="0">
              <a:solidFill>
                <a:schemeClr val="bg1"/>
              </a:solidFill>
              <a:effectLst>
                <a:glow rad="88900">
                  <a:srgbClr val="320000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320000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320000"/>
                  </a:glow>
                </a:effectLst>
                <a:latin typeface="+mj-lt"/>
              </a:rPr>
              <a:t>Medellín-Colombia </a:t>
            </a:r>
            <a:endParaRPr lang="es-CO" sz="1400" b="1" dirty="0">
              <a:solidFill>
                <a:schemeClr val="bg1"/>
              </a:solidFill>
              <a:effectLst>
                <a:glow rad="88900">
                  <a:srgbClr val="3200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870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685</Words>
  <Application>Microsoft Office PowerPoint</Application>
  <PresentationFormat>Presentación en pantalla (16:9)</PresentationFormat>
  <Paragraphs>74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93</cp:revision>
  <dcterms:created xsi:type="dcterms:W3CDTF">2013-05-29T02:56:16Z</dcterms:created>
  <dcterms:modified xsi:type="dcterms:W3CDTF">2014-03-03T15:08:24Z</dcterms:modified>
</cp:coreProperties>
</file>