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1" r:id="rId3"/>
    <p:sldId id="301" r:id="rId4"/>
    <p:sldId id="295" r:id="rId5"/>
    <p:sldId id="304" r:id="rId6"/>
    <p:sldId id="297" r:id="rId7"/>
    <p:sldId id="296" r:id="rId8"/>
    <p:sldId id="300" r:id="rId9"/>
    <p:sldId id="298" r:id="rId10"/>
    <p:sldId id="299" r:id="rId11"/>
    <p:sldId id="305" r:id="rId1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01/03/2014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AEBB4A-253F-42CD-A66D-50448D998DF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589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EC9ACF6-4F5C-4CFC-9C84-5C9628EE973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4306189" y="987574"/>
            <a:ext cx="4549002" cy="2797279"/>
            <a:chOff x="4306189" y="987574"/>
            <a:chExt cx="4549002" cy="2797279"/>
          </a:xfrm>
        </p:grpSpPr>
        <p:sp>
          <p:nvSpPr>
            <p:cNvPr id="3" name="2 Rectángulo"/>
            <p:cNvSpPr/>
            <p:nvPr/>
          </p:nvSpPr>
          <p:spPr>
            <a:xfrm>
              <a:off x="4306189" y="987574"/>
              <a:ext cx="4549002" cy="14465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s-CO" sz="4400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Cooper Black" pitchFamily="18" charset="0"/>
                </a:rPr>
                <a:t>NICOLÁS</a:t>
              </a:r>
            </a:p>
            <a:p>
              <a:pPr algn="ctr"/>
              <a:r>
                <a:rPr lang="es-CO" sz="4400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Cooper Black" pitchFamily="18" charset="0"/>
                </a:rPr>
                <a:t>MAQUIAVELO </a:t>
              </a:r>
              <a:endParaRPr lang="es-CO" sz="4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oper Black" pitchFamily="18" charset="0"/>
              </a:endParaRPr>
            </a:p>
          </p:txBody>
        </p:sp>
        <p:sp>
          <p:nvSpPr>
            <p:cNvPr id="4" name="3 Rectángulo"/>
            <p:cNvSpPr/>
            <p:nvPr/>
          </p:nvSpPr>
          <p:spPr>
            <a:xfrm>
              <a:off x="4732121" y="2861523"/>
              <a:ext cx="370790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Cooper Black" pitchFamily="18" charset="0"/>
                </a:rPr>
                <a:t>1469-1527. Historiador, </a:t>
              </a:r>
              <a:r>
                <a:rPr lang="es-CO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Cooper Black" pitchFamily="18" charset="0"/>
                </a:rPr>
                <a:t>filósofo,</a:t>
              </a:r>
            </a:p>
            <a:p>
              <a:pPr algn="ctr"/>
              <a:r>
                <a:rPr lang="es-CO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Cooper Black" pitchFamily="18" charset="0"/>
                </a:rPr>
                <a:t>político </a:t>
              </a:r>
              <a:r>
                <a:rPr lang="es-CO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Cooper Black" pitchFamily="18" charset="0"/>
                </a:rPr>
                <a:t>y teórico italiano.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dissolve/>
        <p:sndAc>
          <p:stSnd loop="1">
            <p:snd r:embed="rId3" name="VIVALDI Sinfonia en C major - 1 Allegro molto.wav"/>
          </p:stSnd>
        </p:sndAc>
      </p:transition>
    </mc:Choice>
    <mc:Fallback>
      <p:transition spd="slow">
        <p:dissolve/>
        <p:sndAc>
          <p:stSnd loop="1">
            <p:snd r:embed="rId3" name="VIVALDI Sinfonia en C major - 1 Allegro mol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4776" y="4511215"/>
            <a:ext cx="150714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Adorazione</a:t>
            </a:r>
            <a:r>
              <a:rPr lang="es-CO" sz="11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dei</a:t>
            </a:r>
            <a:r>
              <a:rPr lang="es-CO" sz="11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pastori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31165" y="483518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Los hombres olvidan con mayor rapidez la muerte de su padre, que la pérdida de su patrimonio.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531165" y="2248585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Vale más hacer y arrepentirse, que no hacer y arrepentirse.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531164" y="3644319"/>
            <a:ext cx="42172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Es de gran importancia disfrazar las propias inclinaciones y desempeñar bien el papel del hipócrita.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64134" y="4449598"/>
            <a:ext cx="1431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100" b="1" i="1" dirty="0">
                <a:solidFill>
                  <a:schemeClr val="bg1"/>
                </a:solidFill>
                <a:latin typeface="+mj-lt"/>
              </a:rPr>
              <a:t>Madonna &amp; </a:t>
            </a:r>
            <a:r>
              <a:rPr lang="es-CO" sz="1100" b="1" i="1" dirty="0" err="1" smtClean="0">
                <a:solidFill>
                  <a:schemeClr val="bg1"/>
                </a:solidFill>
                <a:latin typeface="+mj-lt"/>
              </a:rPr>
              <a:t>bambino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644008" y="1923678"/>
            <a:ext cx="41044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Dios no quiere hacerlo todo, para no quitaros el libre albedrío y aquella parte de la gloria que os corresponde.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644008" y="699542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No puede haber grandes dificultades cuando abunda la buena voluntad.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644008" y="3808080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La habilidad y la constancia son las armas de la debilidad.</a:t>
            </a:r>
          </a:p>
        </p:txBody>
      </p:sp>
    </p:spTree>
    <p:extLst>
      <p:ext uri="{BB962C8B-B14F-4D97-AF65-F5344CB8AC3E}">
        <p14:creationId xmlns:p14="http://schemas.microsoft.com/office/powerpoint/2010/main" val="413988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7206" y="411510"/>
            <a:ext cx="29523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i="1" dirty="0">
                <a:solidFill>
                  <a:schemeClr val="bg1"/>
                </a:solidFill>
                <a:latin typeface="+mj-lt"/>
              </a:rPr>
              <a:t>La Madonna col bambino con San Jean-Baptiste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995936" y="349893"/>
            <a:ext cx="4752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La naturaleza de los hombres soberbios y viles es mostrarse insolentes en la prosperidad y abyectos y humildes en la adversidad.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995936" y="2248585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Los hombres ofenden antes al que aman, que al que temen.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923928" y="3480559"/>
            <a:ext cx="49069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Los hombres son tan simples, y se someten hasta tal punto a las necesidades presentes, que quien engaña encontrará siempre quien se deje engañar.</a:t>
            </a:r>
          </a:p>
        </p:txBody>
      </p:sp>
    </p:spTree>
    <p:extLst>
      <p:ext uri="{BB962C8B-B14F-4D97-AF65-F5344CB8AC3E}">
        <p14:creationId xmlns:p14="http://schemas.microsoft.com/office/powerpoint/2010/main" val="194198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79712" y="483518"/>
            <a:ext cx="11063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100" b="1" i="1" dirty="0" smtClean="0">
                <a:solidFill>
                  <a:schemeClr val="bg1"/>
                </a:solidFill>
                <a:latin typeface="+mj-lt"/>
              </a:rPr>
              <a:t>La </a:t>
            </a:r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circoncisione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04048" y="547975"/>
            <a:ext cx="37444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La liberalidad se devora a sí misma, pues a fuerza de ejercerse se agota.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004048" y="3644319"/>
            <a:ext cx="37444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Donde hay buena disciplina, hay orden y rara vez falta la buena fortuna.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004048" y="2111369"/>
            <a:ext cx="37444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Las minorías no tienen sitio, cuando la mayoría tiene donde apoyarse.</a:t>
            </a:r>
          </a:p>
        </p:txBody>
      </p:sp>
    </p:spTree>
    <p:extLst>
      <p:ext uri="{BB962C8B-B14F-4D97-AF65-F5344CB8AC3E}">
        <p14:creationId xmlns:p14="http://schemas.microsoft.com/office/powerpoint/2010/main" val="37093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19672" y="4428816"/>
            <a:ext cx="133402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1" i="1" dirty="0">
                <a:solidFill>
                  <a:schemeClr val="bg1"/>
                </a:solidFill>
                <a:latin typeface="+mj-lt"/>
              </a:rPr>
              <a:t>Battista </a:t>
            </a:r>
            <a:r>
              <a:rPr lang="en-US" sz="1100" b="1" i="1" dirty="0" err="1">
                <a:solidFill>
                  <a:schemeClr val="bg1"/>
                </a:solidFill>
                <a:latin typeface="+mj-lt"/>
              </a:rPr>
              <a:t>nel</a:t>
            </a:r>
            <a:r>
              <a:rPr lang="en-US" sz="11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100" b="1" i="1" dirty="0" err="1">
                <a:solidFill>
                  <a:schemeClr val="bg1"/>
                </a:solidFill>
                <a:latin typeface="+mj-lt"/>
              </a:rPr>
              <a:t>deserto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61609" y="1930022"/>
            <a:ext cx="4211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En general, los hombres juzgan más por los ojos que por la inteligencia, pues todos pueden ver, pero pocos comprenden lo que ven.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561609" y="699542"/>
            <a:ext cx="4211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Pocos ven lo que somos, pero todos ven lo que aparentamos.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61609" y="3651870"/>
            <a:ext cx="4211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Hay que ser zorro para conocer las trampas y león para espantar a los lobos.</a:t>
            </a:r>
          </a:p>
        </p:txBody>
      </p:sp>
    </p:spTree>
    <p:extLst>
      <p:ext uri="{BB962C8B-B14F-4D97-AF65-F5344CB8AC3E}">
        <p14:creationId xmlns:p14="http://schemas.microsoft.com/office/powerpoint/2010/main" val="393423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94837" y="4449598"/>
            <a:ext cx="208101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00" b="1" i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Fiume </a:t>
            </a:r>
            <a:r>
              <a:rPr lang="fr-FR" sz="1100" b="1" i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nel</a:t>
            </a:r>
            <a:r>
              <a:rPr lang="fr-FR" sz="1100" b="1" i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</a:t>
            </a:r>
            <a:r>
              <a:rPr lang="fr-FR" sz="1100" b="1" i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paesaggio</a:t>
            </a:r>
            <a:r>
              <a:rPr lang="fr-FR" sz="1100" b="1" i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</a:t>
            </a:r>
            <a:r>
              <a:rPr lang="fr-FR" sz="1100" b="1" i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primaverile</a:t>
            </a:r>
            <a:endParaRPr lang="es-CO" sz="1100" b="1" i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59157" y="3501341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En todas las cosas humanas, cuando se examinan de cerca, se demuestra que no pueden apartarse los obstáculos sin que de ellos surjan otros.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40827" y="2100978"/>
            <a:ext cx="4176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Es un mal ejemplo no observar una ley, sobre todo por parte del que la ha hecho.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479939" y="339502"/>
            <a:ext cx="428930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Las viejas ofensas no se borran con beneficios nuevos, tanto menos cuanto el beneficio es inferior a la injuria.</a:t>
            </a:r>
          </a:p>
        </p:txBody>
      </p:sp>
    </p:spTree>
    <p:extLst>
      <p:ext uri="{BB962C8B-B14F-4D97-AF65-F5344CB8AC3E}">
        <p14:creationId xmlns:p14="http://schemas.microsoft.com/office/powerpoint/2010/main" val="22139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64763" y="4398372"/>
            <a:ext cx="108715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Amore</a:t>
            </a:r>
            <a:r>
              <a:rPr lang="es-CO" sz="1100" b="1" i="1" dirty="0">
                <a:solidFill>
                  <a:schemeClr val="bg1"/>
                </a:solidFill>
                <a:latin typeface="+mj-lt"/>
              </a:rPr>
              <a:t> e </a:t>
            </a:r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psiche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369946"/>
            <a:ext cx="4176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Castigar a uno o dos transgresores para que sirva de ejemplo, es más benévolo que ser demasiado compasivo.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572000" y="3501341"/>
            <a:ext cx="4176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La experiencia siempre ha demostrado que jamás suceden bien las cosas, cuando dependen de muchos.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72000" y="2262936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El mal se hace todo junto y el bien se administra de a poco.</a:t>
            </a:r>
          </a:p>
        </p:txBody>
      </p:sp>
    </p:spTree>
    <p:extLst>
      <p:ext uri="{BB962C8B-B14F-4D97-AF65-F5344CB8AC3E}">
        <p14:creationId xmlns:p14="http://schemas.microsoft.com/office/powerpoint/2010/main" val="22139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71410" y="4470380"/>
            <a:ext cx="179247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Allegoria</a:t>
            </a:r>
            <a:r>
              <a:rPr lang="es-CO" sz="11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della</a:t>
            </a:r>
            <a:r>
              <a:rPr lang="es-CO" sz="11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limmortalite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292080" y="380337"/>
            <a:ext cx="35283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Los hombres rara vez tienen el valor suficiente para </a:t>
            </a:r>
            <a:r>
              <a:rPr lang="es-CO" sz="2000" b="1" dirty="0" smtClean="0">
                <a:solidFill>
                  <a:srgbClr val="320000"/>
                </a:solidFill>
                <a:latin typeface="+mj-lt"/>
              </a:rPr>
              <a:t>ser, </a:t>
            </a:r>
            <a:r>
              <a:rPr lang="es-CO" sz="2000" b="1" dirty="0">
                <a:solidFill>
                  <a:srgbClr val="320000"/>
                </a:solidFill>
                <a:latin typeface="+mj-lt"/>
              </a:rPr>
              <a:t>o extremadamente buenos o extremadamente malos.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562846" y="2190928"/>
            <a:ext cx="296959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>
                <a:solidFill>
                  <a:srgbClr val="320000"/>
                </a:solidFill>
                <a:latin typeface="+mj-lt"/>
              </a:rPr>
              <a:t>Imágenes: Pinturas de </a:t>
            </a:r>
            <a:r>
              <a:rPr lang="es-CO" sz="1400" b="1" i="1" dirty="0">
                <a:solidFill>
                  <a:srgbClr val="320000"/>
                </a:solidFill>
                <a:latin typeface="+mj-lt"/>
              </a:rPr>
              <a:t>Giulio </a:t>
            </a:r>
            <a:r>
              <a:rPr lang="es-CO" sz="1400" b="1" i="1" dirty="0" smtClean="0">
                <a:solidFill>
                  <a:srgbClr val="320000"/>
                </a:solidFill>
                <a:latin typeface="+mj-lt"/>
              </a:rPr>
              <a:t>Romano</a:t>
            </a:r>
          </a:p>
          <a:p>
            <a:pPr algn="ctr"/>
            <a:endParaRPr lang="es-CO" sz="1400" b="1" dirty="0">
              <a:solidFill>
                <a:srgbClr val="320000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rgbClr val="320000"/>
                </a:solidFill>
                <a:latin typeface="+mj-lt"/>
              </a:rPr>
              <a:t>Música:</a:t>
            </a:r>
          </a:p>
          <a:p>
            <a:pPr algn="ctr"/>
            <a:r>
              <a:rPr lang="it-IT" sz="1400" b="1" dirty="0">
                <a:solidFill>
                  <a:srgbClr val="320000"/>
                </a:solidFill>
                <a:latin typeface="+mj-lt"/>
              </a:rPr>
              <a:t>Sinfonia en C </a:t>
            </a:r>
            <a:r>
              <a:rPr lang="it-IT" sz="1400" b="1" dirty="0" smtClean="0">
                <a:solidFill>
                  <a:srgbClr val="320000"/>
                </a:solidFill>
                <a:latin typeface="+mj-lt"/>
              </a:rPr>
              <a:t>major. 1 </a:t>
            </a:r>
            <a:r>
              <a:rPr lang="it-IT" sz="1400" b="1" dirty="0">
                <a:solidFill>
                  <a:srgbClr val="320000"/>
                </a:solidFill>
                <a:latin typeface="+mj-lt"/>
              </a:rPr>
              <a:t>Allegro </a:t>
            </a:r>
            <a:r>
              <a:rPr lang="it-IT" sz="1400" b="1" dirty="0" smtClean="0">
                <a:solidFill>
                  <a:srgbClr val="320000"/>
                </a:solidFill>
                <a:latin typeface="+mj-lt"/>
              </a:rPr>
              <a:t>molto</a:t>
            </a:r>
          </a:p>
          <a:p>
            <a:pPr algn="ctr"/>
            <a:r>
              <a:rPr lang="it-IT" sz="1400" b="1" i="1" dirty="0" smtClean="0">
                <a:solidFill>
                  <a:srgbClr val="320000"/>
                </a:solidFill>
                <a:latin typeface="+mj-lt"/>
              </a:rPr>
              <a:t>Antonio Vivaldi</a:t>
            </a:r>
          </a:p>
          <a:p>
            <a:pPr algn="ctr"/>
            <a:endParaRPr lang="it-IT" sz="1400" b="1" dirty="0" smtClean="0">
              <a:solidFill>
                <a:srgbClr val="320000"/>
              </a:solidFill>
              <a:latin typeface="+mj-lt"/>
            </a:endParaRPr>
          </a:p>
          <a:p>
            <a:pPr algn="ctr"/>
            <a:endParaRPr lang="it-IT" sz="1400" b="1" dirty="0">
              <a:solidFill>
                <a:srgbClr val="320000"/>
              </a:solidFill>
              <a:latin typeface="+mj-lt"/>
            </a:endParaRPr>
          </a:p>
          <a:p>
            <a:pPr algn="ctr"/>
            <a:r>
              <a:rPr lang="it-IT" sz="1400" b="1" dirty="0" smtClean="0">
                <a:solidFill>
                  <a:srgbClr val="320000"/>
                </a:solidFill>
                <a:latin typeface="+mj-lt"/>
              </a:rPr>
              <a:t>Realización general:</a:t>
            </a:r>
          </a:p>
          <a:p>
            <a:pPr algn="ctr"/>
            <a:r>
              <a:rPr lang="it-IT" sz="1400" b="1" i="1" dirty="0" smtClean="0">
                <a:solidFill>
                  <a:srgbClr val="320000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it-IT" sz="1400" b="1" dirty="0" smtClean="0">
                <a:solidFill>
                  <a:srgbClr val="320000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rgbClr val="32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093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518</Words>
  <Application>Microsoft Office PowerPoint</Application>
  <PresentationFormat>Presentación en pantalla (16:9)</PresentationFormat>
  <Paragraphs>73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75</cp:revision>
  <dcterms:created xsi:type="dcterms:W3CDTF">2013-05-29T02:56:16Z</dcterms:created>
  <dcterms:modified xsi:type="dcterms:W3CDTF">2014-03-01T16:26:17Z</dcterms:modified>
</cp:coreProperties>
</file>