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5" r:id="rId3"/>
    <p:sldId id="296" r:id="rId4"/>
    <p:sldId id="298" r:id="rId5"/>
    <p:sldId id="297" r:id="rId6"/>
    <p:sldId id="299" r:id="rId7"/>
    <p:sldId id="300" r:id="rId8"/>
    <p:sldId id="301" r:id="rId9"/>
    <p:sldId id="302" r:id="rId10"/>
    <p:sldId id="303" r:id="rId11"/>
    <p:sldId id="305" r:id="rId12"/>
    <p:sldId id="304" r:id="rId13"/>
    <p:sldId id="306" r:id="rId14"/>
    <p:sldId id="308" r:id="rId15"/>
    <p:sldId id="309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IT63YWJnrviTBSG21z+Og==" hashData="zoI/3OxQXujzUyt3hjM2S1/PC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0000"/>
    <a:srgbClr val="663300"/>
    <a:srgbClr val="E1C2A3"/>
    <a:srgbClr val="FFFFCC"/>
    <a:srgbClr val="0066CC"/>
    <a:srgbClr val="003DB8"/>
    <a:srgbClr val="0033CC"/>
    <a:srgbClr val="6500FA"/>
    <a:srgbClr val="FFCC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4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B801D5-F631-49FA-B999-F6FB7AEC2FE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623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AD62A3-34DD-4060-AE79-5D40C8A8A07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230738" y="195486"/>
            <a:ext cx="4845318" cy="4757815"/>
            <a:chOff x="230738" y="195486"/>
            <a:chExt cx="4845318" cy="4757815"/>
          </a:xfrm>
        </p:grpSpPr>
        <p:pic>
          <p:nvPicPr>
            <p:cNvPr id="4" name="Picture 3" descr="C:\01 Mis docu. Backup\Mis imágenes\Fondos Papel y Pergam\Pergamino liso01 vert.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738" y="195486"/>
              <a:ext cx="4845318" cy="47578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4 Grupo"/>
            <p:cNvGrpSpPr/>
            <p:nvPr/>
          </p:nvGrpSpPr>
          <p:grpSpPr>
            <a:xfrm>
              <a:off x="797140" y="1131590"/>
              <a:ext cx="3882794" cy="2952328"/>
              <a:chOff x="797140" y="987574"/>
              <a:chExt cx="3882794" cy="2952328"/>
            </a:xfrm>
          </p:grpSpPr>
          <p:sp>
            <p:nvSpPr>
              <p:cNvPr id="9" name="8 Rectángulo"/>
              <p:cNvSpPr/>
              <p:nvPr/>
            </p:nvSpPr>
            <p:spPr>
              <a:xfrm>
                <a:off x="797140" y="987574"/>
                <a:ext cx="3882794" cy="1508105"/>
              </a:xfrm>
              <a:prstGeom prst="rect">
                <a:avLst/>
              </a:prstGeom>
            </p:spPr>
            <p:txBody>
              <a:bodyPr wrap="none">
                <a:spAutoFit/>
                <a:scene3d>
                  <a:camera prst="orthographicFront">
                    <a:rot lat="0" lon="0" rev="0"/>
                  </a:camera>
                  <a:lightRig rig="threePt" dir="t"/>
                </a:scene3d>
                <a:flatTx/>
              </a:bodyPr>
              <a:lstStyle/>
              <a:p>
                <a:r>
                  <a:rPr lang="es-CO" sz="4600" dirty="0">
                    <a:blipFill dpi="0" rotWithShape="1"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  <a:effectLst>
                      <a:outerShdw blurRad="50800" dist="381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Emmett" pitchFamily="2" charset="0"/>
                  </a:rPr>
                  <a:t>ERASMO </a:t>
                </a:r>
                <a:r>
                  <a:rPr lang="es-CO" sz="4600" dirty="0" smtClean="0">
                    <a:blipFill dpi="0" rotWithShape="1"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  <a:effectLst>
                      <a:outerShdw blurRad="50800" dist="381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Emmett" pitchFamily="2" charset="0"/>
                  </a:rPr>
                  <a:t>DE</a:t>
                </a:r>
              </a:p>
              <a:p>
                <a:r>
                  <a:rPr lang="es-CO" sz="4600" dirty="0" smtClean="0">
                    <a:blipFill dpi="0" rotWithShape="1"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  <a:effectLst>
                      <a:outerShdw blurRad="50800" dist="38100" dir="2700000" algn="tl" rotWithShape="0">
                        <a:prstClr val="black">
                          <a:alpha val="60000"/>
                        </a:prstClr>
                      </a:outerShdw>
                    </a:effectLst>
                    <a:latin typeface="Emmett" pitchFamily="2" charset="0"/>
                  </a:rPr>
                  <a:t>RÓTTERDAM </a:t>
                </a:r>
                <a:endParaRPr lang="es-CO" sz="4600" dirty="0">
                  <a:blipFill dpi="0" rotWithShape="1"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effectLst>
                    <a:outerShdw blurRad="50800" dist="38100" dir="2700000" algn="tl" rotWithShape="0">
                      <a:prstClr val="black">
                        <a:alpha val="60000"/>
                      </a:prstClr>
                    </a:outerShdw>
                  </a:effectLst>
                  <a:latin typeface="Emmett" pitchFamily="2" charset="0"/>
                </a:endParaRPr>
              </a:p>
            </p:txBody>
          </p:sp>
          <p:sp>
            <p:nvSpPr>
              <p:cNvPr id="10" name="9 Rectángulo"/>
              <p:cNvSpPr/>
              <p:nvPr/>
            </p:nvSpPr>
            <p:spPr>
              <a:xfrm>
                <a:off x="899592" y="3016572"/>
                <a:ext cx="367240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CO" b="1" dirty="0" smtClean="0">
                    <a:blipFill dpi="0" rotWithShape="1"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Emmett" pitchFamily="2" charset="0"/>
                  </a:rPr>
                  <a:t>1466-1536.</a:t>
                </a:r>
              </a:p>
              <a:p>
                <a:pPr algn="ctr"/>
                <a:r>
                  <a:rPr lang="es-CO" b="1" dirty="0" smtClean="0">
                    <a:blipFill dpi="0" rotWithShape="1"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Emmett" pitchFamily="2" charset="0"/>
                  </a:rPr>
                  <a:t>Humanista</a:t>
                </a:r>
                <a:r>
                  <a:rPr lang="es-CO" b="1" dirty="0">
                    <a:blipFill dpi="0" rotWithShape="1"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Emmett" pitchFamily="2" charset="0"/>
                  </a:rPr>
                  <a:t>, filósofo</a:t>
                </a:r>
                <a:r>
                  <a:rPr lang="es-CO" b="1" dirty="0" smtClean="0">
                    <a:blipFill dpi="0" rotWithShape="1"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Emmett" pitchFamily="2" charset="0"/>
                  </a:rPr>
                  <a:t>, filólogo </a:t>
                </a:r>
                <a:r>
                  <a:rPr lang="es-CO" b="1" dirty="0">
                    <a:blipFill dpi="0" rotWithShape="1"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Emmett" pitchFamily="2" charset="0"/>
                  </a:rPr>
                  <a:t>y teólogo holandés.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3988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  <p:sndAc>
          <p:stSnd loop="1">
            <p:snd r:embed="rId2" name="U. W. van Wassenaer - Concerto No 2 in B flat major.wav"/>
          </p:stSnd>
        </p:sndAc>
      </p:transition>
    </mc:Choice>
    <mc:Fallback>
      <p:transition spd="slow">
        <p:wipe/>
        <p:sndAc>
          <p:stSnd loop="1">
            <p:snd r:embed="rId2" name="U. W. van Wassenaer - Concerto No 2 in B flat maj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" t="1554" b="1"/>
          <a:stretch/>
        </p:blipFill>
        <p:spPr bwMode="auto">
          <a:xfrm>
            <a:off x="0" y="-1"/>
            <a:ext cx="9144000" cy="514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6371" y="4363362"/>
            <a:ext cx="4392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El que conoce el arte de vivir consigo mismo, ignora el aburrimiento.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652120" y="699542"/>
            <a:ext cx="3168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Los zorros usan muchos trucos. Los erizos, sólo uno. Pero es el mejor de todos.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652120" y="3507854"/>
            <a:ext cx="3168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Reírse de todo es propio de tontos, pero no reírse de nada lo es de estúpidos.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580112" y="2427734"/>
            <a:ext cx="31940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Mejor es prevenir que curar.</a:t>
            </a:r>
          </a:p>
        </p:txBody>
      </p:sp>
    </p:spTree>
    <p:extLst>
      <p:ext uri="{BB962C8B-B14F-4D97-AF65-F5344CB8AC3E}">
        <p14:creationId xmlns:p14="http://schemas.microsoft.com/office/powerpoint/2010/main" val="393423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t="1558"/>
          <a:stretch/>
        </p:blipFill>
        <p:spPr bwMode="auto">
          <a:xfrm>
            <a:off x="0" y="0"/>
            <a:ext cx="9144000" cy="514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16016" y="771550"/>
            <a:ext cx="40324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El colmo de la estupidez, es aprender lo que luego hay que olvidar.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747189" y="3264535"/>
            <a:ext cx="4032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La mente humana está formada de tal manera, que es mucho más susceptible a la falsedad que a la verdad.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490195" y="2336438"/>
            <a:ext cx="24869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Tener ojos en la nuca.</a:t>
            </a:r>
          </a:p>
        </p:txBody>
      </p:sp>
    </p:spTree>
    <p:extLst>
      <p:ext uri="{BB962C8B-B14F-4D97-AF65-F5344CB8AC3E}">
        <p14:creationId xmlns:p14="http://schemas.microsoft.com/office/powerpoint/2010/main" val="22139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" t="178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148064" y="763999"/>
            <a:ext cx="3672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Hay menos mal en un turco o judío sincero, que en un cristiano hipócrita.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95536" y="4280963"/>
            <a:ext cx="38164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La esencia de la felicidad consiste en que aceptes ser el que eres.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148064" y="3500303"/>
            <a:ext cx="3672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Cada uno tira para sí, cada uno habla su lenguaje, no queriendo concertar con el otro.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317651" y="2459672"/>
            <a:ext cx="32867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De dos males, elige el menor.</a:t>
            </a:r>
          </a:p>
        </p:txBody>
      </p:sp>
    </p:spTree>
    <p:extLst>
      <p:ext uri="{BB962C8B-B14F-4D97-AF65-F5344CB8AC3E}">
        <p14:creationId xmlns:p14="http://schemas.microsoft.com/office/powerpoint/2010/main" val="37093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" t="155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652120" y="888271"/>
            <a:ext cx="31683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La felicidad consiste, principalmente, en conformarse con la suerte; es querer ser lo que uno es.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652120" y="3003798"/>
            <a:ext cx="31683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¿Qué es la vida sino una obra de </a:t>
            </a:r>
            <a:r>
              <a:rPr lang="es-CO" sz="2000" b="1" dirty="0" smtClean="0">
                <a:solidFill>
                  <a:srgbClr val="4C0000"/>
                </a:solidFill>
                <a:latin typeface="+mj-lt"/>
              </a:rPr>
              <a:t>teatro, </a:t>
            </a:r>
            <a:r>
              <a:rPr lang="es-CO" sz="2000" b="1" dirty="0">
                <a:solidFill>
                  <a:srgbClr val="4C0000"/>
                </a:solidFill>
                <a:latin typeface="+mj-lt"/>
              </a:rPr>
              <a:t>en la que cada uno hace un acto hasta que baja el telón?</a:t>
            </a:r>
          </a:p>
        </p:txBody>
      </p:sp>
    </p:spTree>
    <p:extLst>
      <p:ext uri="{BB962C8B-B14F-4D97-AF65-F5344CB8AC3E}">
        <p14:creationId xmlns:p14="http://schemas.microsoft.com/office/powerpoint/2010/main" val="37093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" t="1542"/>
          <a:stretch/>
        </p:blipFill>
        <p:spPr bwMode="auto">
          <a:xfrm>
            <a:off x="0" y="0"/>
            <a:ext cx="9144000" cy="514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5980" y="4208226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El hombre inteligente no orina contra el viento.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508104" y="699542"/>
            <a:ext cx="33123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Si no puedes hacer gala de un ánimo de príncipe, muestra al menos el de un comerciante.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508104" y="3428295"/>
            <a:ext cx="3312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Una buena gran parte del arte del bien hablar, consiste en saber mentir con gracia.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486352" y="2531680"/>
            <a:ext cx="31901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Llorar lágrimas de cocodrilo.</a:t>
            </a:r>
          </a:p>
        </p:txBody>
      </p:sp>
    </p:spTree>
    <p:extLst>
      <p:ext uri="{BB962C8B-B14F-4D97-AF65-F5344CB8AC3E}">
        <p14:creationId xmlns:p14="http://schemas.microsoft.com/office/powerpoint/2010/main" val="22139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" t="155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72000" y="2432958"/>
            <a:ext cx="4211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Ahora bien, si hay algo en la vida humana que conviene afrontar con vacilación y que incluso se debe evitar, conjurar y mantener lejos por todos los medios, es sin duda la guerra.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572000" y="771550"/>
            <a:ext cx="4211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La Guerra sólo es buena para aquellos que no la han experimentado.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" t="1878"/>
          <a:stretch/>
        </p:blipFill>
        <p:spPr bwMode="auto">
          <a:xfrm>
            <a:off x="-7138" y="0"/>
            <a:ext cx="915113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4240128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La verdadera alegría nace en la buena conciencia.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508104" y="711736"/>
            <a:ext cx="3312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La paz más desventajosa, es mejor que la guerra más justa.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508104" y="3572311"/>
            <a:ext cx="3312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Ningún hombre es sabio en todo momento, o sin su lado ciego.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508104" y="2295912"/>
            <a:ext cx="3312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Para el hombre dichoso todos los países son su patria.</a:t>
            </a:r>
          </a:p>
        </p:txBody>
      </p:sp>
    </p:spTree>
    <p:extLst>
      <p:ext uri="{BB962C8B-B14F-4D97-AF65-F5344CB8AC3E}">
        <p14:creationId xmlns:p14="http://schemas.microsoft.com/office/powerpoint/2010/main" val="96467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" t="155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16016" y="704766"/>
            <a:ext cx="4067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No tengo ninguna paciencia con los que dicen que la excitación sexual es vergonzosa y que estímulos venéreos no tienen su origen en la naturaleza, sino en el pecado. Nada está más alejado de la verdad.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16016" y="3428295"/>
            <a:ext cx="40679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Hace uno bien en alabarse a sí mismo, cuando no encuentra otro apologista.</a:t>
            </a:r>
          </a:p>
        </p:txBody>
      </p:sp>
    </p:spTree>
    <p:extLst>
      <p:ext uri="{BB962C8B-B14F-4D97-AF65-F5344CB8AC3E}">
        <p14:creationId xmlns:p14="http://schemas.microsoft.com/office/powerpoint/2010/main" val="38032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" t="1415"/>
          <a:stretch/>
        </p:blipFill>
        <p:spPr bwMode="auto">
          <a:xfrm>
            <a:off x="0" y="-7040"/>
            <a:ext cx="9144000" cy="515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012160" y="699542"/>
            <a:ext cx="2843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El talento escondido no produce reputación.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41039" y="4537513"/>
            <a:ext cx="45557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En el país de los ciegos el tuerto es el rey.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012160" y="2139702"/>
            <a:ext cx="2843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Moriré libre porque he vivido solo. Moriré solo porque he vivido libre.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012160" y="3867894"/>
            <a:ext cx="2843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En el estudio no existe la saciedad.</a:t>
            </a:r>
          </a:p>
        </p:txBody>
      </p:sp>
    </p:spTree>
    <p:extLst>
      <p:ext uri="{BB962C8B-B14F-4D97-AF65-F5344CB8AC3E}">
        <p14:creationId xmlns:p14="http://schemas.microsoft.com/office/powerpoint/2010/main" val="335197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" t="155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51218" y="745416"/>
            <a:ext cx="4248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4C0000"/>
                </a:solidFill>
                <a:latin typeface="+mj-lt"/>
              </a:rPr>
              <a:t>Qué otra cosa es la vida de los mortales, sino una comedia en la que unos actores se disfrazan y ataviados con sus máscaras, representan sus respectivos papeles hasta que el director de escena les ordena retirarse de las tablas.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572000" y="3356287"/>
            <a:ext cx="42276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Si lo que dices ni es necesario, ni provechoso, ni apacible, ¿para qué lo dices?</a:t>
            </a:r>
          </a:p>
        </p:txBody>
      </p:sp>
    </p:spTree>
    <p:extLst>
      <p:ext uri="{BB962C8B-B14F-4D97-AF65-F5344CB8AC3E}">
        <p14:creationId xmlns:p14="http://schemas.microsoft.com/office/powerpoint/2010/main" val="194198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" t="1550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67544" y="4312136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Vale más tener </a:t>
            </a:r>
            <a:r>
              <a:rPr lang="es-CO" sz="2000" b="1" dirty="0" smtClean="0">
                <a:solidFill>
                  <a:srgbClr val="4C0000"/>
                </a:solidFill>
                <a:latin typeface="+mj-lt"/>
              </a:rPr>
              <a:t>envidiosos, </a:t>
            </a:r>
            <a:r>
              <a:rPr lang="es-CO" sz="2000" b="1" dirty="0">
                <a:solidFill>
                  <a:srgbClr val="4C0000"/>
                </a:solidFill>
                <a:latin typeface="+mj-lt"/>
              </a:rPr>
              <a:t>que inspirar piedad.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012160" y="763999"/>
            <a:ext cx="2880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La locura es el origen de las hazañas de todos los héroes.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012160" y="3507854"/>
            <a:ext cx="2880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El vino no daña, pero el que bebe sin moderación se daña a sí mismo.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001945" y="2459672"/>
            <a:ext cx="28905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Tiene un pie en la tumba.</a:t>
            </a:r>
          </a:p>
        </p:txBody>
      </p:sp>
    </p:spTree>
    <p:extLst>
      <p:ext uri="{BB962C8B-B14F-4D97-AF65-F5344CB8AC3E}">
        <p14:creationId xmlns:p14="http://schemas.microsoft.com/office/powerpoint/2010/main" val="166105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" t="1600"/>
          <a:stretch/>
        </p:blipFill>
        <p:spPr bwMode="auto">
          <a:xfrm>
            <a:off x="0" y="0"/>
            <a:ext cx="9144000" cy="514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72000" y="699542"/>
            <a:ext cx="4248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C0000"/>
                </a:solidFill>
                <a:latin typeface="+mj-lt"/>
              </a:rPr>
              <a:t>¿Qué sentido tiene, expuestos como estamos a tan gran número de males, echarse encima voluntariamente otro más, como si no tuviéramos bastante?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662955" y="2427734"/>
            <a:ext cx="403527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Imágenes:</a:t>
            </a:r>
          </a:p>
          <a:p>
            <a:pPr algn="ctr"/>
            <a:r>
              <a:rPr lang="es-CO" sz="1400" b="1" dirty="0">
                <a:latin typeface="+mj-lt"/>
              </a:rPr>
              <a:t>Pinturas de </a:t>
            </a:r>
            <a:r>
              <a:rPr lang="es-CO" sz="1400" b="1" i="1" dirty="0" err="1">
                <a:latin typeface="+mj-lt"/>
              </a:rPr>
              <a:t>Ludolf</a:t>
            </a:r>
            <a:r>
              <a:rPr lang="es-CO" sz="1400" b="1" i="1" dirty="0">
                <a:latin typeface="+mj-lt"/>
              </a:rPr>
              <a:t> de </a:t>
            </a:r>
            <a:r>
              <a:rPr lang="es-CO" sz="1400" b="1" i="1" dirty="0" err="1">
                <a:latin typeface="+mj-lt"/>
              </a:rPr>
              <a:t>Jongh</a:t>
            </a:r>
            <a:endParaRPr lang="es-CO" sz="1400" b="1" i="1" dirty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latin typeface="+mj-lt"/>
              </a:rPr>
              <a:t>Concerto</a:t>
            </a:r>
            <a:r>
              <a:rPr lang="es-CO" sz="1400" b="1" dirty="0">
                <a:latin typeface="+mj-lt"/>
              </a:rPr>
              <a:t> No 2 in B flat </a:t>
            </a:r>
            <a:r>
              <a:rPr lang="es-CO" sz="1400" b="1" dirty="0" err="1">
                <a:latin typeface="+mj-lt"/>
              </a:rPr>
              <a:t>major</a:t>
            </a:r>
            <a:r>
              <a:rPr lang="es-CO" sz="1400" b="1" dirty="0">
                <a:latin typeface="+mj-lt"/>
              </a:rPr>
              <a:t> - </a:t>
            </a:r>
            <a:r>
              <a:rPr lang="es-CO" sz="1400" b="1" i="1" dirty="0">
                <a:latin typeface="+mj-lt"/>
              </a:rPr>
              <a:t>U. </a:t>
            </a:r>
            <a:r>
              <a:rPr lang="es-CO" sz="1400" b="1" i="1" dirty="0" smtClean="0">
                <a:latin typeface="+mj-lt"/>
              </a:rPr>
              <a:t>W. </a:t>
            </a:r>
            <a:r>
              <a:rPr lang="es-CO" sz="1400" b="1" i="1" dirty="0">
                <a:latin typeface="+mj-lt"/>
              </a:rPr>
              <a:t>van </a:t>
            </a:r>
            <a:r>
              <a:rPr lang="es-CO" sz="1400" b="1" i="1" dirty="0" err="1">
                <a:latin typeface="+mj-lt"/>
              </a:rPr>
              <a:t>Wassenaer</a:t>
            </a:r>
            <a:endParaRPr lang="es-CO" sz="1400" b="1" i="1" dirty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0106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1370</TotalTime>
  <Words>684</Words>
  <Application>Microsoft Office PowerPoint</Application>
  <PresentationFormat>Presentación en pantalla (16:9)</PresentationFormat>
  <Paragraphs>77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100</cp:revision>
  <dcterms:created xsi:type="dcterms:W3CDTF">2013-05-29T02:56:16Z</dcterms:created>
  <dcterms:modified xsi:type="dcterms:W3CDTF">2014-02-21T23:41:26Z</dcterms:modified>
</cp:coreProperties>
</file>