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96" r:id="rId4"/>
    <p:sldId id="313" r:id="rId5"/>
    <p:sldId id="298" r:id="rId6"/>
    <p:sldId id="310" r:id="rId7"/>
    <p:sldId id="309" r:id="rId8"/>
    <p:sldId id="300" r:id="rId9"/>
    <p:sldId id="295" r:id="rId10"/>
    <p:sldId id="312" r:id="rId11"/>
    <p:sldId id="301" r:id="rId12"/>
    <p:sldId id="307" r:id="rId13"/>
    <p:sldId id="299" r:id="rId14"/>
    <p:sldId id="304" r:id="rId15"/>
    <p:sldId id="311" r:id="rId16"/>
    <p:sldId id="314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/2iipEQesxMkNXV5r6qBw==" hashData="0EpaibB7SFUCr0juQ6N3MunoT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17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A654F-0846-417D-9B19-275239E4C20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07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F3CAFD-7861-4D5C-9B55-DF6CCC9F6D9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4957256" y="843558"/>
            <a:ext cx="3882538" cy="3636407"/>
            <a:chOff x="4957256" y="843558"/>
            <a:chExt cx="3882538" cy="3636407"/>
          </a:xfrm>
        </p:grpSpPr>
        <p:sp>
          <p:nvSpPr>
            <p:cNvPr id="2" name="1 Rectángulo"/>
            <p:cNvSpPr/>
            <p:nvPr/>
          </p:nvSpPr>
          <p:spPr>
            <a:xfrm>
              <a:off x="5040589" y="843558"/>
              <a:ext cx="3707875" cy="156966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balanced" dir="t"/>
              </a:scene3d>
              <a:sp3d extrusionH="57150">
                <a:bevelT w="82550" h="38100" prst="coolSlant"/>
              </a:sp3d>
            </a:bodyPr>
            <a:lstStyle/>
            <a:p>
              <a:pPr algn="ctr"/>
              <a:r>
                <a:rPr lang="es-CO" sz="4800" b="1" dirty="0">
                  <a:ln w="1905"/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SAN </a:t>
              </a:r>
              <a:r>
                <a:rPr lang="es-CO" sz="4800" b="1" dirty="0" smtClean="0">
                  <a:ln w="1905"/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AGUSTÍN</a:t>
              </a:r>
            </a:p>
            <a:p>
              <a:pPr algn="ctr"/>
              <a:r>
                <a:rPr lang="es-CO" sz="4800" b="1" dirty="0" smtClean="0">
                  <a:ln w="1905"/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de </a:t>
              </a:r>
              <a:r>
                <a:rPr lang="es-CO" sz="4800" b="1" dirty="0">
                  <a:ln w="1905"/>
                  <a:solidFill>
                    <a:srgbClr val="66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HIPONA</a:t>
              </a:r>
            </a:p>
          </p:txBody>
        </p:sp>
        <p:sp>
          <p:nvSpPr>
            <p:cNvPr id="18" name="17 Rectángulo"/>
            <p:cNvSpPr/>
            <p:nvPr/>
          </p:nvSpPr>
          <p:spPr>
            <a:xfrm>
              <a:off x="4957256" y="2571750"/>
              <a:ext cx="3882538" cy="1908215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balanced" dir="t"/>
              </a:scene3d>
              <a:sp3d extrusionH="57150">
                <a:bevelT w="82550" h="38100" prst="coolSlant"/>
              </a:sp3d>
            </a:bodyPr>
            <a:lstStyle/>
            <a:p>
              <a:pPr algn="ctr"/>
              <a:r>
                <a:rPr lang="es-CO" sz="2600" b="1" dirty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354-430. </a:t>
              </a:r>
              <a:r>
                <a:rPr lang="es-CO" sz="26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Obispo y filósofo.</a:t>
              </a:r>
            </a:p>
            <a:p>
              <a:pPr algn="ctr"/>
              <a:endParaRPr lang="es-CO" sz="2600" b="1" dirty="0" smtClean="0">
                <a:ln w="1905"/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  <a:p>
              <a:pPr algn="ctr"/>
              <a:r>
                <a:rPr lang="es-CO" sz="2200" b="1" dirty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Proclamado Doctor de la </a:t>
              </a:r>
              <a:r>
                <a:rPr lang="es-CO" sz="22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Iglesia</a:t>
              </a:r>
            </a:p>
            <a:p>
              <a:pPr algn="ctr"/>
              <a:r>
                <a:rPr lang="es-CO" sz="22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el </a:t>
              </a:r>
              <a:r>
                <a:rPr lang="es-CO" sz="2200" b="1" dirty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20 de septiembre de </a:t>
              </a:r>
              <a:r>
                <a:rPr lang="es-CO" sz="22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1295</a:t>
              </a:r>
            </a:p>
            <a:p>
              <a:pPr algn="ctr"/>
              <a:r>
                <a:rPr lang="es-CO" sz="22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por </a:t>
              </a:r>
              <a:r>
                <a:rPr lang="es-CO" sz="2200" b="1" dirty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el papa Bonifacio </a:t>
              </a:r>
              <a:r>
                <a:rPr lang="es-CO" sz="22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schemeClr val="tx1"/>
                    </a:outerShdw>
                  </a:effectLst>
                  <a:latin typeface="+mj-lt"/>
                </a:rPr>
                <a:t>VIII.</a:t>
              </a:r>
              <a:endParaRPr lang="es-CO" sz="2200" b="1" dirty="0">
                <a:ln w="1905"/>
                <a:solidFill>
                  <a:srgbClr val="663300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+mj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 loop="1">
            <p:snd r:embed="rId2" name="Agnus Dei instrumental (violin).wav"/>
          </p:stSnd>
        </p:sndAc>
      </p:transition>
    </mc:Choice>
    <mc:Fallback>
      <p:transition spd="slow">
        <p:split orient="vert"/>
        <p:sndAc>
          <p:stSnd loop="1">
            <p:snd r:embed="rId2" name="Agnus Dei instrumental (violin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32540" y="123478"/>
            <a:ext cx="249138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bg1"/>
                </a:solidFill>
                <a:latin typeface="+mj-lt"/>
              </a:rPr>
              <a:t>Augustine </a:t>
            </a:r>
            <a:r>
              <a:rPr lang="en-US" sz="1100" b="1" dirty="0">
                <a:solidFill>
                  <a:schemeClr val="bg1"/>
                </a:solidFill>
                <a:latin typeface="+mj-lt"/>
              </a:rPr>
              <a:t>and </a:t>
            </a:r>
            <a:r>
              <a:rPr lang="en-US" sz="1100" b="1" dirty="0" smtClean="0">
                <a:solidFill>
                  <a:schemeClr val="bg1"/>
                </a:solidFill>
                <a:latin typeface="+mj-lt"/>
              </a:rPr>
              <a:t>his mother Saint </a:t>
            </a:r>
            <a:r>
              <a:rPr lang="en-US" sz="1100" b="1" dirty="0">
                <a:solidFill>
                  <a:schemeClr val="bg1"/>
                </a:solidFill>
                <a:latin typeface="+mj-lt"/>
              </a:rPr>
              <a:t>Monica</a:t>
            </a:r>
            <a:endParaRPr lang="es-CO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55576" y="4830420"/>
            <a:ext cx="9717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1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Ary</a:t>
            </a:r>
            <a:r>
              <a:rPr lang="es-CO" sz="1100" b="1" i="1" dirty="0">
                <a:solidFill>
                  <a:schemeClr val="bg1"/>
                </a:solidFill>
                <a:latin typeface="+mj-lt"/>
              </a:rPr>
              <a:t> Scheffer.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5436096" y="339502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El que no tiene celos no está enamorado.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5436096" y="4096112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La medida del amor es amar sin medida.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5436096" y="2139702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Si quieres conocer a una persona, no le preguntes lo que piensa sino lo que ama.</a:t>
            </a:r>
          </a:p>
        </p:txBody>
      </p:sp>
    </p:spTree>
    <p:extLst>
      <p:ext uri="{BB962C8B-B14F-4D97-AF65-F5344CB8AC3E}">
        <p14:creationId xmlns:p14="http://schemas.microsoft.com/office/powerpoint/2010/main" val="393423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827584" y="4803998"/>
            <a:ext cx="10021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b="1" i="1" dirty="0" smtClean="0">
                <a:solidFill>
                  <a:schemeClr val="bg1"/>
                </a:solidFill>
                <a:latin typeface="+mj-lt"/>
              </a:rPr>
              <a:t>Mateo Cerezo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427984" y="240199"/>
            <a:ext cx="4536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Ama y haz lo que quieras. Si callas, callarás con amor; si gritas, gritarás con amor; si corriges, corregirás con amor, si perdonas, perdonarás con amor.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27984" y="2427734"/>
            <a:ext cx="45365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Da lo que tienes para que merezcas recibir lo que te falta.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427984" y="3939902"/>
            <a:ext cx="4536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Quien toma bienes de los pobres es un asesino de la caridad. Quien a ellos ayuda, es un virtuoso de la justicia.</a:t>
            </a:r>
          </a:p>
        </p:txBody>
      </p:sp>
    </p:spTree>
    <p:extLst>
      <p:ext uri="{BB962C8B-B14F-4D97-AF65-F5344CB8AC3E}">
        <p14:creationId xmlns:p14="http://schemas.microsoft.com/office/powerpoint/2010/main" val="332879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92080" y="267494"/>
            <a:ext cx="36724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Cuanto mejor es el bueno, tanto más molesto es para el malo.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92080" y="4240128"/>
            <a:ext cx="36724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Creo para comprender, y comprendo para creer mejor.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292080" y="2139702"/>
            <a:ext cx="3672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Una cosa es haber andado más camino y otra, haber caminado más despacio.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50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502271" y="4789585"/>
            <a:ext cx="6142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b="1" i="1" dirty="0" smtClean="0">
                <a:solidFill>
                  <a:schemeClr val="bg1"/>
                </a:solidFill>
                <a:latin typeface="+mj-lt"/>
              </a:rPr>
              <a:t>Murillo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932040" y="3316798"/>
            <a:ext cx="39604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Dios no manda cosas imposibles, sino que, al mandar lo que manda, te invita a hacer lo que puedas y pedir lo que no puedas y te ayuda para que puedas.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932040" y="267494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Todo el que cree, piensa. Porque la fe, si lo que cree no se piensa, es nula.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932040" y="1965242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Dios, que te creó sin ti, no te salvará sin ti.</a:t>
            </a:r>
          </a:p>
        </p:txBody>
      </p:sp>
    </p:spTree>
    <p:extLst>
      <p:ext uri="{BB962C8B-B14F-4D97-AF65-F5344CB8AC3E}">
        <p14:creationId xmlns:p14="http://schemas.microsoft.com/office/powerpoint/2010/main" val="117081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CuadroTexto"/>
          <p:cNvSpPr txBox="1"/>
          <p:nvPr/>
        </p:nvSpPr>
        <p:spPr>
          <a:xfrm>
            <a:off x="827584" y="4809638"/>
            <a:ext cx="6142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i="1" dirty="0" smtClean="0">
                <a:solidFill>
                  <a:schemeClr val="bg1"/>
                </a:solidFill>
                <a:latin typeface="+mj-lt"/>
              </a:rPr>
              <a:t>Murillo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3315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99992" y="267494"/>
            <a:ext cx="4427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Si precisas una mano, recuerda que yo tengo dos.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99992" y="1971586"/>
            <a:ext cx="4427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Buscad lo suficiente, buscad lo que basta. Y no queráis más. Lo que pasa de ahí, es agobio, no alivio; apesadumbra en vez de levantar.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499992" y="4240128"/>
            <a:ext cx="4427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El pasado ya no es y el futuro no es todavía.</a:t>
            </a:r>
          </a:p>
        </p:txBody>
      </p:sp>
    </p:spTree>
    <p:extLst>
      <p:ext uri="{BB962C8B-B14F-4D97-AF65-F5344CB8AC3E}">
        <p14:creationId xmlns:p14="http://schemas.microsoft.com/office/powerpoint/2010/main" val="78560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0" name="Picture 1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761235" y="4758412"/>
            <a:ext cx="11464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i="1" dirty="0" smtClean="0">
                <a:solidFill>
                  <a:schemeClr val="bg1"/>
                </a:solidFill>
                <a:latin typeface="+mj-lt"/>
              </a:rPr>
              <a:t>Sandro Botticelli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932040" y="339502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No vayas fuera, vuelve a ti mismo. En el hombre interior habita la verdad.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932040" y="3860343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Los que no quieren ser vencidos por la verdad, son vencidos por el error.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932040" y="2118920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Equivocarse es humano, perseverar voluntariamente en el error es diabólico.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36096" y="267494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Cuando rezamos hablamos con Dios, pero cuando leemos es Dios quien habla con nosotros.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436096" y="2248585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No se accede a la verdad sino a través del amor.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436096" y="3867894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Reza como si todo dependiera de Dios. Trabaja como si todo dependiera de ti.</a:t>
            </a:r>
          </a:p>
        </p:txBody>
      </p:sp>
    </p:spTree>
    <p:extLst>
      <p:ext uri="{BB962C8B-B14F-4D97-AF65-F5344CB8AC3E}">
        <p14:creationId xmlns:p14="http://schemas.microsoft.com/office/powerpoint/2010/main" val="41398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08104" y="2256423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Dios lo que más odia después del pecado es la tristeza, porque nos predispone al pecado.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508104" y="267494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Si somos arrastrados a Cristo, creemos sin querer; se usa entonces la violencia, no la libertad.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508104" y="424012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Donde no hay caridad no puede haber justicia.</a:t>
            </a:r>
          </a:p>
        </p:txBody>
      </p:sp>
    </p:spTree>
    <p:extLst>
      <p:ext uri="{BB962C8B-B14F-4D97-AF65-F5344CB8AC3E}">
        <p14:creationId xmlns:p14="http://schemas.microsoft.com/office/powerpoint/2010/main" val="57295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817800" y="4758412"/>
            <a:ext cx="17379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i="1" dirty="0" smtClean="0">
                <a:latin typeface="+mj-lt"/>
              </a:rPr>
              <a:t>Fresco de Sandro Botticelli</a:t>
            </a:r>
            <a:endParaRPr lang="es-CO" sz="1100" b="1" i="1" dirty="0"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860032" y="26749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Obedeced más a los que enseñan que a los que mandan.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860032" y="4208955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La oración es el encuentro de la sed de Dios y de la sed del hombre.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860032" y="1779662"/>
            <a:ext cx="4032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No digas que el tiempo pasado fue mejor que el presente; las virtudes son las que hacen los buenos tiempos, y los vicios los que los vuelven malos.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827584" y="4799976"/>
            <a:ext cx="102463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b="1" i="1" dirty="0" smtClean="0">
                <a:solidFill>
                  <a:schemeClr val="bg1"/>
                </a:solidFill>
                <a:latin typeface="+mj-lt"/>
              </a:rPr>
              <a:t>Claudio Coello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292080" y="1995686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La soberbia no es grandeza sino hinchazón; y lo que está hinchado parece grande pero no está sano.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92080" y="267494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Aprueba a los buenos, tolera a los malos y ámalos a todos.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92080" y="4227934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No hay riqueza más peligrosa que una pobreza presuntuosa.</a:t>
            </a:r>
          </a:p>
        </p:txBody>
      </p:sp>
    </p:spTree>
    <p:extLst>
      <p:ext uri="{BB962C8B-B14F-4D97-AF65-F5344CB8AC3E}">
        <p14:creationId xmlns:p14="http://schemas.microsoft.com/office/powerpoint/2010/main" val="179609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76056" y="267494"/>
            <a:ext cx="38884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Nadie niega a Dios, sino aquel a quien le conviene que Dios no exista.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76056" y="2223904"/>
            <a:ext cx="3888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Da lo que mandas y manda lo que quieras.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076056" y="3867894"/>
            <a:ext cx="38884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La ociosidad camina con lentitud, por eso todos los vicios la alcanzan.</a:t>
            </a: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22804" y="267494"/>
            <a:ext cx="39696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Las lágrimas son la sangre del alma.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20072" y="4547904"/>
            <a:ext cx="33591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Conócete, acéptate, supérate.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922804" y="1886510"/>
            <a:ext cx="39696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Los hombres están siempre dispuestos a curiosear y averiguar sobre las vidas ajenas, pero les da pereza conocerse a sí mismos y corregir su propia vida.</a:t>
            </a:r>
          </a:p>
        </p:txBody>
      </p:sp>
    </p:spTree>
    <p:extLst>
      <p:ext uri="{BB962C8B-B14F-4D97-AF65-F5344CB8AC3E}">
        <p14:creationId xmlns:p14="http://schemas.microsoft.com/office/powerpoint/2010/main" val="194198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35523" y="4840811"/>
            <a:ext cx="151836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100" b="1" i="1" dirty="0">
                <a:solidFill>
                  <a:schemeClr val="bg1"/>
                </a:solidFill>
                <a:latin typeface="+mj-lt"/>
              </a:rPr>
              <a:t>José Camarón </a:t>
            </a:r>
            <a:r>
              <a:rPr lang="es-CO" sz="1100" b="1" i="1" dirty="0" err="1">
                <a:solidFill>
                  <a:schemeClr val="bg1"/>
                </a:solidFill>
                <a:latin typeface="+mj-lt"/>
              </a:rPr>
              <a:t>Bonanat</a:t>
            </a:r>
            <a:endParaRPr lang="es-CO" sz="11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932040" y="180965"/>
            <a:ext cx="40324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2E1700"/>
                  </a:glow>
                </a:effectLst>
                <a:latin typeface="+mj-lt"/>
              </a:rPr>
              <a:t>Es mejor cojear por el camino que avanzar a grandes pasos fuera de él. Pues quien cojea en el camino, aunque avance poco, se acerca a la meta, mientras que quien va fuera de él, cuanto más corre, más se aleja.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428240" y="2988116"/>
            <a:ext cx="308078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rgbClr val="2E1700"/>
                </a:solidFill>
                <a:latin typeface="+mj-lt"/>
              </a:rPr>
              <a:t>Imágenes: Pinturas sobre San Agustín</a:t>
            </a:r>
          </a:p>
          <a:p>
            <a:pPr algn="ctr"/>
            <a:endParaRPr lang="es-CO" sz="1400" b="1" dirty="0">
              <a:solidFill>
                <a:srgbClr val="2E1700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rgbClr val="2E1700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>
                <a:solidFill>
                  <a:srgbClr val="2E1700"/>
                </a:solidFill>
                <a:latin typeface="+mj-lt"/>
              </a:rPr>
              <a:t>Agnus Dei (Aleluya) - </a:t>
            </a:r>
            <a:r>
              <a:rPr lang="es-CO" sz="1400" b="1" i="1" dirty="0">
                <a:solidFill>
                  <a:srgbClr val="2E1700"/>
                </a:solidFill>
                <a:latin typeface="+mj-lt"/>
              </a:rPr>
              <a:t>Michael W. Smith</a:t>
            </a:r>
          </a:p>
          <a:p>
            <a:pPr algn="ctr"/>
            <a:endParaRPr lang="es-CO" sz="1400" b="1" dirty="0">
              <a:solidFill>
                <a:srgbClr val="2E1700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rgbClr val="2E1700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rgbClr val="2E1700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rgbClr val="2E1700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rgbClr val="2E1700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rgbClr val="2E17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024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781</Words>
  <Application>Microsoft Office PowerPoint</Application>
  <PresentationFormat>Presentación en pantalla (16:9)</PresentationFormat>
  <Paragraphs>90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81</cp:revision>
  <dcterms:created xsi:type="dcterms:W3CDTF">2013-05-29T02:56:16Z</dcterms:created>
  <dcterms:modified xsi:type="dcterms:W3CDTF">2014-02-21T22:58:16Z</dcterms:modified>
</cp:coreProperties>
</file>