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261" r:id="rId3"/>
    <p:sldId id="301" r:id="rId4"/>
    <p:sldId id="309" r:id="rId5"/>
    <p:sldId id="324" r:id="rId6"/>
    <p:sldId id="340" r:id="rId7"/>
    <p:sldId id="325" r:id="rId8"/>
    <p:sldId id="326" r:id="rId9"/>
    <p:sldId id="339" r:id="rId10"/>
    <p:sldId id="327" r:id="rId11"/>
    <p:sldId id="338" r:id="rId12"/>
    <p:sldId id="343" r:id="rId13"/>
    <p:sldId id="346" r:id="rId14"/>
    <p:sldId id="347"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NTzangK7EzZEpm6t/AGAIA==" hashData="IZFf1hKQbcMyz/9fTVmk7QZhxv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1D00"/>
    <a:srgbClr val="3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38" autoAdjust="0"/>
    <p:restoredTop sz="94671" autoAdjust="0"/>
  </p:normalViewPr>
  <p:slideViewPr>
    <p:cSldViewPr>
      <p:cViewPr varScale="1">
        <p:scale>
          <a:sx n="89" d="100"/>
          <a:sy n="89" d="100"/>
        </p:scale>
        <p:origin x="-108" y="-16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22/03/2014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278146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22/03/2014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22/03/2014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22/03/2014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22/03/2014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22/03/2014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22/03/2014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E8494C9-849D-4E0D-BCA6-649FFC98D770}"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06918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22/03/2014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CFD8CA67-AD39-4120-BBB4-A85C8121A757}"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436722" y="4671372"/>
            <a:ext cx="8280920" cy="400110"/>
          </a:xfrm>
          <a:prstGeom prst="rect">
            <a:avLst/>
          </a:prstGeom>
        </p:spPr>
        <p:txBody>
          <a:bodyPr wrap="square">
            <a:spAutoFit/>
          </a:bodyPr>
          <a:lstStyle/>
          <a:p>
            <a:pPr algn="ctr"/>
            <a:r>
              <a:rPr lang="es-CO" sz="2000" dirty="0" smtClean="0">
                <a:solidFill>
                  <a:schemeClr val="bg1"/>
                </a:solidFill>
                <a:effectLst>
                  <a:outerShdw blurRad="38100" dist="38100" dir="2700000" algn="tl">
                    <a:srgbClr val="000000">
                      <a:alpha val="43137"/>
                    </a:srgbClr>
                  </a:outerShdw>
                </a:effectLst>
                <a:latin typeface="Rockwell Extra Bold" pitchFamily="18" charset="0"/>
              </a:rPr>
              <a:t>1803-1882. Escritor</a:t>
            </a:r>
            <a:r>
              <a:rPr lang="es-CO" sz="2000" dirty="0">
                <a:solidFill>
                  <a:schemeClr val="bg1"/>
                </a:solidFill>
                <a:effectLst>
                  <a:outerShdw blurRad="38100" dist="38100" dir="2700000" algn="tl">
                    <a:srgbClr val="000000">
                      <a:alpha val="43137"/>
                    </a:srgbClr>
                  </a:outerShdw>
                </a:effectLst>
                <a:latin typeface="Rockwell Extra Bold" pitchFamily="18" charset="0"/>
              </a:rPr>
              <a:t>, filósofo y </a:t>
            </a:r>
            <a:r>
              <a:rPr lang="es-CO" sz="2000" dirty="0" smtClean="0">
                <a:solidFill>
                  <a:schemeClr val="bg1"/>
                </a:solidFill>
                <a:effectLst>
                  <a:outerShdw blurRad="38100" dist="38100" dir="2700000" algn="tl">
                    <a:srgbClr val="000000">
                      <a:alpha val="43137"/>
                    </a:srgbClr>
                  </a:outerShdw>
                </a:effectLst>
                <a:latin typeface="Rockwell Extra Bold" pitchFamily="18" charset="0"/>
              </a:rPr>
              <a:t>poeta estadounidense</a:t>
            </a:r>
            <a:r>
              <a:rPr lang="es-CO" sz="2000" dirty="0">
                <a:solidFill>
                  <a:schemeClr val="bg1"/>
                </a:solidFill>
                <a:effectLst>
                  <a:outerShdw blurRad="38100" dist="38100" dir="2700000" algn="tl">
                    <a:srgbClr val="000000">
                      <a:alpha val="43137"/>
                    </a:srgbClr>
                  </a:outerShdw>
                </a:effectLst>
                <a:latin typeface="Rockwell Extra Bold" pitchFamily="18" charset="0"/>
              </a:rPr>
              <a:t>.</a:t>
            </a:r>
          </a:p>
        </p:txBody>
      </p:sp>
      <p:pic>
        <p:nvPicPr>
          <p:cNvPr id="17" name="Picture 7" descr="C:\01 Mis docu. Backup\Mis imágenes\00 Para el mensaje haciendo\00 emerson.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41178" y="1131590"/>
            <a:ext cx="4536504" cy="23042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2000">
        <p:pull dir="lu"/>
        <p:sndAc>
          <p:stSnd loop="1">
            <p:snd r:embed="rId3" name="Edward MacDowell_Suite No. 2 for orchestra (Indian) Op. 48-part 1.wav"/>
          </p:stSnd>
        </p:sndAc>
      </p:transition>
    </mc:Choice>
    <mc:Fallback>
      <p:transition spd="slow">
        <p:pull dir="lu"/>
        <p:sndAc>
          <p:stSnd loop="1">
            <p:snd r:embed="rId3" name="Edward MacDowell_Suite No. 2 for orchestra (Indian) Op. 48-part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3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07504" y="4384144"/>
            <a:ext cx="8928992"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A la manera que el río hace sus propias riberas, así toda idea legítima hace sus propios caminos y conductos.</a:t>
            </a:r>
          </a:p>
        </p:txBody>
      </p:sp>
      <p:sp>
        <p:nvSpPr>
          <p:cNvPr id="8" name="7 Rectángulo"/>
          <p:cNvSpPr/>
          <p:nvPr/>
        </p:nvSpPr>
        <p:spPr>
          <a:xfrm>
            <a:off x="5065782" y="619983"/>
            <a:ext cx="4032448" cy="1015663"/>
          </a:xfrm>
          <a:prstGeom prst="rect">
            <a:avLst/>
          </a:prstGeom>
        </p:spPr>
        <p:txBody>
          <a:bodyPr wrap="square">
            <a:spAutoFit/>
          </a:bodyPr>
          <a:lstStyle/>
          <a:p>
            <a:pPr algn="ctr"/>
            <a:r>
              <a:rPr lang="es-CO" sz="2000" b="1" dirty="0">
                <a:solidFill>
                  <a:srgbClr val="320000"/>
                </a:solidFill>
                <a:latin typeface="+mj-lt"/>
              </a:rPr>
              <a:t>Todo hombre es sincero a solas; en cuanto aparece una segunda persona empieza la hipocresía.</a:t>
            </a:r>
          </a:p>
        </p:txBody>
      </p:sp>
      <p:sp>
        <p:nvSpPr>
          <p:cNvPr id="9" name="8 Rectángulo"/>
          <p:cNvSpPr/>
          <p:nvPr/>
        </p:nvSpPr>
        <p:spPr>
          <a:xfrm>
            <a:off x="5065782" y="2492191"/>
            <a:ext cx="4032448" cy="1015663"/>
          </a:xfrm>
          <a:prstGeom prst="rect">
            <a:avLst/>
          </a:prstGeom>
        </p:spPr>
        <p:txBody>
          <a:bodyPr wrap="square">
            <a:spAutoFit/>
          </a:bodyPr>
          <a:lstStyle/>
          <a:p>
            <a:pPr algn="ctr"/>
            <a:r>
              <a:rPr lang="es-CO" sz="2000" b="1" dirty="0">
                <a:solidFill>
                  <a:srgbClr val="320000"/>
                </a:solidFill>
                <a:latin typeface="+mj-lt"/>
              </a:rPr>
              <a:t>Grabad esto en vuestro </a:t>
            </a:r>
            <a:r>
              <a:rPr lang="es-CO" sz="2000" b="1" dirty="0" smtClean="0">
                <a:solidFill>
                  <a:srgbClr val="320000"/>
                </a:solidFill>
                <a:latin typeface="+mj-lt"/>
              </a:rPr>
              <a:t>corazón: </a:t>
            </a:r>
            <a:r>
              <a:rPr lang="es-CO" sz="2000" b="1" dirty="0">
                <a:solidFill>
                  <a:srgbClr val="320000"/>
                </a:solidFill>
                <a:latin typeface="+mj-lt"/>
              </a:rPr>
              <a:t>cada día comienza en nosotros un año nuevo, una nueva vida.</a:t>
            </a:r>
          </a:p>
        </p:txBody>
      </p:sp>
    </p:spTree>
    <p:extLst>
      <p:ext uri="{BB962C8B-B14F-4D97-AF65-F5344CB8AC3E}">
        <p14:creationId xmlns:p14="http://schemas.microsoft.com/office/powerpoint/2010/main" val="371176846"/>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125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125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107504" y="4384144"/>
            <a:ext cx="8928992"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No es la belleza lo que inspira la más profunda pasión. La belleza sin gracia es un anzuelo sin cebo. La belleza sin expresión cansa.</a:t>
            </a:r>
          </a:p>
        </p:txBody>
      </p:sp>
      <p:sp>
        <p:nvSpPr>
          <p:cNvPr id="13" name="12 Rectángulo"/>
          <p:cNvSpPr/>
          <p:nvPr/>
        </p:nvSpPr>
        <p:spPr>
          <a:xfrm>
            <a:off x="5364088" y="627534"/>
            <a:ext cx="3744416" cy="1015663"/>
          </a:xfrm>
          <a:prstGeom prst="rect">
            <a:avLst/>
          </a:prstGeom>
        </p:spPr>
        <p:txBody>
          <a:bodyPr wrap="square">
            <a:spAutoFit/>
          </a:bodyPr>
          <a:lstStyle/>
          <a:p>
            <a:pPr algn="ctr"/>
            <a:r>
              <a:rPr lang="es-CO" sz="2000" b="1" dirty="0">
                <a:solidFill>
                  <a:srgbClr val="320000"/>
                </a:solidFill>
                <a:latin typeface="+mj-lt"/>
              </a:rPr>
              <a:t>Una injusticia hecha en perjuicio de uno solo es una advertida amenaza contra todos.</a:t>
            </a:r>
          </a:p>
        </p:txBody>
      </p:sp>
      <p:sp>
        <p:nvSpPr>
          <p:cNvPr id="14" name="13 Rectángulo"/>
          <p:cNvSpPr/>
          <p:nvPr/>
        </p:nvSpPr>
        <p:spPr>
          <a:xfrm>
            <a:off x="5364088" y="2492191"/>
            <a:ext cx="3744416" cy="1015663"/>
          </a:xfrm>
          <a:prstGeom prst="rect">
            <a:avLst/>
          </a:prstGeom>
        </p:spPr>
        <p:txBody>
          <a:bodyPr wrap="square">
            <a:spAutoFit/>
          </a:bodyPr>
          <a:lstStyle/>
          <a:p>
            <a:pPr algn="ctr"/>
            <a:r>
              <a:rPr lang="es-CO" sz="2000" b="1" dirty="0">
                <a:solidFill>
                  <a:srgbClr val="320000"/>
                </a:solidFill>
                <a:latin typeface="+mj-lt"/>
              </a:rPr>
              <a:t>El destino del genio es ser un </a:t>
            </a:r>
            <a:r>
              <a:rPr lang="es-CO" sz="2000" b="1" dirty="0" smtClean="0">
                <a:solidFill>
                  <a:srgbClr val="320000"/>
                </a:solidFill>
                <a:latin typeface="+mj-lt"/>
              </a:rPr>
              <a:t>incomprendido; </a:t>
            </a:r>
            <a:r>
              <a:rPr lang="es-CO" sz="2000" b="1" dirty="0">
                <a:solidFill>
                  <a:srgbClr val="320000"/>
                </a:solidFill>
                <a:latin typeface="+mj-lt"/>
              </a:rPr>
              <a:t>pero no todo incomprendido es un genio.</a:t>
            </a:r>
          </a:p>
        </p:txBody>
      </p:sp>
    </p:spTree>
    <p:extLst>
      <p:ext uri="{BB962C8B-B14F-4D97-AF65-F5344CB8AC3E}">
        <p14:creationId xmlns:p14="http://schemas.microsoft.com/office/powerpoint/2010/main" val="990091575"/>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ssolve">
                                      <p:cBhvr>
                                        <p:cTn id="7" dur="125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dissolve">
                                      <p:cBhvr>
                                        <p:cTn id="12" dur="125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dissolve">
                                      <p:cBhvr>
                                        <p:cTn id="17" dur="1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107504" y="4384144"/>
            <a:ext cx="8928992"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La cortesía ha sido definida, algo cínicamente, como un artificio de las personas inteligentes para mantener a cierta distancia a los necios.</a:t>
            </a:r>
          </a:p>
        </p:txBody>
      </p:sp>
      <p:sp>
        <p:nvSpPr>
          <p:cNvPr id="10" name="9 Rectángulo"/>
          <p:cNvSpPr/>
          <p:nvPr/>
        </p:nvSpPr>
        <p:spPr>
          <a:xfrm>
            <a:off x="5292080" y="627534"/>
            <a:ext cx="3816424" cy="1015663"/>
          </a:xfrm>
          <a:prstGeom prst="rect">
            <a:avLst/>
          </a:prstGeom>
        </p:spPr>
        <p:txBody>
          <a:bodyPr wrap="square">
            <a:spAutoFit/>
          </a:bodyPr>
          <a:lstStyle/>
          <a:p>
            <a:pPr algn="ctr"/>
            <a:r>
              <a:rPr lang="es-CO" sz="2000" b="1" dirty="0">
                <a:solidFill>
                  <a:srgbClr val="320000"/>
                </a:solidFill>
                <a:latin typeface="+mj-lt"/>
              </a:rPr>
              <a:t>La confianza en uno mismo es el primer peldaño para ascender por la escalera del éxito.</a:t>
            </a:r>
          </a:p>
        </p:txBody>
      </p:sp>
      <p:sp>
        <p:nvSpPr>
          <p:cNvPr id="11" name="10 Rectángulo"/>
          <p:cNvSpPr/>
          <p:nvPr/>
        </p:nvSpPr>
        <p:spPr>
          <a:xfrm>
            <a:off x="5292080" y="2492191"/>
            <a:ext cx="3816424" cy="1015663"/>
          </a:xfrm>
          <a:prstGeom prst="rect">
            <a:avLst/>
          </a:prstGeom>
        </p:spPr>
        <p:txBody>
          <a:bodyPr wrap="square">
            <a:spAutoFit/>
          </a:bodyPr>
          <a:lstStyle/>
          <a:p>
            <a:pPr algn="ctr"/>
            <a:r>
              <a:rPr lang="es-CO" sz="2000" b="1" dirty="0">
                <a:solidFill>
                  <a:srgbClr val="320000"/>
                </a:solidFill>
                <a:latin typeface="+mj-lt"/>
              </a:rPr>
              <a:t>El éxito consiste en obtener lo que se desea. La felicidad, en disfrutar de lo que se obtiene.</a:t>
            </a:r>
          </a:p>
        </p:txBody>
      </p:sp>
    </p:spTree>
    <p:extLst>
      <p:ext uri="{BB962C8B-B14F-4D97-AF65-F5344CB8AC3E}">
        <p14:creationId xmlns:p14="http://schemas.microsoft.com/office/powerpoint/2010/main" val="1241801245"/>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125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125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0" y="4384144"/>
            <a:ext cx="4427984"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Pon tus palabras en acción, y no permitas que tu lengua diga torpezas.</a:t>
            </a:r>
          </a:p>
        </p:txBody>
      </p:sp>
      <p:sp>
        <p:nvSpPr>
          <p:cNvPr id="10" name="9 Rectángulo"/>
          <p:cNvSpPr/>
          <p:nvPr/>
        </p:nvSpPr>
        <p:spPr>
          <a:xfrm>
            <a:off x="4644008" y="4384144"/>
            <a:ext cx="4464496"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Emplea el lenguaje que quieras y nunca podrás expresar sino lo que eres.</a:t>
            </a:r>
          </a:p>
        </p:txBody>
      </p:sp>
      <p:sp>
        <p:nvSpPr>
          <p:cNvPr id="12" name="11 Rectángulo"/>
          <p:cNvSpPr/>
          <p:nvPr/>
        </p:nvSpPr>
        <p:spPr>
          <a:xfrm>
            <a:off x="5250894" y="809293"/>
            <a:ext cx="3851920" cy="2554545"/>
          </a:xfrm>
          <a:prstGeom prst="rect">
            <a:avLst/>
          </a:prstGeom>
        </p:spPr>
        <p:txBody>
          <a:bodyPr wrap="square">
            <a:spAutoFit/>
          </a:bodyPr>
          <a:lstStyle/>
          <a:p>
            <a:pPr algn="ctr"/>
            <a:r>
              <a:rPr lang="es-CO" sz="2000" b="1" dirty="0">
                <a:solidFill>
                  <a:srgbClr val="320000"/>
                </a:solidFill>
                <a:latin typeface="+mj-lt"/>
              </a:rPr>
              <a:t>Cualquiera que sea el camino que elijas, siempre hay alguien que dice que te equivocas. Siempre surgen dificultades que te tientan a pensar que tus detractores tienen razón. Trazar un mapa de acción y seguirlo hasta el final requiere mucho coraje.</a:t>
            </a:r>
          </a:p>
        </p:txBody>
      </p:sp>
    </p:spTree>
    <p:extLst>
      <p:ext uri="{BB962C8B-B14F-4D97-AF65-F5344CB8AC3E}">
        <p14:creationId xmlns:p14="http://schemas.microsoft.com/office/powerpoint/2010/main" val="3727638231"/>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25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125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ssolve">
                                      <p:cBhvr>
                                        <p:cTn id="17" dur="1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107504" y="4384144"/>
            <a:ext cx="8928992"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Más podemos conocer de una persona por lo que ella dice de los demás, que por lo que los demás dicen de ella.</a:t>
            </a:r>
          </a:p>
        </p:txBody>
      </p:sp>
      <p:sp>
        <p:nvSpPr>
          <p:cNvPr id="10" name="9 Rectángulo"/>
          <p:cNvSpPr/>
          <p:nvPr/>
        </p:nvSpPr>
        <p:spPr>
          <a:xfrm>
            <a:off x="5364088" y="627534"/>
            <a:ext cx="3744416" cy="1015663"/>
          </a:xfrm>
          <a:prstGeom prst="rect">
            <a:avLst/>
          </a:prstGeom>
        </p:spPr>
        <p:txBody>
          <a:bodyPr wrap="square">
            <a:spAutoFit/>
          </a:bodyPr>
          <a:lstStyle/>
          <a:p>
            <a:pPr algn="ctr"/>
            <a:r>
              <a:rPr lang="es-CO" sz="2000" b="1" dirty="0">
                <a:solidFill>
                  <a:srgbClr val="320000"/>
                </a:solidFill>
                <a:latin typeface="+mj-lt"/>
              </a:rPr>
              <a:t>La vida no es demasiado corta como para no poner en práctica las reglas de la cortesía.</a:t>
            </a:r>
          </a:p>
        </p:txBody>
      </p:sp>
      <p:sp>
        <p:nvSpPr>
          <p:cNvPr id="11" name="10 Rectángulo"/>
          <p:cNvSpPr/>
          <p:nvPr/>
        </p:nvSpPr>
        <p:spPr>
          <a:xfrm>
            <a:off x="5364088" y="2492191"/>
            <a:ext cx="3744416" cy="1015663"/>
          </a:xfrm>
          <a:prstGeom prst="rect">
            <a:avLst/>
          </a:prstGeom>
        </p:spPr>
        <p:txBody>
          <a:bodyPr wrap="square">
            <a:spAutoFit/>
          </a:bodyPr>
          <a:lstStyle/>
          <a:p>
            <a:pPr algn="ctr"/>
            <a:r>
              <a:rPr lang="es-CO" sz="2000" b="1" dirty="0">
                <a:solidFill>
                  <a:srgbClr val="320000"/>
                </a:solidFill>
                <a:latin typeface="+mj-lt"/>
              </a:rPr>
              <a:t>No ha aprendido las lecciones de la </a:t>
            </a:r>
            <a:r>
              <a:rPr lang="es-CO" sz="2000" b="1" dirty="0" smtClean="0">
                <a:solidFill>
                  <a:srgbClr val="320000"/>
                </a:solidFill>
                <a:latin typeface="+mj-lt"/>
              </a:rPr>
              <a:t>vida, </a:t>
            </a:r>
            <a:r>
              <a:rPr lang="es-CO" sz="2000" b="1" dirty="0">
                <a:solidFill>
                  <a:srgbClr val="320000"/>
                </a:solidFill>
                <a:latin typeface="+mj-lt"/>
              </a:rPr>
              <a:t>quien diariamente no ha vencido algún temor.</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125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125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107504" y="4384144"/>
            <a:ext cx="8928992"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Ser uno mismo en un mundo que constantemente trata de que no lo seas, es el mayor de los logros.</a:t>
            </a:r>
          </a:p>
        </p:txBody>
      </p:sp>
      <p:sp>
        <p:nvSpPr>
          <p:cNvPr id="10" name="9 Rectángulo"/>
          <p:cNvSpPr/>
          <p:nvPr/>
        </p:nvSpPr>
        <p:spPr>
          <a:xfrm>
            <a:off x="5436096" y="619983"/>
            <a:ext cx="3672408" cy="1015663"/>
          </a:xfrm>
          <a:prstGeom prst="rect">
            <a:avLst/>
          </a:prstGeom>
        </p:spPr>
        <p:txBody>
          <a:bodyPr wrap="square">
            <a:spAutoFit/>
          </a:bodyPr>
          <a:lstStyle/>
          <a:p>
            <a:pPr algn="ctr"/>
            <a:r>
              <a:rPr lang="es-CO" sz="2000" b="1" dirty="0">
                <a:solidFill>
                  <a:srgbClr val="320000"/>
                </a:solidFill>
                <a:latin typeface="+mj-lt"/>
              </a:rPr>
              <a:t>Las personas inteligentes tienen un derecho sobre las ignorantes, el derecho a instruirlas.</a:t>
            </a:r>
          </a:p>
        </p:txBody>
      </p:sp>
      <p:sp>
        <p:nvSpPr>
          <p:cNvPr id="11" name="10 Rectángulo"/>
          <p:cNvSpPr/>
          <p:nvPr/>
        </p:nvSpPr>
        <p:spPr>
          <a:xfrm>
            <a:off x="5436096" y="2492191"/>
            <a:ext cx="3672408" cy="1015663"/>
          </a:xfrm>
          <a:prstGeom prst="rect">
            <a:avLst/>
          </a:prstGeom>
        </p:spPr>
        <p:txBody>
          <a:bodyPr wrap="square">
            <a:spAutoFit/>
          </a:bodyPr>
          <a:lstStyle/>
          <a:p>
            <a:pPr algn="ctr"/>
            <a:r>
              <a:rPr lang="es-CO" sz="2000" b="1" dirty="0">
                <a:solidFill>
                  <a:srgbClr val="320000"/>
                </a:solidFill>
                <a:latin typeface="+mj-lt"/>
              </a:rPr>
              <a:t>No vayas a dónde el camino te pueda llevar; ve dónde no hay camino y deja un sendero.</a:t>
            </a:r>
          </a:p>
        </p:txBody>
      </p:sp>
    </p:spTree>
    <p:extLst>
      <p:ext uri="{BB962C8B-B14F-4D97-AF65-F5344CB8AC3E}">
        <p14:creationId xmlns:p14="http://schemas.microsoft.com/office/powerpoint/2010/main" val="511955907"/>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125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125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35496" y="4384144"/>
            <a:ext cx="3960440"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Nunca haga aquello por lo que no quiere que se le conozca.</a:t>
            </a:r>
          </a:p>
        </p:txBody>
      </p:sp>
      <p:sp>
        <p:nvSpPr>
          <p:cNvPr id="9" name="8 Rectángulo"/>
          <p:cNvSpPr/>
          <p:nvPr/>
        </p:nvSpPr>
        <p:spPr>
          <a:xfrm>
            <a:off x="4536504" y="4384144"/>
            <a:ext cx="4572000" cy="707886"/>
          </a:xfrm>
          <a:prstGeom prst="rect">
            <a:avLst/>
          </a:prstGeom>
        </p:spPr>
        <p:txBody>
          <a:bodyPr>
            <a:spAutoFit/>
          </a:bodyPr>
          <a:lstStyle/>
          <a:p>
            <a:pPr algn="ctr"/>
            <a:r>
              <a:rPr lang="es-CO" sz="2000" b="1" dirty="0">
                <a:solidFill>
                  <a:schemeClr val="bg1"/>
                </a:solidFill>
                <a:effectLst>
                  <a:outerShdw blurRad="38100" dist="38100" dir="2700000" algn="tl">
                    <a:srgbClr val="000000">
                      <a:alpha val="43137"/>
                    </a:srgbClr>
                  </a:outerShdw>
                </a:effectLst>
                <a:latin typeface="+mj-lt"/>
              </a:rPr>
              <a:t>Los años enseñan muchas cosas que los días jamás llegan a conocer.</a:t>
            </a:r>
          </a:p>
        </p:txBody>
      </p:sp>
      <p:sp>
        <p:nvSpPr>
          <p:cNvPr id="10" name="9 Rectángulo"/>
          <p:cNvSpPr/>
          <p:nvPr/>
        </p:nvSpPr>
        <p:spPr>
          <a:xfrm>
            <a:off x="5364088" y="2492191"/>
            <a:ext cx="3744416" cy="1015663"/>
          </a:xfrm>
          <a:prstGeom prst="rect">
            <a:avLst/>
          </a:prstGeom>
        </p:spPr>
        <p:txBody>
          <a:bodyPr wrap="square">
            <a:spAutoFit/>
          </a:bodyPr>
          <a:lstStyle/>
          <a:p>
            <a:pPr algn="ctr"/>
            <a:r>
              <a:rPr lang="es-CO" sz="2000" b="1" dirty="0">
                <a:solidFill>
                  <a:srgbClr val="320000"/>
                </a:solidFill>
                <a:latin typeface="+mj-lt"/>
              </a:rPr>
              <a:t>Lo que más necesitamos es una persona que nos obligue a hacer lo que sabemos.</a:t>
            </a:r>
          </a:p>
        </p:txBody>
      </p:sp>
      <p:sp>
        <p:nvSpPr>
          <p:cNvPr id="12" name="11 Rectángulo"/>
          <p:cNvSpPr/>
          <p:nvPr/>
        </p:nvSpPr>
        <p:spPr>
          <a:xfrm>
            <a:off x="5364088" y="699542"/>
            <a:ext cx="3744416" cy="1015663"/>
          </a:xfrm>
          <a:prstGeom prst="rect">
            <a:avLst/>
          </a:prstGeom>
        </p:spPr>
        <p:txBody>
          <a:bodyPr wrap="square">
            <a:spAutoFit/>
          </a:bodyPr>
          <a:lstStyle/>
          <a:p>
            <a:pPr algn="ctr"/>
            <a:r>
              <a:rPr lang="es-CO" sz="2000" b="1" dirty="0">
                <a:solidFill>
                  <a:srgbClr val="320000"/>
                </a:solidFill>
                <a:latin typeface="+mj-lt"/>
              </a:rPr>
              <a:t>A los hombres de carácter les gusta oír hablar de sus faltas, a los otros no.</a:t>
            </a:r>
          </a:p>
        </p:txBody>
      </p:sp>
    </p:spTree>
    <p:extLst>
      <p:ext uri="{BB962C8B-B14F-4D97-AF65-F5344CB8AC3E}">
        <p14:creationId xmlns:p14="http://schemas.microsoft.com/office/powerpoint/2010/main" val="4134400829"/>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25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125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125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ssolve">
                                      <p:cBhvr>
                                        <p:cTn id="22" dur="1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07504" y="4384144"/>
            <a:ext cx="8928992"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Todos los hombres que conozco son superiores a mí en algún sentido. En ese sentido aprendo de ellos.</a:t>
            </a:r>
          </a:p>
        </p:txBody>
      </p:sp>
      <p:sp>
        <p:nvSpPr>
          <p:cNvPr id="10" name="9 Rectángulo"/>
          <p:cNvSpPr/>
          <p:nvPr/>
        </p:nvSpPr>
        <p:spPr>
          <a:xfrm>
            <a:off x="5220072" y="668599"/>
            <a:ext cx="3888432" cy="1015663"/>
          </a:xfrm>
          <a:prstGeom prst="rect">
            <a:avLst/>
          </a:prstGeom>
        </p:spPr>
        <p:txBody>
          <a:bodyPr wrap="square">
            <a:spAutoFit/>
          </a:bodyPr>
          <a:lstStyle/>
          <a:p>
            <a:pPr algn="ctr"/>
            <a:r>
              <a:rPr lang="es-CO" sz="2000" b="1" dirty="0">
                <a:solidFill>
                  <a:srgbClr val="320000"/>
                </a:solidFill>
                <a:latin typeface="+mj-lt"/>
              </a:rPr>
              <a:t>Todo lo que he visto me enseña que debo confiar en el Creador a quien no he visto.</a:t>
            </a:r>
          </a:p>
        </p:txBody>
      </p:sp>
      <p:sp>
        <p:nvSpPr>
          <p:cNvPr id="11" name="10 Rectángulo"/>
          <p:cNvSpPr/>
          <p:nvPr/>
        </p:nvSpPr>
        <p:spPr>
          <a:xfrm>
            <a:off x="5220072" y="2548358"/>
            <a:ext cx="3888432" cy="1015663"/>
          </a:xfrm>
          <a:prstGeom prst="rect">
            <a:avLst/>
          </a:prstGeom>
        </p:spPr>
        <p:txBody>
          <a:bodyPr wrap="square">
            <a:spAutoFit/>
          </a:bodyPr>
          <a:lstStyle/>
          <a:p>
            <a:pPr algn="ctr"/>
            <a:r>
              <a:rPr lang="es-CO" sz="2000" b="1" dirty="0">
                <a:solidFill>
                  <a:srgbClr val="320000"/>
                </a:solidFill>
                <a:latin typeface="+mj-lt"/>
              </a:rPr>
              <a:t>Todos los hombres que emprenden una obra son víctimas y esclavos de sus actos.</a:t>
            </a: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125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125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1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35496" y="4371950"/>
            <a:ext cx="4392488"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Cuando envejecemos, la belleza se convierte en cualidad interior.</a:t>
            </a:r>
          </a:p>
        </p:txBody>
      </p:sp>
      <p:sp>
        <p:nvSpPr>
          <p:cNvPr id="9" name="8 Rectángulo"/>
          <p:cNvSpPr/>
          <p:nvPr/>
        </p:nvSpPr>
        <p:spPr>
          <a:xfrm>
            <a:off x="4716016" y="4384144"/>
            <a:ext cx="4392488"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Los buenos modales se consiguen a base de pequeños sacrificios.</a:t>
            </a:r>
          </a:p>
        </p:txBody>
      </p:sp>
      <p:sp>
        <p:nvSpPr>
          <p:cNvPr id="10" name="9 Rectángulo"/>
          <p:cNvSpPr/>
          <p:nvPr/>
        </p:nvSpPr>
        <p:spPr>
          <a:xfrm>
            <a:off x="5065782" y="973053"/>
            <a:ext cx="4032448" cy="2246769"/>
          </a:xfrm>
          <a:prstGeom prst="rect">
            <a:avLst/>
          </a:prstGeom>
        </p:spPr>
        <p:txBody>
          <a:bodyPr wrap="square">
            <a:spAutoFit/>
          </a:bodyPr>
          <a:lstStyle/>
          <a:p>
            <a:pPr algn="ctr"/>
            <a:r>
              <a:rPr lang="es-CO" sz="2000" b="1" dirty="0">
                <a:solidFill>
                  <a:srgbClr val="320000"/>
                </a:solidFill>
                <a:latin typeface="+mj-lt"/>
              </a:rPr>
              <a:t>Es fácil vivir en el mundo según la opinión del mundo. Es fácil vivir en la sociedad según la propia opinión. Pero el hombre grande es aquel que en medio de muchedumbre conserva con perfecta dulzura la independencia de la soledad.</a:t>
            </a:r>
          </a:p>
        </p:txBody>
      </p:sp>
    </p:spTree>
    <p:extLst>
      <p:ext uri="{BB962C8B-B14F-4D97-AF65-F5344CB8AC3E}">
        <p14:creationId xmlns:p14="http://schemas.microsoft.com/office/powerpoint/2010/main" val="4086979818"/>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125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125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1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107504" y="4691920"/>
            <a:ext cx="8928992" cy="400110"/>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Abandonar puede tener justificación, abandonarse no la tiene jamás. </a:t>
            </a:r>
          </a:p>
        </p:txBody>
      </p:sp>
      <p:sp>
        <p:nvSpPr>
          <p:cNvPr id="8" name="7 Rectángulo"/>
          <p:cNvSpPr/>
          <p:nvPr/>
        </p:nvSpPr>
        <p:spPr>
          <a:xfrm>
            <a:off x="5364088" y="627534"/>
            <a:ext cx="3744416" cy="707886"/>
          </a:xfrm>
          <a:prstGeom prst="rect">
            <a:avLst/>
          </a:prstGeom>
        </p:spPr>
        <p:txBody>
          <a:bodyPr wrap="square">
            <a:spAutoFit/>
          </a:bodyPr>
          <a:lstStyle/>
          <a:p>
            <a:pPr algn="ctr"/>
            <a:r>
              <a:rPr lang="es-CO" sz="2000" b="1" dirty="0">
                <a:solidFill>
                  <a:srgbClr val="320000"/>
                </a:solidFill>
                <a:latin typeface="+mj-lt"/>
              </a:rPr>
              <a:t>Únicamente la obediencia tiene derecho al mando.</a:t>
            </a:r>
          </a:p>
        </p:txBody>
      </p:sp>
      <p:sp>
        <p:nvSpPr>
          <p:cNvPr id="9" name="8 Rectángulo"/>
          <p:cNvSpPr/>
          <p:nvPr/>
        </p:nvSpPr>
        <p:spPr>
          <a:xfrm>
            <a:off x="5364088" y="3088000"/>
            <a:ext cx="3744416" cy="707886"/>
          </a:xfrm>
          <a:prstGeom prst="rect">
            <a:avLst/>
          </a:prstGeom>
        </p:spPr>
        <p:txBody>
          <a:bodyPr wrap="square">
            <a:spAutoFit/>
          </a:bodyPr>
          <a:lstStyle/>
          <a:p>
            <a:pPr algn="ctr"/>
            <a:r>
              <a:rPr lang="es-CO" sz="2000" b="1" dirty="0">
                <a:solidFill>
                  <a:srgbClr val="320000"/>
                </a:solidFill>
                <a:latin typeface="+mj-lt"/>
              </a:rPr>
              <a:t>Carácter firme es aquel que puede pasar sin éxitos.</a:t>
            </a:r>
          </a:p>
        </p:txBody>
      </p:sp>
      <p:sp>
        <p:nvSpPr>
          <p:cNvPr id="11" name="10 Rectángulo"/>
          <p:cNvSpPr/>
          <p:nvPr/>
        </p:nvSpPr>
        <p:spPr>
          <a:xfrm>
            <a:off x="5572406" y="2016234"/>
            <a:ext cx="3392082" cy="400110"/>
          </a:xfrm>
          <a:prstGeom prst="rect">
            <a:avLst/>
          </a:prstGeom>
        </p:spPr>
        <p:txBody>
          <a:bodyPr wrap="none">
            <a:spAutoFit/>
          </a:bodyPr>
          <a:lstStyle/>
          <a:p>
            <a:pPr algn="ctr"/>
            <a:r>
              <a:rPr lang="es-CO" sz="2000" b="1" dirty="0">
                <a:solidFill>
                  <a:srgbClr val="320000"/>
                </a:solidFill>
                <a:latin typeface="+mj-lt"/>
              </a:rPr>
              <a:t>La primera riqueza es la salud.</a:t>
            </a:r>
          </a:p>
        </p:txBody>
      </p:sp>
    </p:spTree>
    <p:extLst>
      <p:ext uri="{BB962C8B-B14F-4D97-AF65-F5344CB8AC3E}">
        <p14:creationId xmlns:p14="http://schemas.microsoft.com/office/powerpoint/2010/main" val="1470070823"/>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125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125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125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1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9"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695184" y="4332818"/>
            <a:ext cx="7786248" cy="738664"/>
            <a:chOff x="695184" y="4332818"/>
            <a:chExt cx="7786248" cy="738664"/>
          </a:xfrm>
        </p:grpSpPr>
        <p:sp>
          <p:nvSpPr>
            <p:cNvPr id="9" name="8 CuadroTexto"/>
            <p:cNvSpPr txBox="1"/>
            <p:nvPr/>
          </p:nvSpPr>
          <p:spPr>
            <a:xfrm>
              <a:off x="695184" y="4332818"/>
              <a:ext cx="4259499" cy="738664"/>
            </a:xfrm>
            <a:prstGeom prst="rect">
              <a:avLst/>
            </a:prstGeom>
            <a:noFill/>
          </p:spPr>
          <p:txBody>
            <a:bodyPr wrap="none" rtlCol="0">
              <a:spAutoFit/>
            </a:bodyPr>
            <a:lstStyle/>
            <a:p>
              <a:pPr algn="ctr"/>
              <a:r>
                <a:rPr lang="es-CO" sz="1400" b="1" dirty="0" smtClean="0">
                  <a:solidFill>
                    <a:schemeClr val="bg1"/>
                  </a:solidFill>
                  <a:latin typeface="+mj-lt"/>
                </a:rPr>
                <a:t>Imágenes: Pinturas de </a:t>
              </a:r>
              <a:r>
                <a:rPr lang="es-CO" sz="1400" b="1" i="1" dirty="0" smtClean="0">
                  <a:solidFill>
                    <a:schemeClr val="bg1"/>
                  </a:solidFill>
                  <a:latin typeface="+mj-lt"/>
                </a:rPr>
                <a:t>James Peale</a:t>
              </a:r>
            </a:p>
            <a:p>
              <a:pPr algn="ctr"/>
              <a:r>
                <a:rPr lang="es-CO" sz="1400" b="1" dirty="0" smtClean="0">
                  <a:solidFill>
                    <a:schemeClr val="bg1"/>
                  </a:solidFill>
                  <a:latin typeface="+mj-lt"/>
                </a:rPr>
                <a:t>Música: </a:t>
              </a:r>
              <a:r>
                <a:rPr lang="en-US" sz="1400" b="1" dirty="0" smtClean="0">
                  <a:solidFill>
                    <a:schemeClr val="bg1"/>
                  </a:solidFill>
                  <a:latin typeface="+mj-lt"/>
                </a:rPr>
                <a:t>Suite </a:t>
              </a:r>
              <a:r>
                <a:rPr lang="en-US" sz="1400" b="1" dirty="0">
                  <a:solidFill>
                    <a:schemeClr val="bg1"/>
                  </a:solidFill>
                  <a:latin typeface="+mj-lt"/>
                </a:rPr>
                <a:t>No. 2 for orchestra (Indian) Op. 48-part </a:t>
              </a:r>
              <a:r>
                <a:rPr lang="en-US" sz="1400" b="1" dirty="0" smtClean="0">
                  <a:solidFill>
                    <a:schemeClr val="bg1"/>
                  </a:solidFill>
                  <a:latin typeface="+mj-lt"/>
                </a:rPr>
                <a:t>1</a:t>
              </a:r>
            </a:p>
            <a:p>
              <a:pPr algn="ctr"/>
              <a:r>
                <a:rPr lang="en-US" sz="1400" b="1" i="1" dirty="0" smtClean="0">
                  <a:solidFill>
                    <a:schemeClr val="bg1"/>
                  </a:solidFill>
                  <a:latin typeface="+mj-lt"/>
                </a:rPr>
                <a:t>Edward MacDowell </a:t>
              </a:r>
              <a:endParaRPr lang="es-CO" sz="1400" b="1" i="1" dirty="0">
                <a:solidFill>
                  <a:schemeClr val="bg1"/>
                </a:solidFill>
                <a:latin typeface="+mj-lt"/>
              </a:endParaRPr>
            </a:p>
          </p:txBody>
        </p:sp>
        <p:sp>
          <p:nvSpPr>
            <p:cNvPr id="10" name="9 CuadroTexto"/>
            <p:cNvSpPr txBox="1"/>
            <p:nvPr/>
          </p:nvSpPr>
          <p:spPr>
            <a:xfrm>
              <a:off x="6372200" y="4332818"/>
              <a:ext cx="2109232" cy="738664"/>
            </a:xfrm>
            <a:prstGeom prst="rect">
              <a:avLst/>
            </a:prstGeom>
            <a:noFill/>
          </p:spPr>
          <p:txBody>
            <a:bodyPr wrap="none" rtlCol="0">
              <a:spAutoFit/>
            </a:bodyPr>
            <a:lstStyle/>
            <a:p>
              <a:pPr algn="ctr"/>
              <a:r>
                <a:rPr lang="es-CO" sz="1400" b="1" dirty="0" smtClean="0">
                  <a:solidFill>
                    <a:schemeClr val="bg1"/>
                  </a:solidFill>
                  <a:effectLst>
                    <a:outerShdw blurRad="38100" dist="38100" dir="2700000" algn="tl">
                      <a:srgbClr val="000000">
                        <a:alpha val="43137"/>
                      </a:srgbClr>
                    </a:outerShdw>
                  </a:effectLst>
                  <a:latin typeface="+mj-lt"/>
                </a:rPr>
                <a:t>Realización general:</a:t>
              </a:r>
            </a:p>
            <a:p>
              <a:pPr algn="ctr"/>
              <a:r>
                <a:rPr lang="es-CO" sz="1400" b="1" i="1" dirty="0" smtClean="0">
                  <a:solidFill>
                    <a:schemeClr val="bg1"/>
                  </a:solidFill>
                  <a:effectLst>
                    <a:outerShdw blurRad="38100" dist="38100" dir="2700000" algn="tl">
                      <a:srgbClr val="000000">
                        <a:alpha val="43137"/>
                      </a:srgbClr>
                    </a:outerShdw>
                  </a:effectLst>
                  <a:latin typeface="+mj-lt"/>
                </a:rPr>
                <a:t>Rodrigo Valencia Cardona</a:t>
              </a:r>
            </a:p>
            <a:p>
              <a:pPr algn="ctr"/>
              <a:r>
                <a:rPr lang="es-CO" sz="1400" b="1" dirty="0" smtClean="0">
                  <a:solidFill>
                    <a:schemeClr val="bg1"/>
                  </a:solidFill>
                  <a:effectLst>
                    <a:outerShdw blurRad="38100" dist="38100" dir="2700000" algn="tl">
                      <a:srgbClr val="000000">
                        <a:alpha val="43137"/>
                      </a:srgbClr>
                    </a:outerShdw>
                  </a:effectLst>
                  <a:latin typeface="+mj-lt"/>
                </a:rPr>
                <a:t>Medellín-Colombia</a:t>
              </a:r>
              <a:endParaRPr lang="es-CO" sz="1400" b="1" dirty="0">
                <a:solidFill>
                  <a:schemeClr val="bg1"/>
                </a:solidFill>
                <a:effectLst>
                  <a:outerShdw blurRad="38100" dist="38100" dir="2700000" algn="tl">
                    <a:srgbClr val="000000">
                      <a:alpha val="43137"/>
                    </a:srgbClr>
                  </a:outerShdw>
                </a:effectLst>
                <a:latin typeface="+mj-lt"/>
              </a:endParaRPr>
            </a:p>
          </p:txBody>
        </p:sp>
      </p:grpSp>
      <p:sp>
        <p:nvSpPr>
          <p:cNvPr id="13" name="12 Rectángulo"/>
          <p:cNvSpPr/>
          <p:nvPr/>
        </p:nvSpPr>
        <p:spPr>
          <a:xfrm>
            <a:off x="4934135" y="1712878"/>
            <a:ext cx="4176464" cy="1938992"/>
          </a:xfrm>
          <a:prstGeom prst="rect">
            <a:avLst/>
          </a:prstGeom>
        </p:spPr>
        <p:txBody>
          <a:bodyPr wrap="square">
            <a:spAutoFit/>
          </a:bodyPr>
          <a:lstStyle/>
          <a:p>
            <a:pPr algn="ctr"/>
            <a:r>
              <a:rPr lang="es-CO" sz="2000" b="1" dirty="0">
                <a:solidFill>
                  <a:srgbClr val="320000"/>
                </a:solidFill>
                <a:latin typeface="+mj-lt"/>
              </a:rPr>
              <a:t>Pensándolo bien no hay otra solución para el progreso del hombre que un honesto día de trabajo, las decisiones tomadas diariamente, las expresiones generosas y las buenas acciones del día.</a:t>
            </a:r>
          </a:p>
        </p:txBody>
      </p:sp>
      <p:sp>
        <p:nvSpPr>
          <p:cNvPr id="14" name="13 Rectángulo"/>
          <p:cNvSpPr/>
          <p:nvPr/>
        </p:nvSpPr>
        <p:spPr>
          <a:xfrm>
            <a:off x="4934135" y="339502"/>
            <a:ext cx="4176464" cy="707886"/>
          </a:xfrm>
          <a:prstGeom prst="rect">
            <a:avLst/>
          </a:prstGeom>
        </p:spPr>
        <p:txBody>
          <a:bodyPr wrap="square">
            <a:spAutoFit/>
          </a:bodyPr>
          <a:lstStyle/>
          <a:p>
            <a:pPr algn="ctr"/>
            <a:r>
              <a:rPr lang="es-CO" sz="2000" b="1" dirty="0">
                <a:solidFill>
                  <a:srgbClr val="320000"/>
                </a:solidFill>
                <a:latin typeface="+mj-lt"/>
              </a:rPr>
              <a:t>La pobreza consiste en sentirse pobre.</a:t>
            </a:r>
          </a:p>
        </p:txBody>
      </p:sp>
    </p:spTree>
    <p:extLst>
      <p:ext uri="{BB962C8B-B14F-4D97-AF65-F5344CB8AC3E}">
        <p14:creationId xmlns:p14="http://schemas.microsoft.com/office/powerpoint/2010/main" val="1536638852"/>
      </p:ext>
    </p:extLst>
  </p:cSld>
  <p:clrMapOvr>
    <a:masterClrMapping/>
  </p:clrMapOvr>
  <mc:AlternateContent xmlns:mc="http://schemas.openxmlformats.org/markup-compatibility/2006" xmlns:p14="http://schemas.microsoft.com/office/powerpoint/2010/main">
    <mc:Choice Requires="p14">
      <p:transition spd="slow" p14:dur="2000">
        <p:pull dir="lu"/>
      </p:transition>
    </mc:Choice>
    <mc:Fallback xmlns="">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125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125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1177</TotalTime>
  <Words>729</Words>
  <Application>Microsoft Office PowerPoint</Application>
  <PresentationFormat>Presentación en pantalla (16:9)</PresentationFormat>
  <Paragraphs>71</Paragraphs>
  <Slides>13</Slides>
  <Notes>2</Notes>
  <HiddenSlides>0</HiddenSlides>
  <MMClips>0</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108</cp:revision>
  <dcterms:created xsi:type="dcterms:W3CDTF">2013-05-29T02:56:16Z</dcterms:created>
  <dcterms:modified xsi:type="dcterms:W3CDTF">2014-03-23T00:06:42Z</dcterms:modified>
</cp:coreProperties>
</file>