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8"/>
  </p:notesMasterIdLst>
  <p:sldIdLst>
    <p:sldId id="261" r:id="rId3"/>
    <p:sldId id="309" r:id="rId4"/>
    <p:sldId id="323" r:id="rId5"/>
    <p:sldId id="324" r:id="rId6"/>
    <p:sldId id="325" r:id="rId7"/>
    <p:sldId id="326" r:id="rId8"/>
    <p:sldId id="327" r:id="rId9"/>
    <p:sldId id="328" r:id="rId10"/>
    <p:sldId id="329" r:id="rId11"/>
    <p:sldId id="330" r:id="rId12"/>
    <p:sldId id="331" r:id="rId13"/>
    <p:sldId id="332" r:id="rId14"/>
    <p:sldId id="333" r:id="rId15"/>
    <p:sldId id="335" r:id="rId16"/>
    <p:sldId id="336" r:id="rId17"/>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LmGRolKJ9urdAIRM2RaCvw==" hashData="pTEOO03Lb0MZM+WIK+6o2BdK2p0="/>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2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p:cViewPr varScale="1">
        <p:scale>
          <a:sx n="99" d="100"/>
          <a:sy n="99" d="100"/>
        </p:scale>
        <p:origin x="-546" y="-84"/>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D6E4B0-7E68-4060-BA97-C53B3C8C92FF}" type="datetimeFigureOut">
              <a:rPr lang="es-CO" smtClean="0"/>
              <a:t>18/03/2014</a:t>
            </a:fld>
            <a:endParaRPr lang="es-CO"/>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FAB547-CD5D-47F8-B302-D2879222E2D3}" type="slidenum">
              <a:rPr lang="es-CO" smtClean="0"/>
              <a:t>‹Nº›</a:t>
            </a:fld>
            <a:endParaRPr lang="es-CO"/>
          </a:p>
        </p:txBody>
      </p:sp>
    </p:spTree>
    <p:extLst>
      <p:ext uri="{BB962C8B-B14F-4D97-AF65-F5344CB8AC3E}">
        <p14:creationId xmlns:p14="http://schemas.microsoft.com/office/powerpoint/2010/main" val="3414096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a:t>
            </a:fld>
            <a:endParaRPr lang="es-CO"/>
          </a:p>
        </p:txBody>
      </p:sp>
    </p:spTree>
    <p:extLst>
      <p:ext uri="{BB962C8B-B14F-4D97-AF65-F5344CB8AC3E}">
        <p14:creationId xmlns:p14="http://schemas.microsoft.com/office/powerpoint/2010/main" val="32781465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4</a:t>
            </a:fld>
            <a:endParaRPr lang="es-CO"/>
          </a:p>
        </p:txBody>
      </p:sp>
    </p:spTree>
    <p:extLst>
      <p:ext uri="{BB962C8B-B14F-4D97-AF65-F5344CB8AC3E}">
        <p14:creationId xmlns:p14="http://schemas.microsoft.com/office/powerpoint/2010/main" val="32781465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8</a:t>
            </a:fld>
            <a:endParaRPr lang="es-CO"/>
          </a:p>
        </p:txBody>
      </p:sp>
    </p:spTree>
    <p:extLst>
      <p:ext uri="{BB962C8B-B14F-4D97-AF65-F5344CB8AC3E}">
        <p14:creationId xmlns:p14="http://schemas.microsoft.com/office/powerpoint/2010/main" val="32781465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12</a:t>
            </a:fld>
            <a:endParaRPr lang="es-CO"/>
          </a:p>
        </p:txBody>
      </p:sp>
    </p:spTree>
    <p:extLst>
      <p:ext uri="{BB962C8B-B14F-4D97-AF65-F5344CB8AC3E}">
        <p14:creationId xmlns:p14="http://schemas.microsoft.com/office/powerpoint/2010/main" val="32781465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ACBFA00-8A59-4A03-ADE8-3AC59A9970ED}" type="datetimeFigureOut">
              <a:rPr lang="es-ES"/>
              <a:pPr>
                <a:defRPr/>
              </a:pPr>
              <a:t>18/03/2014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FA7AD2-9706-4EB5-A5C6-8D28C68FE8CA}" type="slidenum">
              <a:rPr lang="es-ES"/>
              <a:pPr>
                <a:defRPr/>
              </a:pPr>
              <a:t>‹Nº›</a:t>
            </a:fld>
            <a:endParaRPr lang="es-ES"/>
          </a:p>
        </p:txBody>
      </p:sp>
    </p:spTree>
    <p:extLst>
      <p:ext uri="{BB962C8B-B14F-4D97-AF65-F5344CB8AC3E}">
        <p14:creationId xmlns:p14="http://schemas.microsoft.com/office/powerpoint/2010/main" val="3108615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8A2F4E-4C4B-4370-B368-8292A59C85EE}" type="datetimeFigureOut">
              <a:rPr lang="es-ES"/>
              <a:pPr>
                <a:defRPr/>
              </a:pPr>
              <a:t>18/03/2014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A38952-8FB5-4CF7-A589-9E2A8E0B3093}" type="slidenum">
              <a:rPr lang="es-ES"/>
              <a:pPr>
                <a:defRPr/>
              </a:pPr>
              <a:t>‹Nº›</a:t>
            </a:fld>
            <a:endParaRPr lang="es-ES"/>
          </a:p>
        </p:txBody>
      </p:sp>
    </p:spTree>
    <p:extLst>
      <p:ext uri="{BB962C8B-B14F-4D97-AF65-F5344CB8AC3E}">
        <p14:creationId xmlns:p14="http://schemas.microsoft.com/office/powerpoint/2010/main" val="2884582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219EF15-CEBB-456E-91E5-B64C6243AA25}" type="datetimeFigureOut">
              <a:rPr lang="es-ES"/>
              <a:pPr>
                <a:defRPr/>
              </a:pPr>
              <a:t>18/03/2014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C5ACE2-46D3-45CB-84E3-8D7C6B95A3A8}" type="slidenum">
              <a:rPr lang="es-ES"/>
              <a:pPr>
                <a:defRPr/>
              </a:pPr>
              <a:t>‹Nº›</a:t>
            </a:fld>
            <a:endParaRPr lang="es-ES"/>
          </a:p>
        </p:txBody>
      </p:sp>
    </p:spTree>
    <p:extLst>
      <p:ext uri="{BB962C8B-B14F-4D97-AF65-F5344CB8AC3E}">
        <p14:creationId xmlns:p14="http://schemas.microsoft.com/office/powerpoint/2010/main" val="165786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12F485A-ADAB-4CDE-A9C2-044A895BA4A8}" type="datetimeFigureOut">
              <a:rPr lang="es-ES"/>
              <a:pPr>
                <a:defRPr/>
              </a:pPr>
              <a:t>18/03/2014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8BFFD1-D388-439A-A83E-91A6FEF2B9C5}" type="slidenum">
              <a:rPr lang="es-ES"/>
              <a:pPr>
                <a:defRPr/>
              </a:pPr>
              <a:t>‹Nº›</a:t>
            </a:fld>
            <a:endParaRPr lang="es-ES"/>
          </a:p>
        </p:txBody>
      </p:sp>
    </p:spTree>
    <p:extLst>
      <p:ext uri="{BB962C8B-B14F-4D97-AF65-F5344CB8AC3E}">
        <p14:creationId xmlns:p14="http://schemas.microsoft.com/office/powerpoint/2010/main" val="81669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A7C32B-01A0-4AF5-A33F-3338F4A88963}" type="datetimeFigureOut">
              <a:rPr lang="es-ES"/>
              <a:pPr>
                <a:defRPr/>
              </a:pPr>
              <a:t>18/03/2014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5A0A30A-2059-4B02-96A5-57AC574EC458}" type="slidenum">
              <a:rPr lang="es-ES"/>
              <a:pPr>
                <a:defRPr/>
              </a:pPr>
              <a:t>‹Nº›</a:t>
            </a:fld>
            <a:endParaRPr lang="es-ES"/>
          </a:p>
        </p:txBody>
      </p:sp>
    </p:spTree>
    <p:extLst>
      <p:ext uri="{BB962C8B-B14F-4D97-AF65-F5344CB8AC3E}">
        <p14:creationId xmlns:p14="http://schemas.microsoft.com/office/powerpoint/2010/main" val="4246095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116556-6E9A-4A2C-A942-2ABF2CB252B7}" type="datetimeFigureOut">
              <a:rPr lang="es-ES"/>
              <a:pPr>
                <a:defRPr/>
              </a:pPr>
              <a:t>18/03/2014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7127B03-0659-42C5-8E3B-30B7CDA40C55}" type="slidenum">
              <a:rPr lang="es-ES"/>
              <a:pPr>
                <a:defRPr/>
              </a:pPr>
              <a:t>‹Nº›</a:t>
            </a:fld>
            <a:endParaRPr lang="es-ES"/>
          </a:p>
        </p:txBody>
      </p:sp>
    </p:spTree>
    <p:extLst>
      <p:ext uri="{BB962C8B-B14F-4D97-AF65-F5344CB8AC3E}">
        <p14:creationId xmlns:p14="http://schemas.microsoft.com/office/powerpoint/2010/main" val="180686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140AEB2-90FF-4CE7-A536-159F6C1085BF}" type="datetimeFigureOut">
              <a:rPr lang="es-ES"/>
              <a:pPr>
                <a:defRPr/>
              </a:pPr>
              <a:t>18/03/2014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7768790-4295-4575-BFE9-C2CE957B6ED0}" type="slidenum">
              <a:rPr lang="es-ES"/>
              <a:pPr>
                <a:defRPr/>
              </a:pPr>
              <a:t>‹Nº›</a:t>
            </a:fld>
            <a:endParaRPr lang="es-ES"/>
          </a:p>
        </p:txBody>
      </p:sp>
    </p:spTree>
    <p:extLst>
      <p:ext uri="{BB962C8B-B14F-4D97-AF65-F5344CB8AC3E}">
        <p14:creationId xmlns:p14="http://schemas.microsoft.com/office/powerpoint/2010/main" val="946299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5B7ED76-1AE7-4148-A28A-6F1558C7E200}" type="datetimeFigureOut">
              <a:rPr lang="es-ES"/>
              <a:pPr>
                <a:defRPr/>
              </a:pPr>
              <a:t>18/03/2014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980F65F-49AF-414C-B8B9-4380E94FDCED}" type="slidenum">
              <a:rPr lang="es-ES"/>
              <a:pPr>
                <a:defRPr/>
              </a:pPr>
              <a:t>‹Nº›</a:t>
            </a:fld>
            <a:endParaRPr lang="es-ES"/>
          </a:p>
        </p:txBody>
      </p:sp>
    </p:spTree>
    <p:extLst>
      <p:ext uri="{BB962C8B-B14F-4D97-AF65-F5344CB8AC3E}">
        <p14:creationId xmlns:p14="http://schemas.microsoft.com/office/powerpoint/2010/main" val="65416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FE4B085-B577-44B4-8BB9-BD1E78EF898A}" type="datetimeFigureOut">
              <a:rPr lang="es-ES"/>
              <a:pPr>
                <a:defRPr/>
              </a:pPr>
              <a:t>18/03/2014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0019407-73D2-4E73-9674-F11D463EEA6A}" type="slidenum">
              <a:rPr lang="es-ES"/>
              <a:pPr>
                <a:defRPr/>
              </a:pPr>
              <a:t>‹Nº›</a:t>
            </a:fld>
            <a:endParaRPr lang="es-ES"/>
          </a:p>
        </p:txBody>
      </p:sp>
    </p:spTree>
    <p:extLst>
      <p:ext uri="{BB962C8B-B14F-4D97-AF65-F5344CB8AC3E}">
        <p14:creationId xmlns:p14="http://schemas.microsoft.com/office/powerpoint/2010/main" val="204640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E51D33-5820-4A2B-AE72-F4614BC43169}" type="datetimeFigureOut">
              <a:rPr lang="es-ES"/>
              <a:pPr>
                <a:defRPr/>
              </a:pPr>
              <a:t>18/03/2014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8E4C497-5508-4345-82EE-488BE6F59603}" type="slidenum">
              <a:rPr lang="es-ES"/>
              <a:pPr>
                <a:defRPr/>
              </a:pPr>
              <a:t>‹Nº›</a:t>
            </a:fld>
            <a:endParaRPr lang="es-ES"/>
          </a:p>
        </p:txBody>
      </p:sp>
    </p:spTree>
    <p:extLst>
      <p:ext uri="{BB962C8B-B14F-4D97-AF65-F5344CB8AC3E}">
        <p14:creationId xmlns:p14="http://schemas.microsoft.com/office/powerpoint/2010/main" val="2032467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B271A77-A686-4B45-8035-D9BF5B248EC5}" type="datetimeFigureOut">
              <a:rPr lang="es-ES"/>
              <a:pPr>
                <a:defRPr/>
              </a:pPr>
              <a:t>18/03/2014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E9D595-8E41-422E-A8AB-0D6C3FFD4A2D}" type="slidenum">
              <a:rPr lang="es-ES"/>
              <a:pPr>
                <a:defRPr/>
              </a:pPr>
              <a:t>‹Nº›</a:t>
            </a:fld>
            <a:endParaRPr lang="es-ES"/>
          </a:p>
        </p:txBody>
      </p:sp>
    </p:spTree>
    <p:extLst>
      <p:ext uri="{BB962C8B-B14F-4D97-AF65-F5344CB8AC3E}">
        <p14:creationId xmlns:p14="http://schemas.microsoft.com/office/powerpoint/2010/main" val="1858257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B586D97B-2122-41FB-96A2-86C4900423EE}"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6366095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BC5CA8D-A7DD-419A-B4DD-4FD24D35BEFB}" type="datetimeFigureOut">
              <a:rPr lang="es-ES"/>
              <a:pPr>
                <a:defRPr/>
              </a:pPr>
              <a:t>18/03/2014</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2EE753B4-E7C0-4559-A642-A2F16761DCC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05979"/>
            <a:ext cx="8229600" cy="85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200151"/>
            <a:ext cx="8229600" cy="3394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4683919"/>
            <a:ext cx="2895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BD96A8C9-7A84-4EB0-BE00-2915178BBD6C}" type="slidenum">
              <a:rPr lang="es-ES_tradnl" smtClean="0">
                <a:solidFill>
                  <a:srgbClr val="000000"/>
                </a:solidFill>
              </a:rPr>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jpe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6.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7.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descr="C:\01 Mis docu. Backup\Mis imágenes\00 Para el mensaje haciendo\0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grpSp>
        <p:nvGrpSpPr>
          <p:cNvPr id="9" name="8 Grupo"/>
          <p:cNvGrpSpPr/>
          <p:nvPr/>
        </p:nvGrpSpPr>
        <p:grpSpPr>
          <a:xfrm>
            <a:off x="4644008" y="1503243"/>
            <a:ext cx="3960440" cy="2148627"/>
            <a:chOff x="4644008" y="1503243"/>
            <a:chExt cx="3960440" cy="2148627"/>
          </a:xfrm>
        </p:grpSpPr>
        <p:sp>
          <p:nvSpPr>
            <p:cNvPr id="2" name="1 Rectángulo"/>
            <p:cNvSpPr/>
            <p:nvPr/>
          </p:nvSpPr>
          <p:spPr>
            <a:xfrm>
              <a:off x="4644008" y="1503243"/>
              <a:ext cx="3960440" cy="492443"/>
            </a:xfrm>
            <a:prstGeom prst="rect">
              <a:avLst/>
            </a:prstGeom>
          </p:spPr>
          <p:txBody>
            <a:bodyPr wrap="square">
              <a:spAutoFit/>
              <a:scene3d>
                <a:camera prst="orthographicFront"/>
                <a:lightRig rig="threePt" dir="t"/>
              </a:scene3d>
              <a:sp3d extrusionH="57150">
                <a:bevelT w="38100" h="38100" prst="convex"/>
              </a:sp3d>
            </a:bodyPr>
            <a:lstStyle/>
            <a:p>
              <a:r>
                <a:rPr lang="es-CO" sz="2600" dirty="0">
                  <a:blipFill>
                    <a:blip r:embed="rId5"/>
                    <a:tile tx="0" ty="0" sx="100000" sy="100000" flip="none" algn="tl"/>
                  </a:blipFill>
                  <a:effectLst>
                    <a:outerShdw blurRad="50800" dist="38100" dir="2700000" algn="tl" rotWithShape="0">
                      <a:prstClr val="black"/>
                    </a:outerShdw>
                  </a:effectLst>
                  <a:latin typeface="Emmett" pitchFamily="2" charset="0"/>
                </a:rPr>
                <a:t>JOSÉ ORTEGA Y </a:t>
              </a:r>
              <a:r>
                <a:rPr lang="es-CO" sz="2600" dirty="0" smtClean="0">
                  <a:blipFill>
                    <a:blip r:embed="rId5"/>
                    <a:tile tx="0" ty="0" sx="100000" sy="100000" flip="none" algn="tl"/>
                  </a:blipFill>
                  <a:effectLst>
                    <a:outerShdw blurRad="50800" dist="38100" dir="2700000" algn="tl" rotWithShape="0">
                      <a:prstClr val="black"/>
                    </a:outerShdw>
                  </a:effectLst>
                  <a:latin typeface="Emmett" pitchFamily="2" charset="0"/>
                </a:rPr>
                <a:t>GASSET</a:t>
              </a:r>
              <a:endParaRPr lang="es-CO" sz="2600" dirty="0">
                <a:blipFill>
                  <a:blip r:embed="rId5"/>
                  <a:tile tx="0" ty="0" sx="100000" sy="100000" flip="none" algn="tl"/>
                </a:blipFill>
                <a:effectLst>
                  <a:outerShdw blurRad="50800" dist="38100" dir="2700000" algn="tl" rotWithShape="0">
                    <a:prstClr val="black"/>
                  </a:outerShdw>
                </a:effectLst>
                <a:latin typeface="Emmett" pitchFamily="2" charset="0"/>
              </a:endParaRPr>
            </a:p>
          </p:txBody>
        </p:sp>
        <p:sp>
          <p:nvSpPr>
            <p:cNvPr id="3" name="2 Rectángulo"/>
            <p:cNvSpPr/>
            <p:nvPr/>
          </p:nvSpPr>
          <p:spPr>
            <a:xfrm>
              <a:off x="4927048" y="3005539"/>
              <a:ext cx="3390672" cy="646331"/>
            </a:xfrm>
            <a:prstGeom prst="rect">
              <a:avLst/>
            </a:prstGeom>
          </p:spPr>
          <p:txBody>
            <a:bodyPr wrap="none">
              <a:spAutoFit/>
              <a:scene3d>
                <a:camera prst="orthographicFront"/>
                <a:lightRig rig="threePt" dir="t"/>
              </a:scene3d>
              <a:sp3d extrusionH="57150">
                <a:bevelT w="38100" h="38100" prst="convex"/>
              </a:sp3d>
            </a:bodyPr>
            <a:lstStyle/>
            <a:p>
              <a:pPr algn="ctr"/>
              <a:r>
                <a:rPr lang="es-CO" dirty="0" smtClean="0">
                  <a:blipFill>
                    <a:blip r:embed="rId5"/>
                    <a:tile tx="0" ty="0" sx="100000" sy="100000" flip="none" algn="tl"/>
                  </a:blipFill>
                  <a:effectLst>
                    <a:outerShdw blurRad="50800" dist="38100" dir="2700000" algn="tl" rotWithShape="0">
                      <a:prstClr val="black"/>
                    </a:outerShdw>
                  </a:effectLst>
                  <a:latin typeface="Emmett" pitchFamily="2" charset="0"/>
                </a:rPr>
                <a:t>1883-1955.</a:t>
              </a:r>
            </a:p>
            <a:p>
              <a:pPr algn="ctr"/>
              <a:r>
                <a:rPr lang="es-CO" dirty="0" smtClean="0">
                  <a:blipFill>
                    <a:blip r:embed="rId5"/>
                    <a:tile tx="0" ty="0" sx="100000" sy="100000" flip="none" algn="tl"/>
                  </a:blipFill>
                  <a:effectLst>
                    <a:outerShdw blurRad="50800" dist="38100" dir="2700000" algn="tl" rotWithShape="0">
                      <a:prstClr val="black"/>
                    </a:outerShdw>
                  </a:effectLst>
                  <a:latin typeface="Emmett" pitchFamily="2" charset="0"/>
                </a:rPr>
                <a:t>Filósofo </a:t>
              </a:r>
              <a:r>
                <a:rPr lang="es-CO" dirty="0">
                  <a:blipFill>
                    <a:blip r:embed="rId5"/>
                    <a:tile tx="0" ty="0" sx="100000" sy="100000" flip="none" algn="tl"/>
                  </a:blipFill>
                  <a:effectLst>
                    <a:outerShdw blurRad="50800" dist="38100" dir="2700000" algn="tl" rotWithShape="0">
                      <a:prstClr val="black"/>
                    </a:outerShdw>
                  </a:effectLst>
                  <a:latin typeface="Emmett" pitchFamily="2" charset="0"/>
                </a:rPr>
                <a:t>y ensayista español.</a:t>
              </a:r>
            </a:p>
          </p:txBody>
        </p:sp>
      </p:grpSp>
    </p:spTree>
  </p:cSld>
  <p:clrMapOvr>
    <a:masterClrMapping/>
  </p:clrMapOvr>
  <mc:AlternateContent xmlns:mc="http://schemas.openxmlformats.org/markup-compatibility/2006">
    <mc:Choice xmlns:p14="http://schemas.microsoft.com/office/powerpoint/2010/main" Requires="p14">
      <p:transition spd="slow" p14:dur="2000">
        <p:sndAc>
          <p:stSnd loop="1">
            <p:snd r:embed="rId3" name="Joaquín Turina - Danzas fantásticas 3.- Orgía.wav"/>
          </p:stSnd>
        </p:sndAc>
      </p:transition>
    </mc:Choice>
    <mc:Fallback>
      <p:transition spd="slow">
        <p:sndAc>
          <p:stSnd loop="1">
            <p:snd r:embed="rId3" name="Joaquín Turina - Danzas fantásticas 3.- Orgí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2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01 Mis docu. Backup\Mis imágenes\00 Para el mensaje haciendo\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4572000" y="411510"/>
            <a:ext cx="4157214" cy="992579"/>
          </a:xfrm>
          <a:prstGeom prst="rect">
            <a:avLst/>
          </a:prstGeom>
        </p:spPr>
        <p:txBody>
          <a:bodyPr wrap="square">
            <a:spAutoFit/>
          </a:bodyPr>
          <a:lstStyle/>
          <a:p>
            <a:pPr algn="ctr"/>
            <a:r>
              <a:rPr lang="es-CO" sz="1950" b="1" dirty="0">
                <a:latin typeface="+mj-lt"/>
              </a:rPr>
              <a:t>La mayor parte de los hombres tiene una capacidad intelectual muy superior al ejercicio que hacen de ella.</a:t>
            </a:r>
          </a:p>
        </p:txBody>
      </p:sp>
      <p:sp>
        <p:nvSpPr>
          <p:cNvPr id="8" name="7 Rectángulo"/>
          <p:cNvSpPr/>
          <p:nvPr/>
        </p:nvSpPr>
        <p:spPr>
          <a:xfrm>
            <a:off x="4572000" y="3723878"/>
            <a:ext cx="4157214" cy="1015663"/>
          </a:xfrm>
          <a:prstGeom prst="rect">
            <a:avLst/>
          </a:prstGeom>
        </p:spPr>
        <p:txBody>
          <a:bodyPr wrap="square">
            <a:spAutoFit/>
          </a:bodyPr>
          <a:lstStyle/>
          <a:p>
            <a:pPr algn="ctr"/>
            <a:r>
              <a:rPr lang="es-CO" sz="1950" b="1" dirty="0">
                <a:latin typeface="+mj-lt"/>
              </a:rPr>
              <a:t>Con la moral corregimos los errores de nuestros instintos, y con el amor los errores de nuestra moral.</a:t>
            </a:r>
          </a:p>
        </p:txBody>
      </p:sp>
      <p:sp>
        <p:nvSpPr>
          <p:cNvPr id="10" name="9 Rectángulo"/>
          <p:cNvSpPr/>
          <p:nvPr/>
        </p:nvSpPr>
        <p:spPr>
          <a:xfrm>
            <a:off x="4644008" y="2229335"/>
            <a:ext cx="4085206" cy="707886"/>
          </a:xfrm>
          <a:prstGeom prst="rect">
            <a:avLst/>
          </a:prstGeom>
        </p:spPr>
        <p:txBody>
          <a:bodyPr wrap="square">
            <a:spAutoFit/>
          </a:bodyPr>
          <a:lstStyle/>
          <a:p>
            <a:pPr algn="ctr"/>
            <a:r>
              <a:rPr lang="es-CO" sz="2000" b="1" dirty="0">
                <a:latin typeface="+mj-lt"/>
              </a:rPr>
              <a:t>La belleza que </a:t>
            </a:r>
            <a:r>
              <a:rPr lang="es-CO" sz="2000" b="1" dirty="0" smtClean="0">
                <a:latin typeface="+mj-lt"/>
              </a:rPr>
              <a:t>atrae, </a:t>
            </a:r>
            <a:r>
              <a:rPr lang="es-CO" sz="2000" b="1" dirty="0">
                <a:latin typeface="+mj-lt"/>
              </a:rPr>
              <a:t>rara vez coincide con la belleza que enamora.</a:t>
            </a:r>
          </a:p>
        </p:txBody>
      </p:sp>
    </p:spTree>
    <p:extLst>
      <p:ext uri="{BB962C8B-B14F-4D97-AF65-F5344CB8AC3E}">
        <p14:creationId xmlns:p14="http://schemas.microsoft.com/office/powerpoint/2010/main" val="990091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01 Mis docu. Backup\Mis imágenes\00 Para el mensaje haciendo\0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4624758" y="488742"/>
            <a:ext cx="4104456" cy="1938992"/>
          </a:xfrm>
          <a:prstGeom prst="rect">
            <a:avLst/>
          </a:prstGeom>
        </p:spPr>
        <p:txBody>
          <a:bodyPr wrap="square">
            <a:spAutoFit/>
          </a:bodyPr>
          <a:lstStyle/>
          <a:p>
            <a:pPr algn="ctr"/>
            <a:r>
              <a:rPr lang="es-CO" sz="2000" b="1" dirty="0">
                <a:latin typeface="+mj-lt"/>
              </a:rPr>
              <a:t>Quien en nombre de la libertad renuncia a ser el que tiene que ser, ya se ha matado en vida: es un suicida en pie. Su existencia consistirá en una perpetua fuga de la única realidad que podía ser.</a:t>
            </a:r>
          </a:p>
        </p:txBody>
      </p:sp>
      <p:sp>
        <p:nvSpPr>
          <p:cNvPr id="9" name="8 Rectángulo"/>
          <p:cNvSpPr/>
          <p:nvPr/>
        </p:nvSpPr>
        <p:spPr>
          <a:xfrm>
            <a:off x="4624758" y="3336543"/>
            <a:ext cx="4104456" cy="1323439"/>
          </a:xfrm>
          <a:prstGeom prst="rect">
            <a:avLst/>
          </a:prstGeom>
        </p:spPr>
        <p:txBody>
          <a:bodyPr wrap="square">
            <a:spAutoFit/>
          </a:bodyPr>
          <a:lstStyle/>
          <a:p>
            <a:pPr algn="ctr"/>
            <a:r>
              <a:rPr lang="es-CO" sz="2000" b="1" dirty="0">
                <a:latin typeface="+mj-lt"/>
              </a:rPr>
              <a:t>Hay quien ha venido al mundo para enamorarse de una sola mujer y, consecuentemente, no es probable que tropiece con ella.</a:t>
            </a:r>
          </a:p>
        </p:txBody>
      </p:sp>
    </p:spTree>
    <p:extLst>
      <p:ext uri="{BB962C8B-B14F-4D97-AF65-F5344CB8AC3E}">
        <p14:creationId xmlns:p14="http://schemas.microsoft.com/office/powerpoint/2010/main" val="2886441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01 Mis docu. Backup\Mis imágenes\00 Para el mensaje haciendo\0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4624758" y="411510"/>
            <a:ext cx="4104456" cy="1015663"/>
          </a:xfrm>
          <a:prstGeom prst="rect">
            <a:avLst/>
          </a:prstGeom>
        </p:spPr>
        <p:txBody>
          <a:bodyPr wrap="square">
            <a:spAutoFit/>
          </a:bodyPr>
          <a:lstStyle/>
          <a:p>
            <a:pPr algn="ctr"/>
            <a:r>
              <a:rPr lang="es-CO" sz="2000" b="1" dirty="0">
                <a:latin typeface="+mj-lt"/>
              </a:rPr>
              <a:t>Sólo cabe progresar cuando se piensa en grande, sólo es posible avanzar cuando se mira lejos.</a:t>
            </a:r>
          </a:p>
        </p:txBody>
      </p:sp>
      <p:sp>
        <p:nvSpPr>
          <p:cNvPr id="7" name="6 Rectángulo"/>
          <p:cNvSpPr/>
          <p:nvPr/>
        </p:nvSpPr>
        <p:spPr>
          <a:xfrm>
            <a:off x="4624758" y="3808660"/>
            <a:ext cx="4104456" cy="923330"/>
          </a:xfrm>
          <a:prstGeom prst="rect">
            <a:avLst/>
          </a:prstGeom>
        </p:spPr>
        <p:txBody>
          <a:bodyPr wrap="square">
            <a:spAutoFit/>
          </a:bodyPr>
          <a:lstStyle/>
          <a:p>
            <a:pPr algn="ctr"/>
            <a:r>
              <a:rPr lang="es-CO" b="1" dirty="0">
                <a:latin typeface="+mj-lt"/>
              </a:rPr>
              <a:t>El mayor crimen está ahora, no en los que matan, sino en los que no matan pero dejan matar.</a:t>
            </a:r>
          </a:p>
        </p:txBody>
      </p:sp>
      <p:sp>
        <p:nvSpPr>
          <p:cNvPr id="8" name="7 Rectángulo"/>
          <p:cNvSpPr/>
          <p:nvPr/>
        </p:nvSpPr>
        <p:spPr>
          <a:xfrm>
            <a:off x="4624758" y="2110827"/>
            <a:ext cx="4104456" cy="1015663"/>
          </a:xfrm>
          <a:prstGeom prst="rect">
            <a:avLst/>
          </a:prstGeom>
        </p:spPr>
        <p:txBody>
          <a:bodyPr wrap="square">
            <a:spAutoFit/>
          </a:bodyPr>
          <a:lstStyle/>
          <a:p>
            <a:pPr algn="ctr"/>
            <a:r>
              <a:rPr lang="es-CO" sz="2000" b="1" dirty="0">
                <a:latin typeface="+mj-lt"/>
              </a:rPr>
              <a:t>La vida cobra sentido cuando se hace de ella una aspiración a no renunciar a nada.</a:t>
            </a:r>
          </a:p>
        </p:txBody>
      </p:sp>
    </p:spTree>
    <p:extLst>
      <p:ext uri="{BB962C8B-B14F-4D97-AF65-F5344CB8AC3E}">
        <p14:creationId xmlns:p14="http://schemas.microsoft.com/office/powerpoint/2010/main" val="1241801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01 Mis docu. Backup\Mis imágenes\00 Para el mensaje haciendo\0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8" name="7 Rectángulo"/>
          <p:cNvSpPr/>
          <p:nvPr/>
        </p:nvSpPr>
        <p:spPr>
          <a:xfrm>
            <a:off x="5292080" y="2387084"/>
            <a:ext cx="2707793" cy="400110"/>
          </a:xfrm>
          <a:prstGeom prst="rect">
            <a:avLst/>
          </a:prstGeom>
        </p:spPr>
        <p:txBody>
          <a:bodyPr wrap="none">
            <a:spAutoFit/>
          </a:bodyPr>
          <a:lstStyle/>
          <a:p>
            <a:pPr algn="ctr"/>
            <a:r>
              <a:rPr lang="es-CO" sz="1950" b="1" dirty="0">
                <a:latin typeface="+mj-lt"/>
              </a:rPr>
              <a:t>Según se es, así se ama.</a:t>
            </a:r>
          </a:p>
        </p:txBody>
      </p:sp>
      <p:sp>
        <p:nvSpPr>
          <p:cNvPr id="6" name="5 Rectángulo"/>
          <p:cNvSpPr/>
          <p:nvPr/>
        </p:nvSpPr>
        <p:spPr>
          <a:xfrm>
            <a:off x="4624758" y="483518"/>
            <a:ext cx="4104456" cy="1323439"/>
          </a:xfrm>
          <a:prstGeom prst="rect">
            <a:avLst/>
          </a:prstGeom>
        </p:spPr>
        <p:txBody>
          <a:bodyPr wrap="square">
            <a:spAutoFit/>
          </a:bodyPr>
          <a:lstStyle/>
          <a:p>
            <a:pPr algn="ctr"/>
            <a:r>
              <a:rPr lang="es-CO" sz="2000" b="1" dirty="0">
                <a:latin typeface="+mj-lt"/>
              </a:rPr>
              <a:t>El deseo muere automáticamente cuando se logra: fenece al satisfacerse. El amor en cambio, es un eterno insatisfecho.</a:t>
            </a:r>
          </a:p>
        </p:txBody>
      </p:sp>
      <p:sp>
        <p:nvSpPr>
          <p:cNvPr id="7" name="6 Rectángulo"/>
          <p:cNvSpPr/>
          <p:nvPr/>
        </p:nvSpPr>
        <p:spPr>
          <a:xfrm>
            <a:off x="4624758" y="3363838"/>
            <a:ext cx="4104456" cy="1323439"/>
          </a:xfrm>
          <a:prstGeom prst="rect">
            <a:avLst/>
          </a:prstGeom>
        </p:spPr>
        <p:txBody>
          <a:bodyPr wrap="square">
            <a:spAutoFit/>
          </a:bodyPr>
          <a:lstStyle/>
          <a:p>
            <a:pPr algn="ctr"/>
            <a:r>
              <a:rPr lang="es-CO" sz="2000" b="1" dirty="0">
                <a:latin typeface="+mj-lt"/>
              </a:rPr>
              <a:t>El enamoramiento es un estado de miseria mental en que la vida de nuestra conciencia se estrecha, empobrece y paraliza.</a:t>
            </a:r>
          </a:p>
        </p:txBody>
      </p:sp>
    </p:spTree>
    <p:extLst>
      <p:ext uri="{BB962C8B-B14F-4D97-AF65-F5344CB8AC3E}">
        <p14:creationId xmlns:p14="http://schemas.microsoft.com/office/powerpoint/2010/main" val="4243334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6" grpId="0"/>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01 Mis docu. Backup\Mis imágenes\00 Para el mensaje haciendo\0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4624758" y="1779662"/>
            <a:ext cx="4104456" cy="1631216"/>
          </a:xfrm>
          <a:prstGeom prst="rect">
            <a:avLst/>
          </a:prstGeom>
        </p:spPr>
        <p:txBody>
          <a:bodyPr wrap="square">
            <a:spAutoFit/>
          </a:bodyPr>
          <a:lstStyle/>
          <a:p>
            <a:pPr algn="ctr"/>
            <a:r>
              <a:rPr lang="es-CO" sz="2000" b="1" dirty="0">
                <a:latin typeface="+mj-lt"/>
              </a:rPr>
              <a:t>Es importante acentuar el papel que juegan sobre el amor la fisonomía y los gestos tales como un beso. Revelan el auténtico ser de la persona que amamos.</a:t>
            </a:r>
          </a:p>
        </p:txBody>
      </p:sp>
      <p:sp>
        <p:nvSpPr>
          <p:cNvPr id="7" name="6 Rectángulo"/>
          <p:cNvSpPr/>
          <p:nvPr/>
        </p:nvSpPr>
        <p:spPr>
          <a:xfrm>
            <a:off x="4624758" y="483518"/>
            <a:ext cx="4104456" cy="707886"/>
          </a:xfrm>
          <a:prstGeom prst="rect">
            <a:avLst/>
          </a:prstGeom>
        </p:spPr>
        <p:txBody>
          <a:bodyPr wrap="square">
            <a:spAutoFit/>
          </a:bodyPr>
          <a:lstStyle/>
          <a:p>
            <a:pPr algn="ctr"/>
            <a:r>
              <a:rPr lang="es-CO" sz="2000" b="1" dirty="0">
                <a:latin typeface="+mj-lt"/>
              </a:rPr>
              <a:t>Siempre que enseñes, enseña a la vez a dudar de lo que enseñes.</a:t>
            </a:r>
          </a:p>
        </p:txBody>
      </p:sp>
      <p:sp>
        <p:nvSpPr>
          <p:cNvPr id="8" name="7 Rectángulo"/>
          <p:cNvSpPr/>
          <p:nvPr/>
        </p:nvSpPr>
        <p:spPr>
          <a:xfrm>
            <a:off x="4624758" y="4011910"/>
            <a:ext cx="4104456" cy="707886"/>
          </a:xfrm>
          <a:prstGeom prst="rect">
            <a:avLst/>
          </a:prstGeom>
        </p:spPr>
        <p:txBody>
          <a:bodyPr wrap="square">
            <a:spAutoFit/>
          </a:bodyPr>
          <a:lstStyle/>
          <a:p>
            <a:pPr algn="ctr"/>
            <a:r>
              <a:rPr lang="es-CO" sz="2000" b="1" dirty="0">
                <a:latin typeface="+mj-lt"/>
              </a:rPr>
              <a:t>Saber que no se sabe constituye tal vez el más difícil y delicado saber.</a:t>
            </a:r>
          </a:p>
        </p:txBody>
      </p:sp>
    </p:spTree>
    <p:extLst>
      <p:ext uri="{BB962C8B-B14F-4D97-AF65-F5344CB8AC3E}">
        <p14:creationId xmlns:p14="http://schemas.microsoft.com/office/powerpoint/2010/main" val="511955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01 Mis docu. Backup\Mis imágenes\00 Para el mensaje haciendo\0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4624758" y="555526"/>
            <a:ext cx="4104456" cy="1631216"/>
          </a:xfrm>
          <a:prstGeom prst="rect">
            <a:avLst/>
          </a:prstGeom>
        </p:spPr>
        <p:txBody>
          <a:bodyPr wrap="square">
            <a:spAutoFit/>
          </a:bodyPr>
          <a:lstStyle/>
          <a:p>
            <a:pPr algn="ctr"/>
            <a:r>
              <a:rPr lang="es-CO" sz="2000" b="1" dirty="0">
                <a:latin typeface="+mj-lt"/>
              </a:rPr>
              <a:t>Nuestras convicciones más arraigadas, más indubitables, son las más sospechosas. Ellas constituyen nuestro límite, nuestros confines, nuestra prisión.</a:t>
            </a:r>
          </a:p>
        </p:txBody>
      </p:sp>
      <p:sp>
        <p:nvSpPr>
          <p:cNvPr id="7" name="6 Rectángulo"/>
          <p:cNvSpPr/>
          <p:nvPr/>
        </p:nvSpPr>
        <p:spPr>
          <a:xfrm>
            <a:off x="4624758" y="3048511"/>
            <a:ext cx="4104456" cy="1631216"/>
          </a:xfrm>
          <a:prstGeom prst="rect">
            <a:avLst/>
          </a:prstGeom>
        </p:spPr>
        <p:txBody>
          <a:bodyPr wrap="square">
            <a:spAutoFit/>
          </a:bodyPr>
          <a:lstStyle/>
          <a:p>
            <a:pPr algn="ctr"/>
            <a:r>
              <a:rPr lang="es-CO" sz="2000" b="1" dirty="0">
                <a:latin typeface="+mj-lt"/>
              </a:rPr>
              <a:t>Los hombres más capaces de pensar sobre el amor son los que menos lo han vivido; y los que lo han vivido suelen ser incapaces de meditar sobre él.</a:t>
            </a:r>
          </a:p>
        </p:txBody>
      </p:sp>
    </p:spTree>
    <p:extLst>
      <p:ext uri="{BB962C8B-B14F-4D97-AF65-F5344CB8AC3E}">
        <p14:creationId xmlns:p14="http://schemas.microsoft.com/office/powerpoint/2010/main" val="2854377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01 Mis docu. Backup\Mis imágenes\00 Para el mensaje haciendo\0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4624758" y="1203598"/>
            <a:ext cx="4104456" cy="2862322"/>
          </a:xfrm>
          <a:prstGeom prst="rect">
            <a:avLst/>
          </a:prstGeom>
        </p:spPr>
        <p:txBody>
          <a:bodyPr wrap="square">
            <a:spAutoFit/>
          </a:bodyPr>
          <a:lstStyle/>
          <a:p>
            <a:pPr algn="ctr"/>
            <a:r>
              <a:rPr lang="es-CO" sz="2000" b="1" dirty="0">
                <a:latin typeface="+mj-lt"/>
              </a:rPr>
              <a:t>No somos disparados a la existencia como una bala de fusil cuya trayectoria está absolutamente determinada. Es falso decir que lo que nos determina son las circunstancias. Al contrario, las circunstancias son el dilema ante el cual tenemos que decidirnos. Pero el que decide es nuestro carácter.</a:t>
            </a:r>
          </a:p>
        </p:txBody>
      </p:sp>
    </p:spTree>
    <p:extLst>
      <p:ext uri="{BB962C8B-B14F-4D97-AF65-F5344CB8AC3E}">
        <p14:creationId xmlns:p14="http://schemas.microsoft.com/office/powerpoint/2010/main" val="1241801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01 Mis docu. Backup\Mis imágenes\00 Para el mensaje haciendo\0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4624758" y="1971586"/>
            <a:ext cx="4104456" cy="1323439"/>
          </a:xfrm>
          <a:prstGeom prst="rect">
            <a:avLst/>
          </a:prstGeom>
        </p:spPr>
        <p:txBody>
          <a:bodyPr wrap="square">
            <a:spAutoFit/>
          </a:bodyPr>
          <a:lstStyle/>
          <a:p>
            <a:pPr algn="ctr"/>
            <a:r>
              <a:rPr lang="es-CO" sz="2000" b="1" dirty="0">
                <a:latin typeface="+mj-lt"/>
              </a:rPr>
              <a:t>La vida humana eterna sería insoportable. Cobra valor precisamente porque su brevedad la aprieta, densifica y hace compacta.</a:t>
            </a:r>
          </a:p>
        </p:txBody>
      </p:sp>
      <p:sp>
        <p:nvSpPr>
          <p:cNvPr id="7" name="6 Rectángulo"/>
          <p:cNvSpPr/>
          <p:nvPr/>
        </p:nvSpPr>
        <p:spPr>
          <a:xfrm>
            <a:off x="4624758" y="4011910"/>
            <a:ext cx="4104456" cy="707886"/>
          </a:xfrm>
          <a:prstGeom prst="rect">
            <a:avLst/>
          </a:prstGeom>
        </p:spPr>
        <p:txBody>
          <a:bodyPr wrap="square">
            <a:spAutoFit/>
          </a:bodyPr>
          <a:lstStyle/>
          <a:p>
            <a:pPr algn="ctr"/>
            <a:r>
              <a:rPr lang="es-CO" sz="2000" b="1" dirty="0">
                <a:latin typeface="+mj-lt"/>
              </a:rPr>
              <a:t>La vida nos ha sido dada, pero no nos ha sido dada hecha.</a:t>
            </a:r>
          </a:p>
        </p:txBody>
      </p:sp>
      <p:sp>
        <p:nvSpPr>
          <p:cNvPr id="8" name="7 Rectángulo"/>
          <p:cNvSpPr/>
          <p:nvPr/>
        </p:nvSpPr>
        <p:spPr>
          <a:xfrm>
            <a:off x="4624758" y="483518"/>
            <a:ext cx="4104456" cy="707886"/>
          </a:xfrm>
          <a:prstGeom prst="rect">
            <a:avLst/>
          </a:prstGeom>
        </p:spPr>
        <p:txBody>
          <a:bodyPr wrap="square">
            <a:spAutoFit/>
          </a:bodyPr>
          <a:lstStyle/>
          <a:p>
            <a:pPr algn="ctr"/>
            <a:r>
              <a:rPr lang="es-CO" sz="2000" b="1" dirty="0">
                <a:latin typeface="+mj-lt"/>
              </a:rPr>
              <a:t>Vivir es constantemente decidir lo que vamos a ser.</a:t>
            </a:r>
          </a:p>
        </p:txBody>
      </p:sp>
    </p:spTree>
    <p:extLst>
      <p:ext uri="{BB962C8B-B14F-4D97-AF65-F5344CB8AC3E}">
        <p14:creationId xmlns:p14="http://schemas.microsoft.com/office/powerpoint/2010/main" val="4243334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01 Mis docu. Backup\Mis imágenes\00 Para el mensaje haciendo\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4624758" y="1779662"/>
            <a:ext cx="4104456" cy="1631216"/>
          </a:xfrm>
          <a:prstGeom prst="rect">
            <a:avLst/>
          </a:prstGeom>
        </p:spPr>
        <p:txBody>
          <a:bodyPr wrap="square">
            <a:spAutoFit/>
          </a:bodyPr>
          <a:lstStyle/>
          <a:p>
            <a:pPr algn="ctr"/>
            <a:r>
              <a:rPr lang="es-CO" sz="2000" b="1" dirty="0">
                <a:latin typeface="+mj-lt"/>
              </a:rPr>
              <a:t>El amor auténtico se encuentra siempre hecho. En este amor un ser queda adscrito de una vez para siempre y del todo a otro ser. Es el amor que empieza con el amor.</a:t>
            </a:r>
          </a:p>
        </p:txBody>
      </p:sp>
      <p:sp>
        <p:nvSpPr>
          <p:cNvPr id="8" name="7 Rectángulo"/>
          <p:cNvSpPr/>
          <p:nvPr/>
        </p:nvSpPr>
        <p:spPr>
          <a:xfrm>
            <a:off x="4624758" y="483518"/>
            <a:ext cx="4104456" cy="707886"/>
          </a:xfrm>
          <a:prstGeom prst="rect">
            <a:avLst/>
          </a:prstGeom>
        </p:spPr>
        <p:txBody>
          <a:bodyPr wrap="square">
            <a:spAutoFit/>
          </a:bodyPr>
          <a:lstStyle/>
          <a:p>
            <a:pPr algn="ctr"/>
            <a:r>
              <a:rPr lang="es-CO" sz="2000" b="1" dirty="0">
                <a:latin typeface="+mj-lt"/>
              </a:rPr>
              <a:t>Sorprenderse, extrañarse, es comenzar a entender.</a:t>
            </a:r>
          </a:p>
        </p:txBody>
      </p:sp>
      <p:sp>
        <p:nvSpPr>
          <p:cNvPr id="9" name="8 Rectángulo"/>
          <p:cNvSpPr/>
          <p:nvPr/>
        </p:nvSpPr>
        <p:spPr>
          <a:xfrm>
            <a:off x="4624758" y="4002285"/>
            <a:ext cx="4104456" cy="707886"/>
          </a:xfrm>
          <a:prstGeom prst="rect">
            <a:avLst/>
          </a:prstGeom>
        </p:spPr>
        <p:txBody>
          <a:bodyPr wrap="square">
            <a:spAutoFit/>
          </a:bodyPr>
          <a:lstStyle/>
          <a:p>
            <a:pPr algn="ctr"/>
            <a:r>
              <a:rPr lang="es-CO" sz="2000" b="1" dirty="0">
                <a:latin typeface="+mj-lt"/>
              </a:rPr>
              <a:t>La lealtad es el camino más corto entre dos corazones.</a:t>
            </a:r>
          </a:p>
        </p:txBody>
      </p:sp>
    </p:spTree>
    <p:extLst>
      <p:ext uri="{BB962C8B-B14F-4D97-AF65-F5344CB8AC3E}">
        <p14:creationId xmlns:p14="http://schemas.microsoft.com/office/powerpoint/2010/main" val="511955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01 Mis docu. Backup\Mis imágenes\00 Para el mensaje haciendo\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4624758" y="483518"/>
            <a:ext cx="4104456" cy="707886"/>
          </a:xfrm>
          <a:prstGeom prst="rect">
            <a:avLst/>
          </a:prstGeom>
        </p:spPr>
        <p:txBody>
          <a:bodyPr wrap="square">
            <a:spAutoFit/>
          </a:bodyPr>
          <a:lstStyle/>
          <a:p>
            <a:pPr algn="ctr"/>
            <a:r>
              <a:rPr lang="es-CO" sz="2000" b="1" dirty="0">
                <a:latin typeface="+mj-lt"/>
              </a:rPr>
              <a:t>Odiar a alguien es sentir irritación por su simple existencia.</a:t>
            </a:r>
          </a:p>
        </p:txBody>
      </p:sp>
      <p:sp>
        <p:nvSpPr>
          <p:cNvPr id="7" name="6 Rectángulo"/>
          <p:cNvSpPr/>
          <p:nvPr/>
        </p:nvSpPr>
        <p:spPr>
          <a:xfrm>
            <a:off x="4624758" y="4011910"/>
            <a:ext cx="4104456" cy="707886"/>
          </a:xfrm>
          <a:prstGeom prst="rect">
            <a:avLst/>
          </a:prstGeom>
        </p:spPr>
        <p:txBody>
          <a:bodyPr wrap="square">
            <a:spAutoFit/>
          </a:bodyPr>
          <a:lstStyle/>
          <a:p>
            <a:pPr algn="ctr"/>
            <a:r>
              <a:rPr lang="es-CO" sz="2000" b="1" dirty="0">
                <a:latin typeface="+mj-lt"/>
              </a:rPr>
              <a:t>En tanto que haya alguien que crea en una idea, la idea vive.</a:t>
            </a:r>
          </a:p>
        </p:txBody>
      </p:sp>
      <p:sp>
        <p:nvSpPr>
          <p:cNvPr id="11" name="10 Rectángulo"/>
          <p:cNvSpPr/>
          <p:nvPr/>
        </p:nvSpPr>
        <p:spPr>
          <a:xfrm>
            <a:off x="4624758" y="1968391"/>
            <a:ext cx="4104456" cy="1323439"/>
          </a:xfrm>
          <a:prstGeom prst="rect">
            <a:avLst/>
          </a:prstGeom>
        </p:spPr>
        <p:txBody>
          <a:bodyPr wrap="square">
            <a:spAutoFit/>
          </a:bodyPr>
          <a:lstStyle/>
          <a:p>
            <a:pPr algn="ctr"/>
            <a:r>
              <a:rPr lang="es-CO" sz="2000" b="1" dirty="0">
                <a:latin typeface="+mj-lt"/>
              </a:rPr>
              <a:t>El amor, a quien pintan ciego, es vidente y </a:t>
            </a:r>
            <a:r>
              <a:rPr lang="es-CO" sz="2000" b="1" dirty="0" smtClean="0">
                <a:latin typeface="+mj-lt"/>
              </a:rPr>
              <a:t>perspicaz, </a:t>
            </a:r>
            <a:r>
              <a:rPr lang="es-CO" sz="2000" b="1" dirty="0">
                <a:latin typeface="+mj-lt"/>
              </a:rPr>
              <a:t>porque el amante ve cosas que el indiferente no ve y por eso ama.</a:t>
            </a:r>
          </a:p>
        </p:txBody>
      </p:sp>
    </p:spTree>
    <p:extLst>
      <p:ext uri="{BB962C8B-B14F-4D97-AF65-F5344CB8AC3E}">
        <p14:creationId xmlns:p14="http://schemas.microsoft.com/office/powerpoint/2010/main" val="2854377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1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01 Mis docu. Backup\Mis imágenes\00 Para el mensaje haciendo\1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4624758" y="567720"/>
            <a:ext cx="4104456" cy="707886"/>
          </a:xfrm>
          <a:prstGeom prst="rect">
            <a:avLst/>
          </a:prstGeom>
        </p:spPr>
        <p:txBody>
          <a:bodyPr wrap="square">
            <a:spAutoFit/>
          </a:bodyPr>
          <a:lstStyle/>
          <a:p>
            <a:pPr algn="ctr"/>
            <a:r>
              <a:rPr lang="es-CO" sz="2000" b="1" dirty="0">
                <a:latin typeface="+mj-lt"/>
              </a:rPr>
              <a:t>Siempre es más fácil dejar de hacer que hacer.</a:t>
            </a:r>
          </a:p>
        </p:txBody>
      </p:sp>
      <p:sp>
        <p:nvSpPr>
          <p:cNvPr id="7" name="6 Rectángulo"/>
          <p:cNvSpPr/>
          <p:nvPr/>
        </p:nvSpPr>
        <p:spPr>
          <a:xfrm>
            <a:off x="4624758" y="3939902"/>
            <a:ext cx="4104456" cy="707886"/>
          </a:xfrm>
          <a:prstGeom prst="rect">
            <a:avLst/>
          </a:prstGeom>
        </p:spPr>
        <p:txBody>
          <a:bodyPr wrap="square">
            <a:spAutoFit/>
          </a:bodyPr>
          <a:lstStyle/>
          <a:p>
            <a:pPr algn="ctr"/>
            <a:r>
              <a:rPr lang="es-CO" sz="2000" b="1" dirty="0">
                <a:latin typeface="+mj-lt"/>
              </a:rPr>
              <a:t>Evitemos suplantar con nuestro mundo el de los demás.</a:t>
            </a:r>
          </a:p>
        </p:txBody>
      </p:sp>
      <p:sp>
        <p:nvSpPr>
          <p:cNvPr id="8" name="7 Rectángulo"/>
          <p:cNvSpPr/>
          <p:nvPr/>
        </p:nvSpPr>
        <p:spPr>
          <a:xfrm>
            <a:off x="4624758" y="2110085"/>
            <a:ext cx="4104456" cy="1015663"/>
          </a:xfrm>
          <a:prstGeom prst="rect">
            <a:avLst/>
          </a:prstGeom>
        </p:spPr>
        <p:txBody>
          <a:bodyPr wrap="square">
            <a:spAutoFit/>
          </a:bodyPr>
          <a:lstStyle/>
          <a:p>
            <a:pPr algn="ctr"/>
            <a:r>
              <a:rPr lang="es-CO" sz="2000" b="1" dirty="0">
                <a:latin typeface="+mj-lt"/>
              </a:rPr>
              <a:t>El pensamiento es la única cosa del Universo de la que no se puede negar su existencia: negar es pensar.</a:t>
            </a:r>
          </a:p>
        </p:txBody>
      </p:sp>
    </p:spTree>
    <p:extLst>
      <p:ext uri="{BB962C8B-B14F-4D97-AF65-F5344CB8AC3E}">
        <p14:creationId xmlns:p14="http://schemas.microsoft.com/office/powerpoint/2010/main" val="1241801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01 Mis docu. Backup\Mis imágenes\00 Para el mensaje haciendo\1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624758" y="2248585"/>
            <a:ext cx="4104456" cy="707886"/>
          </a:xfrm>
          <a:prstGeom prst="rect">
            <a:avLst/>
          </a:prstGeom>
        </p:spPr>
        <p:txBody>
          <a:bodyPr wrap="square">
            <a:spAutoFit/>
          </a:bodyPr>
          <a:lstStyle/>
          <a:p>
            <a:pPr algn="ctr"/>
            <a:r>
              <a:rPr lang="es-CO" sz="2000" b="1" dirty="0">
                <a:latin typeface="+mj-lt"/>
              </a:rPr>
              <a:t>Dime cómo te diviertes y te diré quién eres.</a:t>
            </a:r>
          </a:p>
        </p:txBody>
      </p:sp>
      <p:sp>
        <p:nvSpPr>
          <p:cNvPr id="6" name="5 Rectángulo"/>
          <p:cNvSpPr/>
          <p:nvPr/>
        </p:nvSpPr>
        <p:spPr>
          <a:xfrm>
            <a:off x="4624758" y="567720"/>
            <a:ext cx="4104456" cy="707886"/>
          </a:xfrm>
          <a:prstGeom prst="rect">
            <a:avLst/>
          </a:prstGeom>
        </p:spPr>
        <p:txBody>
          <a:bodyPr wrap="square">
            <a:spAutoFit/>
          </a:bodyPr>
          <a:lstStyle/>
          <a:p>
            <a:pPr algn="ctr"/>
            <a:r>
              <a:rPr lang="es-CO" sz="2000" b="1" dirty="0">
                <a:latin typeface="+mj-lt"/>
              </a:rPr>
              <a:t>El que no pueda lo que quiera, que quiera lo que pueda.</a:t>
            </a:r>
          </a:p>
        </p:txBody>
      </p:sp>
      <p:sp>
        <p:nvSpPr>
          <p:cNvPr id="7" name="6 Rectángulo"/>
          <p:cNvSpPr/>
          <p:nvPr/>
        </p:nvSpPr>
        <p:spPr>
          <a:xfrm>
            <a:off x="4624758" y="3920652"/>
            <a:ext cx="4104456" cy="707886"/>
          </a:xfrm>
          <a:prstGeom prst="rect">
            <a:avLst/>
          </a:prstGeom>
        </p:spPr>
        <p:txBody>
          <a:bodyPr wrap="square">
            <a:spAutoFit/>
          </a:bodyPr>
          <a:lstStyle/>
          <a:p>
            <a:pPr algn="ctr"/>
            <a:r>
              <a:rPr lang="es-CO" sz="2000" b="1" dirty="0">
                <a:latin typeface="+mj-lt"/>
              </a:rPr>
              <a:t>Que no sabemos lo que nos pasa: eso es lo que nos pasa.</a:t>
            </a:r>
          </a:p>
        </p:txBody>
      </p:sp>
    </p:spTree>
    <p:extLst>
      <p:ext uri="{BB962C8B-B14F-4D97-AF65-F5344CB8AC3E}">
        <p14:creationId xmlns:p14="http://schemas.microsoft.com/office/powerpoint/2010/main" val="4243334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01 Mis docu. Backup\Mis imágenes\00 Para el mensaje haciendo\1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4624758" y="456223"/>
            <a:ext cx="4104456" cy="1323439"/>
          </a:xfrm>
          <a:prstGeom prst="rect">
            <a:avLst/>
          </a:prstGeom>
        </p:spPr>
        <p:txBody>
          <a:bodyPr wrap="square">
            <a:spAutoFit/>
          </a:bodyPr>
          <a:lstStyle/>
          <a:p>
            <a:pPr algn="ctr"/>
            <a:r>
              <a:rPr lang="es-CO" sz="2000" b="1" dirty="0">
                <a:latin typeface="+mj-lt"/>
              </a:rPr>
              <a:t>La vida es una serie de colisiones con el futuro; no es una suma de lo que hemos sido, sino de lo que anhelamos ser.</a:t>
            </a:r>
          </a:p>
        </p:txBody>
      </p:sp>
      <p:sp>
        <p:nvSpPr>
          <p:cNvPr id="7" name="6 CuadroTexto"/>
          <p:cNvSpPr txBox="1"/>
          <p:nvPr/>
        </p:nvSpPr>
        <p:spPr>
          <a:xfrm>
            <a:off x="4885333" y="2700665"/>
            <a:ext cx="3550331" cy="2031325"/>
          </a:xfrm>
          <a:prstGeom prst="rect">
            <a:avLst/>
          </a:prstGeom>
          <a:noFill/>
        </p:spPr>
        <p:txBody>
          <a:bodyPr wrap="none" rtlCol="0">
            <a:spAutoFit/>
          </a:bodyPr>
          <a:lstStyle/>
          <a:p>
            <a:pPr algn="ctr"/>
            <a:r>
              <a:rPr lang="es-CO" sz="1400" b="1" dirty="0" smtClean="0">
                <a:latin typeface="+mj-lt"/>
              </a:rPr>
              <a:t>Imágenes</a:t>
            </a:r>
            <a:r>
              <a:rPr lang="es-CO" sz="1400" b="1" dirty="0">
                <a:latin typeface="+mj-lt"/>
              </a:rPr>
              <a:t>: Pinturas de </a:t>
            </a:r>
            <a:r>
              <a:rPr lang="es-CO" sz="1400" b="1" i="1" dirty="0">
                <a:latin typeface="+mj-lt"/>
              </a:rPr>
              <a:t>Emilio Sánchez </a:t>
            </a:r>
            <a:r>
              <a:rPr lang="es-CO" sz="1400" b="1" i="1" dirty="0" err="1">
                <a:latin typeface="+mj-lt"/>
              </a:rPr>
              <a:t>Perrier</a:t>
            </a:r>
            <a:r>
              <a:rPr lang="es-CO" sz="1400" b="1" i="1" dirty="0">
                <a:latin typeface="+mj-lt"/>
              </a:rPr>
              <a:t> </a:t>
            </a:r>
            <a:endParaRPr lang="es-CO" sz="1400" b="1" i="1" dirty="0" smtClean="0">
              <a:latin typeface="+mj-lt"/>
            </a:endParaRPr>
          </a:p>
          <a:p>
            <a:pPr algn="ctr"/>
            <a:endParaRPr lang="es-CO" sz="1400" b="1" dirty="0">
              <a:latin typeface="+mj-lt"/>
            </a:endParaRPr>
          </a:p>
          <a:p>
            <a:pPr algn="ctr"/>
            <a:r>
              <a:rPr lang="es-CO" sz="1400" b="1" dirty="0" smtClean="0">
                <a:latin typeface="+mj-lt"/>
              </a:rPr>
              <a:t>Música:</a:t>
            </a:r>
          </a:p>
          <a:p>
            <a:pPr algn="ctr"/>
            <a:r>
              <a:rPr lang="es-CO" sz="1400" b="1" dirty="0">
                <a:latin typeface="+mj-lt"/>
              </a:rPr>
              <a:t>Danzas fantásticas 3.- Orgía </a:t>
            </a:r>
            <a:r>
              <a:rPr lang="es-CO" sz="1400" b="1" i="1" dirty="0">
                <a:latin typeface="+mj-lt"/>
              </a:rPr>
              <a:t>(Joaquín </a:t>
            </a:r>
            <a:r>
              <a:rPr lang="es-CO" sz="1400" b="1" i="1" dirty="0" err="1">
                <a:latin typeface="+mj-lt"/>
              </a:rPr>
              <a:t>Turina</a:t>
            </a:r>
            <a:r>
              <a:rPr lang="es-CO" sz="1400" b="1" i="1" dirty="0">
                <a:latin typeface="+mj-lt"/>
              </a:rPr>
              <a:t>)</a:t>
            </a:r>
          </a:p>
          <a:p>
            <a:pPr algn="ctr"/>
            <a:r>
              <a:rPr lang="es-CO" sz="1400" b="1" i="1" dirty="0">
                <a:latin typeface="+mj-lt"/>
              </a:rPr>
              <a:t>La Orden de la Terraza Orquesta</a:t>
            </a:r>
          </a:p>
          <a:p>
            <a:pPr algn="ctr"/>
            <a:endParaRPr lang="es-CO" sz="1400" b="1" dirty="0">
              <a:latin typeface="+mj-lt"/>
            </a:endParaRPr>
          </a:p>
          <a:p>
            <a:pPr algn="ctr"/>
            <a:r>
              <a:rPr lang="es-CO" sz="1400" b="1" dirty="0" smtClean="0">
                <a:latin typeface="+mj-lt"/>
              </a:rPr>
              <a:t>Realización general:</a:t>
            </a:r>
          </a:p>
          <a:p>
            <a:pPr algn="ctr"/>
            <a:r>
              <a:rPr lang="es-CO" sz="1400" b="1" i="1" dirty="0" smtClean="0">
                <a:latin typeface="+mj-lt"/>
              </a:rPr>
              <a:t>Rodrigo Valencia Cardona</a:t>
            </a:r>
          </a:p>
          <a:p>
            <a:pPr algn="ctr"/>
            <a:r>
              <a:rPr lang="es-CO" sz="1400" b="1" dirty="0" smtClean="0">
                <a:latin typeface="+mj-lt"/>
              </a:rPr>
              <a:t>Medellín-Colombia</a:t>
            </a:r>
            <a:endParaRPr lang="es-CO" sz="1400" b="1" dirty="0">
              <a:latin typeface="+mj-lt"/>
            </a:endParaRPr>
          </a:p>
        </p:txBody>
      </p:sp>
    </p:spTree>
    <p:extLst>
      <p:ext uri="{BB962C8B-B14F-4D97-AF65-F5344CB8AC3E}">
        <p14:creationId xmlns:p14="http://schemas.microsoft.com/office/powerpoint/2010/main" val="2854377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up)">
                                      <p:cBhvr>
                                        <p:cTn id="12" dur="4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51435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7" name="Rectangle 3"/>
          <p:cNvSpPr>
            <a:spLocks noChangeArrowheads="1"/>
          </p:cNvSpPr>
          <p:nvPr/>
        </p:nvSpPr>
        <p:spPr bwMode="auto">
          <a:xfrm>
            <a:off x="152400" y="114300"/>
            <a:ext cx="8839200" cy="49149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8" name="Rectangle 4"/>
          <p:cNvSpPr>
            <a:spLocks noChangeArrowheads="1"/>
          </p:cNvSpPr>
          <p:nvPr/>
        </p:nvSpPr>
        <p:spPr bwMode="auto">
          <a:xfrm>
            <a:off x="304800" y="228600"/>
            <a:ext cx="8534400" cy="46863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70" name="AutoShape 6" descr="postit"/>
          <p:cNvSpPr>
            <a:spLocks noChangeAspect="1" noChangeArrowheads="1"/>
          </p:cNvSpPr>
          <p:nvPr/>
        </p:nvSpPr>
        <p:spPr bwMode="auto">
          <a:xfrm>
            <a:off x="4191000" y="1657350"/>
            <a:ext cx="304800" cy="228600"/>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CO" smtClean="0">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4343401"/>
            <a:ext cx="3811588" cy="40957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0" y="4114801"/>
            <a:ext cx="9144000"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3429001"/>
            <a:ext cx="2540000" cy="847725"/>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914400" y="1943100"/>
            <a:ext cx="10668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s-ES" smtClean="0">
              <a:solidFill>
                <a:srgbClr val="000000"/>
              </a:solidFill>
            </a:endParaRPr>
          </a:p>
        </p:txBody>
      </p:sp>
      <p:graphicFrame>
        <p:nvGraphicFramePr>
          <p:cNvPr id="11701" name="Group 437"/>
          <p:cNvGraphicFramePr>
            <a:graphicFrameLocks noGrp="1"/>
          </p:cNvGraphicFramePr>
          <p:nvPr/>
        </p:nvGraphicFramePr>
        <p:xfrm>
          <a:off x="5029200" y="2514602"/>
          <a:ext cx="3200400" cy="1156716"/>
        </p:xfrm>
        <a:graphic>
          <a:graphicData uri="http://schemas.openxmlformats.org/drawingml/2006/table">
            <a:tbl>
              <a:tblPr/>
              <a:tblGrid>
                <a:gridCol w="1106488"/>
                <a:gridCol w="1046162"/>
                <a:gridCol w="1047750"/>
              </a:tblGrid>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2E49D5"/>
                          </a:solidFill>
                          <a:effectLst/>
                          <a:latin typeface="Arial" charset="0"/>
                          <a:hlinkClick r:id="rId6"/>
                        </a:rPr>
                        <a:t>Dedicatorias</a:t>
                      </a:r>
                      <a:endParaRPr kumimoji="0" lang="es-ES_tradnl"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7"/>
                        </a:rPr>
                        <a:t>Fechas Especiales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8"/>
                        </a:rPr>
                        <a:t>Graciosos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9"/>
                        </a:rPr>
                        <a:t>Historia y Arte</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0"/>
                        </a:rPr>
                        <a:t>Lugares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1"/>
                        </a:rPr>
                        <a:t>Musicales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2"/>
                        </a:rPr>
                        <a:t>Naturaleza y Ciencias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3"/>
                        </a:rPr>
                        <a:t>Política</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4"/>
                        </a:rPr>
                        <a:t>Reflexión</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5"/>
                        </a:rPr>
                        <a:t>Religiosos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6"/>
                        </a:rPr>
                        <a:t>Románticos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7"/>
                        </a:rPr>
                        <a:t>Salud</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2514600"/>
          <a:ext cx="3200400" cy="1155192"/>
        </p:xfrm>
        <a:graphic>
          <a:graphicData uri="http://schemas.openxmlformats.org/drawingml/2006/table">
            <a:tbl>
              <a:tblPr/>
              <a:tblGrid>
                <a:gridCol w="1106488"/>
                <a:gridCol w="1046162"/>
                <a:gridCol w="1047750"/>
              </a:tblGrid>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2E49D5"/>
                          </a:solidFill>
                          <a:effectLst/>
                          <a:latin typeface="Arial" charset="0"/>
                          <a:hlinkClick r:id="rId18"/>
                        </a:rPr>
                        <a:t>Dedicatorias</a:t>
                      </a:r>
                      <a:endParaRPr kumimoji="0" lang="es-ES_tradnl"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9"/>
                        </a:rPr>
                        <a:t>Fechas Especiales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0"/>
                        </a:rPr>
                        <a:t>Graciosos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1"/>
                        </a:rPr>
                        <a:t>Historia y Arte</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2"/>
                        </a:rPr>
                        <a:t>Lugares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3"/>
                        </a:rPr>
                        <a:t>Musicales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4"/>
                        </a:rPr>
                        <a:t>Naturaleza y Ciencias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5"/>
                        </a:rPr>
                        <a:t>Política</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6"/>
                        </a:rPr>
                        <a:t>Reflexión</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7"/>
                        </a:rPr>
                        <a:t>Religiosos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8"/>
                        </a:rPr>
                        <a:t>Románticos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9"/>
                        </a:rPr>
                        <a:t>Salud</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609600" y="514350"/>
            <a:ext cx="7924800" cy="97155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52400" y="1771650"/>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1233</TotalTime>
  <Words>767</Words>
  <Application>Microsoft Office PowerPoint</Application>
  <PresentationFormat>Presentación en pantalla (16:9)</PresentationFormat>
  <Paragraphs>77</Paragraphs>
  <Slides>15</Slides>
  <Notes>4</Notes>
  <HiddenSlides>0</HiddenSlides>
  <MMClips>0</MMClips>
  <ScaleCrop>false</ScaleCrop>
  <HeadingPairs>
    <vt:vector size="4" baseType="variant">
      <vt:variant>
        <vt:lpstr>Tema</vt:lpstr>
      </vt:variant>
      <vt:variant>
        <vt:i4>2</vt:i4>
      </vt:variant>
      <vt:variant>
        <vt:lpstr>Títulos de diapositiva</vt:lpstr>
      </vt:variant>
      <vt:variant>
        <vt:i4>15</vt:i4>
      </vt:variant>
    </vt:vector>
  </HeadingPairs>
  <TitlesOfParts>
    <vt:vector size="17"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93</cp:revision>
  <dcterms:created xsi:type="dcterms:W3CDTF">2013-05-29T02:56:16Z</dcterms:created>
  <dcterms:modified xsi:type="dcterms:W3CDTF">2014-03-19T00:41:05Z</dcterms:modified>
</cp:coreProperties>
</file>