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61" r:id="rId3"/>
    <p:sldId id="337" r:id="rId4"/>
    <p:sldId id="309" r:id="rId5"/>
    <p:sldId id="336" r:id="rId6"/>
    <p:sldId id="324" r:id="rId7"/>
    <p:sldId id="325" r:id="rId8"/>
    <p:sldId id="326" r:id="rId9"/>
    <p:sldId id="301" r:id="rId10"/>
    <p:sldId id="338" r:id="rId11"/>
    <p:sldId id="328" r:id="rId12"/>
    <p:sldId id="323" r:id="rId13"/>
    <p:sldId id="327" r:id="rId14"/>
    <p:sldId id="339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mZk3qod498U2CyN+GyVIQ==" hashData="Wg6Uy29Ur9RioZYth0P5Oa3qUp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582C00"/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10/03/2014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8EC344-822C-4AFF-B1DC-DF613462023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613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017A439-4A9A-44EC-8097-FCE214FDB61C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01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0" b="281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4639138" y="1131590"/>
            <a:ext cx="4139274" cy="2808312"/>
            <a:chOff x="4639138" y="1131590"/>
            <a:chExt cx="4139274" cy="2808312"/>
          </a:xfrm>
        </p:grpSpPr>
        <p:sp>
          <p:nvSpPr>
            <p:cNvPr id="2" name="1 Rectángulo"/>
            <p:cNvSpPr/>
            <p:nvPr/>
          </p:nvSpPr>
          <p:spPr>
            <a:xfrm>
              <a:off x="4639138" y="1131590"/>
              <a:ext cx="4139274" cy="1323439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57150">
                <a:bevelT w="82550" h="38100" prst="coolSlant"/>
              </a:sp3d>
            </a:bodyPr>
            <a:lstStyle/>
            <a:p>
              <a:pPr algn="ctr"/>
              <a:r>
                <a:rPr lang="es-CO" sz="4000" b="1" dirty="0" smtClean="0">
                  <a:solidFill>
                    <a:srgbClr val="582C00"/>
                  </a:solidFill>
                  <a:effectLst>
                    <a:outerShdw blurRad="101600" dist="38100" dir="2700000" algn="tl" rotWithShape="0">
                      <a:srgbClr val="660033"/>
                    </a:outerShdw>
                  </a:effectLst>
                  <a:latin typeface="Narkisim" pitchFamily="34" charset="-79"/>
                  <a:cs typeface="Narkisim" pitchFamily="34" charset="-79"/>
                </a:rPr>
                <a:t>ARTHUR</a:t>
              </a:r>
            </a:p>
            <a:p>
              <a:pPr algn="ctr"/>
              <a:r>
                <a:rPr lang="es-CO" sz="4000" b="1" dirty="0" smtClean="0">
                  <a:solidFill>
                    <a:srgbClr val="582C00"/>
                  </a:solidFill>
                  <a:effectLst>
                    <a:outerShdw blurRad="101600" dist="38100" dir="2700000" algn="tl" rotWithShape="0">
                      <a:srgbClr val="660033"/>
                    </a:outerShdw>
                  </a:effectLst>
                  <a:latin typeface="Narkisim" pitchFamily="34" charset="-79"/>
                  <a:cs typeface="Narkisim" pitchFamily="34" charset="-79"/>
                </a:rPr>
                <a:t>SCHOPENHAUER </a:t>
              </a:r>
              <a:endParaRPr lang="es-CO" sz="4000" b="1" dirty="0">
                <a:solidFill>
                  <a:srgbClr val="582C00"/>
                </a:solidFill>
                <a:effectLst>
                  <a:outerShdw blurRad="101600" dist="38100" dir="2700000" algn="tl" rotWithShape="0">
                    <a:srgbClr val="660033"/>
                  </a:outerShdw>
                </a:effectLst>
                <a:latin typeface="Narkisim" pitchFamily="34" charset="-79"/>
                <a:cs typeface="Narkisim" pitchFamily="34" charset="-79"/>
              </a:endParaRP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5421492" y="2924239"/>
              <a:ext cx="2587568" cy="1015663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57150">
                <a:bevelT w="82550" h="38100" prst="coolSlant"/>
              </a:sp3d>
            </a:bodyPr>
            <a:lstStyle/>
            <a:p>
              <a:pPr algn="ctr"/>
              <a:r>
                <a:rPr lang="es-CO" sz="3000" b="1" dirty="0" smtClean="0">
                  <a:solidFill>
                    <a:srgbClr val="582C00"/>
                  </a:solidFill>
                  <a:effectLst>
                    <a:outerShdw blurRad="50800" dist="38100" dir="2700000" algn="tl" rotWithShape="0">
                      <a:srgbClr val="660033"/>
                    </a:outerShdw>
                  </a:effectLst>
                  <a:latin typeface="Narkisim" pitchFamily="34" charset="-79"/>
                  <a:cs typeface="Narkisim" pitchFamily="34" charset="-79"/>
                </a:rPr>
                <a:t>1788-1860.</a:t>
              </a:r>
            </a:p>
            <a:p>
              <a:pPr algn="ctr"/>
              <a:r>
                <a:rPr lang="es-CO" sz="3000" b="1" dirty="0" smtClean="0">
                  <a:solidFill>
                    <a:srgbClr val="582C00"/>
                  </a:solidFill>
                  <a:effectLst>
                    <a:outerShdw blurRad="50800" dist="38100" dir="2700000" algn="tl" rotWithShape="0">
                      <a:srgbClr val="660033"/>
                    </a:outerShdw>
                  </a:effectLst>
                  <a:latin typeface="Narkisim" pitchFamily="34" charset="-79"/>
                  <a:cs typeface="Narkisim" pitchFamily="34" charset="-79"/>
                </a:rPr>
                <a:t>Filósofo </a:t>
              </a:r>
              <a:r>
                <a:rPr lang="es-CO" sz="3000" b="1" dirty="0">
                  <a:solidFill>
                    <a:srgbClr val="582C00"/>
                  </a:solidFill>
                  <a:effectLst>
                    <a:outerShdw blurRad="50800" dist="38100" dir="2700000" algn="tl" rotWithShape="0">
                      <a:srgbClr val="660033"/>
                    </a:outerShdw>
                  </a:effectLst>
                  <a:latin typeface="Narkisim" pitchFamily="34" charset="-79"/>
                  <a:cs typeface="Narkisim" pitchFamily="34" charset="-79"/>
                </a:rPr>
                <a:t>alemán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allery dir="r"/>
        <p:sndAc>
          <p:stSnd loop="1">
            <p:snd r:embed="rId3" name="D.C. 11 Johannes Brahms   Hungarian Dance No 4   Poco sostenuto   Vivace   compr..wav"/>
          </p:stSnd>
        </p:sndAc>
      </p:transition>
    </mc:Choice>
    <mc:Fallback>
      <p:transition spd="slow">
        <p:fade/>
        <p:sndAc>
          <p:stSnd loop="1">
            <p:snd r:embed="rId3" name="D.C. 11 Johannes Brahms   Hungarian Dance No 4   Poco sostenuto   Vivace   compr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2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" t="870" r="208" b="281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716016" y="339502"/>
            <a:ext cx="4355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En la música todos los sentimientos vuelven a su estado puro y el mundo no es sino música hecha realidad.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716016" y="3408551"/>
            <a:ext cx="43559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En los pequeños detalles y cuando se está desprevenido, es cuando el hombre pone de manifiesto su carácter.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716016" y="2028662"/>
            <a:ext cx="4355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destino es el que baraja las cartas, pero nosotros los que las jugamos.</a:t>
            </a:r>
          </a:p>
        </p:txBody>
      </p:sp>
    </p:spTree>
    <p:extLst>
      <p:ext uri="{BB962C8B-B14F-4D97-AF65-F5344CB8AC3E}">
        <p14:creationId xmlns:p14="http://schemas.microsoft.com/office/powerpoint/2010/main" val="211296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3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" t="870" r="208" b="281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724128" y="377245"/>
            <a:ext cx="33478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conmiseración con los animales está íntimamente unida con la bondad de carácter; de tal manera que se puede afirmar, de seguro, que quien es cruel con los animales no puede ser buena persona.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678996" y="3644319"/>
            <a:ext cx="33929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Pocas veces pensamos en lo que tenemos; pero siempre en lo que nos falta.</a:t>
            </a:r>
          </a:p>
        </p:txBody>
      </p:sp>
    </p:spTree>
    <p:extLst>
      <p:ext uri="{BB962C8B-B14F-4D97-AF65-F5344CB8AC3E}">
        <p14:creationId xmlns:p14="http://schemas.microsoft.com/office/powerpoint/2010/main" val="99009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4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" t="870" r="208" b="281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4283968" y="396989"/>
            <a:ext cx="47880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Uno debe acostumbrarse a oír todo sin inmutarse, incluso las historias más descabelladas, ponderando la insignificancia de quien habla y sus opiniones, y absteniéndose de cualquier discusión. Ello permitirá luego recordar la escena con satisfacción.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283968" y="3651870"/>
            <a:ext cx="47880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sólo las acciones de otros, también las nuestras las comprendemos a veces únicamente al cabo de muchos años.</a:t>
            </a:r>
          </a:p>
        </p:txBody>
      </p:sp>
    </p:spTree>
    <p:extLst>
      <p:ext uri="{BB962C8B-B14F-4D97-AF65-F5344CB8AC3E}">
        <p14:creationId xmlns:p14="http://schemas.microsoft.com/office/powerpoint/2010/main" val="75096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00 Para el mensaje haciendo\05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" t="870" r="208" b="281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788024" y="1896383"/>
            <a:ext cx="42484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amabilidad es como una almohadilla, que aunque no tenga nada por dentro, por lo menos amortigua los embates de la vida.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788024" y="351696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Poseer la gloria y la juventud es demasiado para un mortal.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788024" y="4011910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amor a la vida no es en el fondo sino el temor a la muerte.</a:t>
            </a: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01 Mis docu. Backup\Mis imágenes\00 Para el mensaje haciendo\06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" t="870" r="208" b="281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6269019" y="3336543"/>
            <a:ext cx="28083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medio más seguro para no llegar a ser muy infeliz, es no pretender ser muy feliz.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6269019" y="377245"/>
            <a:ext cx="280831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Por vida feliz hay que entender siempre "menos desdichada"; es decir, soportable. Y realmente, la vida no se nos ha dado para gozarla, sino para sufrirla, para pagarla.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01 Mis docu. Backup\Mis imágenes\00 Para el mensaje haciendo\07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" t="870" r="208" b="281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436096" y="3651870"/>
            <a:ext cx="3600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Es preciso haber vivido mucho tiempo para reconocer cuán corta es la vida.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436096" y="390728"/>
            <a:ext cx="3600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En la vejez se aprende mejor a esconder los fracasos; en la juventud, a soportarlos.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436096" y="2181266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hombre viejo es niño dos veces.</a:t>
            </a:r>
          </a:p>
        </p:txBody>
      </p:sp>
    </p:spTree>
    <p:extLst>
      <p:ext uri="{BB962C8B-B14F-4D97-AF65-F5344CB8AC3E}">
        <p14:creationId xmlns:p14="http://schemas.microsoft.com/office/powerpoint/2010/main" val="5119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" t="870" r="208" b="281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283968" y="2151896"/>
            <a:ext cx="4788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Comúnmente sólo apreciamos el valor de una cosa después de haberla perdido.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283968" y="339502"/>
            <a:ext cx="47880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Cada uno tiene el máximo de memoria para lo que le interesa y el mínimo para lo que no le interesa.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283968" y="3716327"/>
            <a:ext cx="47880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Un estudio muy amplio nos indica que los dos enemigos de la felicidad humana son el dolor y el aburrimiento.</a:t>
            </a:r>
          </a:p>
        </p:txBody>
      </p: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" t="870" r="208" b="281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944710" y="331951"/>
            <a:ext cx="51480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Bien puede decirse que la vida es un episodio que viene a perturbar inútilmente la sagrada paz de la nada.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944710" y="3716327"/>
            <a:ext cx="51480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cantidad de rumores inútiles que un hombre puede </a:t>
            </a:r>
            <a:r>
              <a:rPr lang="es-CO" sz="2000" b="1" dirty="0" smtClean="0">
                <a:latin typeface="+mj-lt"/>
              </a:rPr>
              <a:t>soportar, </a:t>
            </a:r>
            <a:r>
              <a:rPr lang="es-CO" sz="2000" b="1" dirty="0">
                <a:latin typeface="+mj-lt"/>
              </a:rPr>
              <a:t>es inversamente proporcional a su inteligencia.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3960440" y="2180537"/>
            <a:ext cx="51323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personalidad del hombre determina por anticipado la medida de su posible fortuna.</a:t>
            </a:r>
          </a:p>
        </p:txBody>
      </p:sp>
    </p:spTree>
    <p:extLst>
      <p:ext uri="{BB962C8B-B14F-4D97-AF65-F5344CB8AC3E}">
        <p14:creationId xmlns:p14="http://schemas.microsoft.com/office/powerpoint/2010/main" val="33710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" t="870" r="208" b="281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114118" y="340267"/>
            <a:ext cx="49528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Tanto prevalece la salud por sobre todos los bienes exteriores, que probablemente un mendigo sano sea más feliz que un rey enfermo.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108780" y="3172782"/>
            <a:ext cx="495282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felicidad pertenece a los que se bastan a sí mismos, porque todas las fuentes externas de felicidad y de goce son, según su especie, inseguras, defectuosas, pasajeras y sometidas a la casualidad.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114119" y="2243648"/>
            <a:ext cx="49528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actividad es indispensable al bienestar.</a:t>
            </a: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" t="870" r="208" b="281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495669" y="3716327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Muchas veces las cosas no se le dan al que las merece más, sino al que sabe pedirlas con insistencia.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495669" y="339502"/>
            <a:ext cx="45719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Los hombres vulgares sólo piensan en cómo pasar el tiempo. Un hombre inteligente procura aprovecharlo.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495668" y="2203122"/>
            <a:ext cx="457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Todo lo que ocurre, desde lo más grande a lo más chico, ocurre necesariamente.</a:t>
            </a:r>
          </a:p>
        </p:txBody>
      </p:sp>
    </p:spTree>
    <p:extLst>
      <p:ext uri="{BB962C8B-B14F-4D97-AF65-F5344CB8AC3E}">
        <p14:creationId xmlns:p14="http://schemas.microsoft.com/office/powerpoint/2010/main" val="288644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01 Mis docu. Backup\Mis imágenes\00 Para el mensaje haciendo\12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0" b="281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779912" y="292462"/>
            <a:ext cx="52565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Nuestras virtudes morales favorecen principalmente a otros, las intelectuales, por el contrario, ante todo a nosotros. Por eso aquéllas nos hacen queridos de todos, y éstas, odiados.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835551" y="2931790"/>
            <a:ext cx="511697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Imágenes</a:t>
            </a:r>
            <a:r>
              <a:rPr lang="es-CO" sz="1400" b="1" dirty="0">
                <a:latin typeface="+mj-lt"/>
              </a:rPr>
              <a:t>: Pinturas de </a:t>
            </a:r>
            <a:r>
              <a:rPr lang="es-CO" sz="1400" b="1" i="1" dirty="0">
                <a:latin typeface="+mj-lt"/>
              </a:rPr>
              <a:t>Franz von </a:t>
            </a:r>
            <a:r>
              <a:rPr lang="es-CO" sz="1400" b="1" i="1" dirty="0" err="1" smtClean="0">
                <a:latin typeface="+mj-lt"/>
              </a:rPr>
              <a:t>Defregger</a:t>
            </a:r>
            <a:endParaRPr lang="es-CO" sz="1400" b="1" i="1" dirty="0" smtClean="0">
              <a:latin typeface="+mj-lt"/>
            </a:endParaRP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</a:t>
            </a:r>
          </a:p>
          <a:p>
            <a:pPr algn="ctr"/>
            <a:r>
              <a:rPr lang="it-IT" sz="1400" b="1" dirty="0">
                <a:latin typeface="+mj-lt"/>
              </a:rPr>
              <a:t>Hungarian Dance No. 4 Poco sostenuto. Vivace - </a:t>
            </a:r>
            <a:r>
              <a:rPr lang="it-IT" sz="1400" b="1" i="1" dirty="0">
                <a:latin typeface="+mj-lt"/>
              </a:rPr>
              <a:t>Johannes Brahms </a:t>
            </a:r>
          </a:p>
          <a:p>
            <a:pPr algn="ctr"/>
            <a:endParaRPr lang="es-CO" sz="1400" b="1" dirty="0" smtClean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1490</TotalTime>
  <Words>687</Words>
  <Application>Microsoft Office PowerPoint</Application>
  <PresentationFormat>Presentación en pantalla (16:9)</PresentationFormat>
  <Paragraphs>71</Paragraphs>
  <Slides>13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95</cp:revision>
  <dcterms:created xsi:type="dcterms:W3CDTF">2013-05-29T02:56:16Z</dcterms:created>
  <dcterms:modified xsi:type="dcterms:W3CDTF">2014-03-11T03:42:45Z</dcterms:modified>
</cp:coreProperties>
</file>