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3"/>
  </p:notesMasterIdLst>
  <p:sldIdLst>
    <p:sldId id="261" r:id="rId3"/>
    <p:sldId id="336" r:id="rId4"/>
    <p:sldId id="301" r:id="rId5"/>
    <p:sldId id="309" r:id="rId6"/>
    <p:sldId id="327" r:id="rId7"/>
    <p:sldId id="323" r:id="rId8"/>
    <p:sldId id="325" r:id="rId9"/>
    <p:sldId id="326" r:id="rId10"/>
    <p:sldId id="328" r:id="rId11"/>
    <p:sldId id="337" r:id="rId12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Q/fkrHlrMuijK3hNvG5bg==" hashData="HZm2zV13+nURNRzVNTTsmvBJxU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00"/>
    <a:srgbClr val="361B00"/>
    <a:srgbClr val="32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2" d="100"/>
          <a:sy n="92" d="100"/>
        </p:scale>
        <p:origin x="-756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D6E4B0-7E68-4060-BA97-C53B3C8C92FF}" type="datetimeFigureOut">
              <a:rPr lang="es-CO" smtClean="0"/>
              <a:t>10/03/2014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FAB547-CD5D-47F8-B302-D2879222E2D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14096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781465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9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781465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10/03/2014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10/03/2014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10/03/2014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10/03/2014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10/03/2014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10/03/2014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10/03/2014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10/03/2014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10/03/2014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10/03/2014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10/03/2014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5585BE-6256-4D1B-B20E-870FB78F63C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00927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10/03/2014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CC7C356-6B15-4ADA-A4F6-816BA3028534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01 Mis docu. Backup\Mis imágenes\00 Para el mensaje haciendo\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6 Grupo"/>
          <p:cNvGrpSpPr/>
          <p:nvPr/>
        </p:nvGrpSpPr>
        <p:grpSpPr>
          <a:xfrm>
            <a:off x="4688896" y="1059582"/>
            <a:ext cx="4081310" cy="3054533"/>
            <a:chOff x="4688896" y="1059582"/>
            <a:chExt cx="4081310" cy="3054533"/>
          </a:xfrm>
        </p:grpSpPr>
        <p:sp>
          <p:nvSpPr>
            <p:cNvPr id="2" name="1 Rectángulo"/>
            <p:cNvSpPr/>
            <p:nvPr/>
          </p:nvSpPr>
          <p:spPr>
            <a:xfrm>
              <a:off x="4688896" y="1059582"/>
              <a:ext cx="4081310" cy="1231106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threePt" dir="t"/>
              </a:scene3d>
              <a:sp3d extrusionH="57150">
                <a:bevelT h="25400" prst="softRound"/>
              </a:sp3d>
            </a:bodyPr>
            <a:lstStyle/>
            <a:p>
              <a:pPr algn="ctr"/>
              <a:r>
                <a:rPr lang="es-CO" sz="2400" dirty="0" smtClean="0">
                  <a:ln w="10541" cmpd="sng">
                    <a:solidFill>
                      <a:srgbClr val="7D7D7D">
                        <a:tint val="100000"/>
                        <a:shade val="100000"/>
                        <a:satMod val="110000"/>
                      </a:srgbClr>
                    </a:solidFill>
                    <a:prstDash val="solid"/>
                  </a:ln>
                  <a:solidFill>
                    <a:srgbClr val="361B00"/>
                  </a:solidFill>
                  <a:effectLst>
                    <a:outerShdw blurRad="50800" dist="25400" dir="2700000" algn="tl" rotWithShape="0">
                      <a:srgbClr val="996600">
                        <a:alpha val="63922"/>
                      </a:srgbClr>
                    </a:outerShdw>
                  </a:effectLst>
                  <a:latin typeface="Cooper Black" pitchFamily="18" charset="0"/>
                </a:rPr>
                <a:t>Georg </a:t>
              </a:r>
              <a:r>
                <a:rPr lang="es-CO" sz="2400" dirty="0">
                  <a:ln w="10541" cmpd="sng">
                    <a:solidFill>
                      <a:srgbClr val="7D7D7D">
                        <a:tint val="100000"/>
                        <a:shade val="100000"/>
                        <a:satMod val="110000"/>
                      </a:srgbClr>
                    </a:solidFill>
                    <a:prstDash val="solid"/>
                  </a:ln>
                  <a:solidFill>
                    <a:srgbClr val="361B00"/>
                  </a:solidFill>
                  <a:effectLst>
                    <a:outerShdw blurRad="50800" dist="25400" dir="2700000" algn="tl" rotWithShape="0">
                      <a:srgbClr val="996600">
                        <a:alpha val="63922"/>
                      </a:srgbClr>
                    </a:outerShdw>
                  </a:effectLst>
                  <a:latin typeface="Cooper Black" pitchFamily="18" charset="0"/>
                </a:rPr>
                <a:t>Wilhelm </a:t>
              </a:r>
              <a:r>
                <a:rPr lang="es-CO" sz="2400" dirty="0" smtClean="0">
                  <a:ln w="10541" cmpd="sng">
                    <a:solidFill>
                      <a:srgbClr val="7D7D7D">
                        <a:tint val="100000"/>
                        <a:shade val="100000"/>
                        <a:satMod val="110000"/>
                      </a:srgbClr>
                    </a:solidFill>
                    <a:prstDash val="solid"/>
                  </a:ln>
                  <a:solidFill>
                    <a:srgbClr val="361B00"/>
                  </a:solidFill>
                  <a:effectLst>
                    <a:outerShdw blurRad="50800" dist="25400" dir="2700000" algn="tl" rotWithShape="0">
                      <a:srgbClr val="996600">
                        <a:alpha val="63922"/>
                      </a:srgbClr>
                    </a:outerShdw>
                  </a:effectLst>
                  <a:latin typeface="Cooper Black" pitchFamily="18" charset="0"/>
                </a:rPr>
                <a:t>Friedrich</a:t>
              </a:r>
            </a:p>
            <a:p>
              <a:pPr algn="ctr"/>
              <a:r>
                <a:rPr lang="es-CO" sz="5000" b="1" dirty="0" smtClean="0">
                  <a:ln w="10541" cmpd="sng">
                    <a:solidFill>
                      <a:srgbClr val="7D7D7D">
                        <a:tint val="100000"/>
                        <a:shade val="100000"/>
                        <a:satMod val="110000"/>
                      </a:srgbClr>
                    </a:solidFill>
                    <a:prstDash val="solid"/>
                  </a:ln>
                  <a:solidFill>
                    <a:srgbClr val="361B00"/>
                  </a:solidFill>
                  <a:effectLst>
                    <a:outerShdw blurRad="50800" dist="25400" dir="2700000" algn="tl" rotWithShape="0">
                      <a:srgbClr val="996600">
                        <a:alpha val="63922"/>
                      </a:srgbClr>
                    </a:outerShdw>
                  </a:effectLst>
                  <a:latin typeface="Cooper Black" pitchFamily="18" charset="0"/>
                </a:rPr>
                <a:t>HEGEL</a:t>
              </a:r>
            </a:p>
          </p:txBody>
        </p:sp>
        <p:sp>
          <p:nvSpPr>
            <p:cNvPr id="3" name="2 Rectángulo"/>
            <p:cNvSpPr/>
            <p:nvPr/>
          </p:nvSpPr>
          <p:spPr>
            <a:xfrm>
              <a:off x="5281931" y="3221563"/>
              <a:ext cx="3034485" cy="892552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threePt" dir="t"/>
              </a:scene3d>
              <a:sp3d extrusionH="57150">
                <a:bevelT h="25400" prst="softRound"/>
              </a:sp3d>
            </a:bodyPr>
            <a:lstStyle/>
            <a:p>
              <a:pPr algn="ctr"/>
              <a:r>
                <a:rPr lang="es-CO" sz="2600" dirty="0" smtClean="0">
                  <a:ln w="10541" cmpd="sng">
                    <a:solidFill>
                      <a:srgbClr val="7D7D7D">
                        <a:tint val="100000"/>
                        <a:shade val="100000"/>
                        <a:satMod val="110000"/>
                      </a:srgbClr>
                    </a:solidFill>
                    <a:prstDash val="solid"/>
                  </a:ln>
                  <a:solidFill>
                    <a:srgbClr val="361B00"/>
                  </a:solidFill>
                  <a:effectLst>
                    <a:outerShdw blurRad="50800" dist="25400" dir="2700000" algn="tl" rotWithShape="0">
                      <a:srgbClr val="996600">
                        <a:alpha val="63922"/>
                      </a:srgbClr>
                    </a:outerShdw>
                  </a:effectLst>
                  <a:latin typeface="Cooper Black" pitchFamily="18" charset="0"/>
                </a:rPr>
                <a:t>1770-1831.</a:t>
              </a:r>
            </a:p>
            <a:p>
              <a:pPr algn="ctr"/>
              <a:r>
                <a:rPr lang="es-CO" sz="2600" dirty="0">
                  <a:ln w="10541" cmpd="sng">
                    <a:solidFill>
                      <a:srgbClr val="7D7D7D">
                        <a:tint val="100000"/>
                        <a:shade val="100000"/>
                        <a:satMod val="110000"/>
                      </a:srgbClr>
                    </a:solidFill>
                    <a:prstDash val="solid"/>
                  </a:ln>
                  <a:solidFill>
                    <a:srgbClr val="361B00"/>
                  </a:solidFill>
                  <a:effectLst>
                    <a:outerShdw blurRad="50800" dist="25400" dir="2700000" algn="tl" rotWithShape="0">
                      <a:srgbClr val="996600">
                        <a:alpha val="63922"/>
                      </a:srgbClr>
                    </a:outerShdw>
                  </a:effectLst>
                  <a:latin typeface="Cooper Black" pitchFamily="18" charset="0"/>
                </a:rPr>
                <a:t>F</a:t>
              </a:r>
              <a:r>
                <a:rPr lang="es-CO" sz="2600" dirty="0" smtClean="0">
                  <a:ln w="10541" cmpd="sng">
                    <a:solidFill>
                      <a:srgbClr val="7D7D7D">
                        <a:tint val="100000"/>
                        <a:shade val="100000"/>
                        <a:satMod val="110000"/>
                      </a:srgbClr>
                    </a:solidFill>
                    <a:prstDash val="solid"/>
                  </a:ln>
                  <a:solidFill>
                    <a:srgbClr val="361B00"/>
                  </a:solidFill>
                  <a:effectLst>
                    <a:outerShdw blurRad="50800" dist="25400" dir="2700000" algn="tl" rotWithShape="0">
                      <a:srgbClr val="996600">
                        <a:alpha val="63922"/>
                      </a:srgbClr>
                    </a:outerShdw>
                  </a:effectLst>
                  <a:latin typeface="Cooper Black" pitchFamily="18" charset="0"/>
                </a:rPr>
                <a:t>ilósofo alemán. </a:t>
              </a:r>
              <a:endParaRPr lang="es-CO" sz="2600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361B00"/>
                </a:solidFill>
                <a:effectLst>
                  <a:outerShdw blurRad="50800" dist="25400" dir="2700000" algn="tl" rotWithShape="0">
                    <a:srgbClr val="996600">
                      <a:alpha val="63922"/>
                    </a:srgbClr>
                  </a:outerShdw>
                </a:effectLst>
                <a:latin typeface="Cooper Black" pitchFamily="18" charset="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 dir="rd"/>
        <p:sndAc>
          <p:stSnd loop="1">
            <p:snd r:embed="rId3" name="Felix Mendelssohn Concerto for Piano  Strings in A minor II Adagio.wav"/>
          </p:stSnd>
        </p:sndAc>
      </p:transition>
    </mc:Choice>
    <mc:Fallback>
      <p:transition spd="slow">
        <p:fade/>
        <p:sndAc>
          <p:stSnd loop="1">
            <p:snd r:embed="rId3" name="Felix Mendelssohn Concerto for Piano  Strings in A minor II Adagi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01 Mis docu. Backup\Mis imágenes\00 Para el mensaje haciendo\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4993657" y="2211710"/>
            <a:ext cx="388843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¡Bienvenido sea el dolor, si es causa de arrepentimiento!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4993657" y="411510"/>
            <a:ext cx="388843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El pensamiento, tanto como la voluntad, debe comenzar por la obediencia.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4993656" y="3716327"/>
            <a:ext cx="388843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El hombre es lo que debe ser, mediante la educación, mediante la disciplina.</a:t>
            </a:r>
          </a:p>
        </p:txBody>
      </p:sp>
    </p:spTree>
    <p:extLst>
      <p:ext uri="{BB962C8B-B14F-4D97-AF65-F5344CB8AC3E}">
        <p14:creationId xmlns:p14="http://schemas.microsoft.com/office/powerpoint/2010/main" val="814951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01 Mis docu. Backup\Mis imágenes\00 Para el mensaje haciendo\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427984" y="567720"/>
            <a:ext cx="446449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Nada grande se ha hecho en el mundo sin una gran pasión.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4427984" y="3867894"/>
            <a:ext cx="446449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El hombre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piensa aun </a:t>
            </a:r>
            <a:r>
              <a:rPr lang="es-CO" sz="2000" b="1" dirty="0">
                <a:solidFill>
                  <a:schemeClr val="bg1"/>
                </a:solidFill>
                <a:latin typeface="+mj-lt"/>
              </a:rPr>
              <a:t>cuando no tenga conciencia de ello.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4427984" y="2211710"/>
            <a:ext cx="446449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Todo individuo tiene su clase y sabe lo que es una conducta justa y honrada.</a:t>
            </a:r>
          </a:p>
        </p:txBody>
      </p:sp>
    </p:spTree>
    <p:extLst>
      <p:ext uri="{BB962C8B-B14F-4D97-AF65-F5344CB8AC3E}">
        <p14:creationId xmlns:p14="http://schemas.microsoft.com/office/powerpoint/2010/main" val="371176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01 Mis docu. Backup\Mis imágenes\00 Para el mensaje haciendo\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716016" y="2067694"/>
            <a:ext cx="417646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El hombre vale porque es hombre, no porque es judío, católico, representante, alemán, italiano, etc.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4716016" y="411510"/>
            <a:ext cx="417646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La independencia del hombre consiste en esto: en que sabe lo que lo determina.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4716016" y="3716327"/>
            <a:ext cx="417646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En realidad, el hombre tiene religión porque no es un animal, sino un ser pensante.</a:t>
            </a:r>
          </a:p>
        </p:txBody>
      </p:sp>
    </p:spTree>
    <p:extLst>
      <p:ext uri="{BB962C8B-B14F-4D97-AF65-F5344CB8AC3E}">
        <p14:creationId xmlns:p14="http://schemas.microsoft.com/office/powerpoint/2010/main" val="990091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01 Mis docu. Backup\Mis imágenes\00 Para el mensaje haciendo\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320480" y="2067694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000" b="1" dirty="0" err="1">
                <a:solidFill>
                  <a:schemeClr val="bg1"/>
                </a:solidFill>
                <a:latin typeface="+mj-lt"/>
              </a:rPr>
              <a:t>Considérase</a:t>
            </a:r>
            <a:r>
              <a:rPr lang="es-CO" sz="2000" b="1" dirty="0">
                <a:solidFill>
                  <a:schemeClr val="bg1"/>
                </a:solidFill>
                <a:latin typeface="+mj-lt"/>
              </a:rPr>
              <a:t> como cosa decidida que son distintos la fe y el saber y que, por tanto, no sabemos nada de Dios.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4320480" y="567720"/>
            <a:ext cx="457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Si afirmamos que Dios es desconocido, no somos ya cristianos.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4320480" y="3867894"/>
            <a:ext cx="457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El drama no es elegir entre el bien y el mal, sino entre el bien y el bien.</a:t>
            </a:r>
          </a:p>
        </p:txBody>
      </p:sp>
    </p:spTree>
    <p:extLst>
      <p:ext uri="{BB962C8B-B14F-4D97-AF65-F5344CB8AC3E}">
        <p14:creationId xmlns:p14="http://schemas.microsoft.com/office/powerpoint/2010/main" val="2854377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01 Mis docu. Backup\Mis imágenes\00 Para el mensaje haciendo\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644008" y="2067694"/>
            <a:ext cx="428396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Es absurdo creer que se pueda hacer algo, sin querer recibir satisfacción en ello.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5292080" y="731480"/>
            <a:ext cx="311726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Ten el valor de equivocarte.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4774813" y="4011910"/>
            <a:ext cx="404565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La música es el arte del sentimiento.</a:t>
            </a:r>
          </a:p>
        </p:txBody>
      </p:sp>
    </p:spTree>
    <p:extLst>
      <p:ext uri="{BB962C8B-B14F-4D97-AF65-F5344CB8AC3E}">
        <p14:creationId xmlns:p14="http://schemas.microsoft.com/office/powerpoint/2010/main" val="2886441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01 Mis docu. Backup\Mis imágenes\00 Para el mensaje haciendo\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932040" y="3716327"/>
            <a:ext cx="396044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Sólo cuando los individuos conocen sus fines, existe la verdadera moralidad.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4932040" y="2211710"/>
            <a:ext cx="39604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Quien todo lo desea no quiere nada en realidad, y nada consigue.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4932040" y="555526"/>
            <a:ext cx="39604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El que vence al furor vence a los enemigos.</a:t>
            </a:r>
          </a:p>
        </p:txBody>
      </p:sp>
    </p:spTree>
    <p:extLst>
      <p:ext uri="{BB962C8B-B14F-4D97-AF65-F5344CB8AC3E}">
        <p14:creationId xmlns:p14="http://schemas.microsoft.com/office/powerpoint/2010/main" val="4243334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01 Mis docu. Backup\Mis imágenes\00 Para el mensaje haciendo\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860032" y="2248585"/>
            <a:ext cx="4032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Todo lo racional es real; y todo lo real es racional.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4860032" y="411510"/>
            <a:ext cx="403244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Cuando una cosa desaparece, viene otra al momento a ocupar su puesto.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4860032" y="3867894"/>
            <a:ext cx="4032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Lo que el hombre es realmente, tiene que serlo idealmente.</a:t>
            </a:r>
          </a:p>
        </p:txBody>
      </p:sp>
    </p:spTree>
    <p:extLst>
      <p:ext uri="{BB962C8B-B14F-4D97-AF65-F5344CB8AC3E}">
        <p14:creationId xmlns:p14="http://schemas.microsoft.com/office/powerpoint/2010/main" val="511955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01 Mis docu. Backup\Mis imágenes\00 Para el mensaje haciendo\0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4962484" y="312207"/>
            <a:ext cx="388843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El hombre que realiza algo grande, pone toda su energía en ello. No tiene la mezquindad de querer esto o aquello.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5085862" y="2427734"/>
            <a:ext cx="3621504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400" b="1" dirty="0" smtClean="0">
                <a:solidFill>
                  <a:schemeClr val="bg1"/>
                </a:solidFill>
                <a:latin typeface="+mj-lt"/>
              </a:rPr>
              <a:t>Imágenes:</a:t>
            </a:r>
          </a:p>
          <a:p>
            <a:pPr algn="ctr"/>
            <a:r>
              <a:rPr lang="es-CO" sz="1400" b="1" dirty="0">
                <a:solidFill>
                  <a:schemeClr val="bg1"/>
                </a:solidFill>
                <a:latin typeface="+mj-lt"/>
              </a:rPr>
              <a:t>Pinturas de </a:t>
            </a:r>
            <a:r>
              <a:rPr lang="es-CO" sz="1400" b="1" i="1" dirty="0" err="1">
                <a:solidFill>
                  <a:schemeClr val="bg1"/>
                </a:solidFill>
                <a:latin typeface="+mj-lt"/>
              </a:rPr>
              <a:t>August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 Friedrich </a:t>
            </a:r>
            <a:r>
              <a:rPr lang="es-CO" sz="1400" b="1" i="1" dirty="0" err="1">
                <a:solidFill>
                  <a:schemeClr val="bg1"/>
                </a:solidFill>
                <a:latin typeface="+mj-lt"/>
              </a:rPr>
              <a:t>Siegert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 </a:t>
            </a:r>
            <a:endParaRPr lang="es-CO" sz="1400" b="1" i="1" dirty="0" smtClean="0">
              <a:solidFill>
                <a:schemeClr val="bg1"/>
              </a:solidFill>
              <a:latin typeface="+mj-lt"/>
            </a:endParaRPr>
          </a:p>
          <a:p>
            <a:pPr algn="ctr"/>
            <a:endParaRPr lang="es-CO" sz="1400" b="1" dirty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latin typeface="+mj-lt"/>
              </a:rPr>
              <a:t>Música:</a:t>
            </a:r>
          </a:p>
          <a:p>
            <a:pPr algn="ctr"/>
            <a:r>
              <a:rPr lang="it-IT" sz="1400" b="1" dirty="0">
                <a:solidFill>
                  <a:schemeClr val="bg1"/>
                </a:solidFill>
                <a:latin typeface="+mj-lt"/>
              </a:rPr>
              <a:t>Concerto for </a:t>
            </a:r>
            <a:r>
              <a:rPr lang="it-IT" sz="1400" b="1" dirty="0" smtClean="0">
                <a:solidFill>
                  <a:schemeClr val="bg1"/>
                </a:solidFill>
                <a:latin typeface="+mj-lt"/>
              </a:rPr>
              <a:t>piano strings </a:t>
            </a:r>
            <a:r>
              <a:rPr lang="it-IT" sz="1400" b="1" dirty="0">
                <a:solidFill>
                  <a:schemeClr val="bg1"/>
                </a:solidFill>
                <a:latin typeface="+mj-lt"/>
              </a:rPr>
              <a:t>in A </a:t>
            </a:r>
            <a:r>
              <a:rPr lang="it-IT" sz="1400" b="1" dirty="0" smtClean="0">
                <a:solidFill>
                  <a:schemeClr val="bg1"/>
                </a:solidFill>
                <a:latin typeface="+mj-lt"/>
              </a:rPr>
              <a:t>minor </a:t>
            </a:r>
            <a:r>
              <a:rPr lang="it-IT" sz="1400" b="1" dirty="0">
                <a:solidFill>
                  <a:schemeClr val="bg1"/>
                </a:solidFill>
                <a:latin typeface="+mj-lt"/>
              </a:rPr>
              <a:t>II Adagio</a:t>
            </a:r>
            <a:endParaRPr lang="es-CO" sz="1400" b="1" dirty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-</a:t>
            </a:r>
            <a:r>
              <a:rPr lang="es-CO" sz="1400" b="1" i="1" dirty="0" err="1" smtClean="0">
                <a:solidFill>
                  <a:schemeClr val="bg1"/>
                </a:solidFill>
                <a:latin typeface="+mj-lt"/>
              </a:rPr>
              <a:t>Felix</a:t>
            </a:r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s-CO" sz="1400" b="1" i="1" dirty="0" err="1" smtClean="0">
                <a:solidFill>
                  <a:schemeClr val="bg1"/>
                </a:solidFill>
                <a:latin typeface="+mj-lt"/>
              </a:rPr>
              <a:t>Mendelssohn</a:t>
            </a:r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-</a:t>
            </a:r>
          </a:p>
          <a:p>
            <a:pPr algn="ctr"/>
            <a:endParaRPr lang="es-CO" sz="1400" b="1" dirty="0" smtClean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latin typeface="+mj-lt"/>
              </a:rPr>
              <a:t>Realización general: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Rodrigo Valencia Cardona</a:t>
            </a: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latin typeface="+mj-lt"/>
              </a:rPr>
              <a:t>Medellín-Colombia</a:t>
            </a:r>
            <a:endParaRPr lang="es-CO" sz="1400" b="1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241801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1122</TotalTime>
  <Words>423</Words>
  <Application>Microsoft Office PowerPoint</Application>
  <PresentationFormat>Presentación en pantalla (16:9)</PresentationFormat>
  <Paragraphs>66</Paragraphs>
  <Slides>10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2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84</cp:revision>
  <dcterms:created xsi:type="dcterms:W3CDTF">2013-05-29T02:56:16Z</dcterms:created>
  <dcterms:modified xsi:type="dcterms:W3CDTF">2014-03-11T03:39:03Z</dcterms:modified>
</cp:coreProperties>
</file>