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1" r:id="rId3"/>
    <p:sldId id="307" r:id="rId4"/>
    <p:sldId id="297" r:id="rId5"/>
    <p:sldId id="300" r:id="rId6"/>
    <p:sldId id="301" r:id="rId7"/>
    <p:sldId id="302" r:id="rId8"/>
    <p:sldId id="303" r:id="rId9"/>
    <p:sldId id="299" r:id="rId10"/>
    <p:sldId id="298" r:id="rId11"/>
    <p:sldId id="308" r:id="rId12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S8zJPw1EDXDHQtk8GX8dQ==" hashData="/31ioHfr8JZC4VPkkquvYqkvXz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1716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6D4253-F2D9-4AFD-A9C5-F3D073A5553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478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21/02/2014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5BD7657-86A0-481A-BDA5-54F1FC7B7AF9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"/>
          <a:stretch/>
        </p:blipFill>
        <p:spPr bwMode="auto">
          <a:xfrm>
            <a:off x="-1" y="0"/>
            <a:ext cx="9144001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4788024" y="1002090"/>
            <a:ext cx="3821303" cy="2976721"/>
            <a:chOff x="4788024" y="1002090"/>
            <a:chExt cx="3821303" cy="2976721"/>
          </a:xfrm>
        </p:grpSpPr>
        <p:sp>
          <p:nvSpPr>
            <p:cNvPr id="4" name="3 Rectángulo"/>
            <p:cNvSpPr/>
            <p:nvPr/>
          </p:nvSpPr>
          <p:spPr>
            <a:xfrm>
              <a:off x="4830593" y="1002090"/>
              <a:ext cx="3701847" cy="156966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sz="4800" b="1" spc="200" dirty="0" smtClean="0">
                  <a:ln w="29210">
                    <a:solidFill>
                      <a:schemeClr val="accent3">
                        <a:tint val="10000"/>
                      </a:schemeClr>
                    </a:solidFill>
                  </a:ln>
                  <a:solidFill>
                    <a:srgbClr val="006666"/>
                  </a:solidFill>
                  <a:effectLst>
                    <a:innerShdw blurRad="50800" dist="50800" dir="8100000">
                      <a:srgbClr val="7D7D7D">
                        <a:alpha val="73000"/>
                      </a:srgbClr>
                    </a:innerShdw>
                  </a:effectLst>
                  <a:latin typeface="Cooper Black" pitchFamily="18" charset="0"/>
                </a:rPr>
                <a:t>EPICTETO</a:t>
              </a:r>
            </a:p>
            <a:p>
              <a:r>
                <a:rPr lang="es-CO" sz="4800" b="1" spc="200" dirty="0" smtClean="0">
                  <a:ln w="29210">
                    <a:solidFill>
                      <a:schemeClr val="accent3">
                        <a:tint val="10000"/>
                      </a:schemeClr>
                    </a:solidFill>
                  </a:ln>
                  <a:solidFill>
                    <a:srgbClr val="006666"/>
                  </a:solidFill>
                  <a:effectLst>
                    <a:innerShdw blurRad="50800" dist="50800" dir="8100000">
                      <a:srgbClr val="7D7D7D">
                        <a:alpha val="73000"/>
                      </a:srgbClr>
                    </a:innerShdw>
                  </a:effectLst>
                  <a:latin typeface="Cooper Black" pitchFamily="18" charset="0"/>
                </a:rPr>
                <a:t>de </a:t>
              </a:r>
              <a:r>
                <a:rPr lang="es-CO" sz="4800" b="1" spc="200" dirty="0">
                  <a:ln w="29210">
                    <a:solidFill>
                      <a:schemeClr val="accent3">
                        <a:tint val="10000"/>
                      </a:schemeClr>
                    </a:solidFill>
                  </a:ln>
                  <a:solidFill>
                    <a:srgbClr val="006666"/>
                  </a:solidFill>
                  <a:effectLst>
                    <a:innerShdw blurRad="50800" dist="50800" dir="8100000">
                      <a:srgbClr val="7D7D7D">
                        <a:alpha val="73000"/>
                      </a:srgbClr>
                    </a:innerShdw>
                  </a:effectLst>
                  <a:latin typeface="Cooper Black" pitchFamily="18" charset="0"/>
                </a:rPr>
                <a:t>FRIGIA</a:t>
              </a:r>
            </a:p>
          </p:txBody>
        </p:sp>
        <p:sp>
          <p:nvSpPr>
            <p:cNvPr id="11" name="10 Rectángulo"/>
            <p:cNvSpPr/>
            <p:nvPr/>
          </p:nvSpPr>
          <p:spPr>
            <a:xfrm>
              <a:off x="4788024" y="3147814"/>
              <a:ext cx="3821303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s-CO" sz="2400" spc="200" dirty="0" smtClean="0">
                  <a:ln w="29210">
                    <a:solidFill>
                      <a:schemeClr val="accent3">
                        <a:tint val="10000"/>
                      </a:schemeClr>
                    </a:solidFill>
                  </a:ln>
                  <a:solidFill>
                    <a:srgbClr val="006666"/>
                  </a:solidFill>
                  <a:effectLst>
                    <a:innerShdw blurRad="50800" dist="50800" dir="8100000">
                      <a:srgbClr val="7D7D7D">
                        <a:alpha val="73000"/>
                      </a:srgbClr>
                    </a:innerShdw>
                  </a:effectLst>
                  <a:latin typeface="Cooper Black" pitchFamily="18" charset="0"/>
                </a:rPr>
                <a:t>55-135.</a:t>
              </a:r>
            </a:p>
            <a:p>
              <a:pPr algn="ctr"/>
              <a:r>
                <a:rPr lang="es-CO" sz="2400" spc="200" dirty="0" smtClean="0">
                  <a:ln w="29210">
                    <a:solidFill>
                      <a:schemeClr val="accent3">
                        <a:tint val="10000"/>
                      </a:schemeClr>
                    </a:solidFill>
                  </a:ln>
                  <a:solidFill>
                    <a:srgbClr val="006666"/>
                  </a:solidFill>
                  <a:effectLst>
                    <a:innerShdw blurRad="50800" dist="50800" dir="8100000">
                      <a:srgbClr val="7D7D7D">
                        <a:alpha val="73000"/>
                      </a:srgbClr>
                    </a:innerShdw>
                  </a:effectLst>
                  <a:latin typeface="Cooper Black" pitchFamily="18" charset="0"/>
                </a:rPr>
                <a:t>Filósofo </a:t>
              </a:r>
              <a:r>
                <a:rPr lang="es-CO" sz="2400" spc="200" dirty="0">
                  <a:ln w="29210">
                    <a:solidFill>
                      <a:schemeClr val="accent3">
                        <a:tint val="10000"/>
                      </a:schemeClr>
                    </a:solidFill>
                  </a:ln>
                  <a:solidFill>
                    <a:srgbClr val="006666"/>
                  </a:solidFill>
                  <a:effectLst>
                    <a:innerShdw blurRad="50800" dist="50800" dir="8100000">
                      <a:srgbClr val="7D7D7D">
                        <a:alpha val="73000"/>
                      </a:srgbClr>
                    </a:innerShdw>
                  </a:effectLst>
                  <a:latin typeface="Cooper Black" pitchFamily="18" charset="0"/>
                </a:rPr>
                <a:t>grecolatino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trips/>
        <p:sndAc>
          <p:stSnd loop="1">
            <p:snd r:embed="rId2" name="Winds of Ithaca - Ancient Greek war music.wav"/>
          </p:stSnd>
        </p:sndAc>
      </p:transition>
    </mc:Choice>
    <mc:Fallback>
      <p:transition spd="slow">
        <p:strips/>
        <p:sndAc>
          <p:stSnd loop="1">
            <p:snd r:embed="rId2" name="Winds of Ithaca - Ancient Greek war 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4" t="2154" b="2185"/>
          <a:stretch/>
        </p:blipFill>
        <p:spPr bwMode="auto">
          <a:xfrm>
            <a:off x="0" y="1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252277" y="4783945"/>
            <a:ext cx="170987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The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Annunciation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572000" y="483518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La verdad triunfa por sí misma, la mentira necesita siempre complicidad.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4572000" y="1923678"/>
            <a:ext cx="43204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El sol no espera a que se le suplique para derramar su luz y su calor. Imítalo y haz todo el bien que puedas sin esperar a que se te implore.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4572000" y="3952096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El error del anciano es que pretende enjuiciar el hoy con el criterio del ayer.</a:t>
            </a:r>
          </a:p>
        </p:txBody>
      </p:sp>
    </p:spTree>
    <p:extLst>
      <p:ext uri="{BB962C8B-B14F-4D97-AF65-F5344CB8AC3E}">
        <p14:creationId xmlns:p14="http://schemas.microsoft.com/office/powerpoint/2010/main" val="333180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4" t="2154" b="2185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959803" y="4784192"/>
            <a:ext cx="205056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  <a:latin typeface="+mj-lt"/>
              </a:rPr>
              <a:t>The Adoration of the Shepherds</a:t>
            </a:r>
            <a:endParaRPr lang="es-CO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355976" y="339502"/>
            <a:ext cx="45365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No pretendas que las cosas ocurran como tú quieres. Desea, más bien, que se produzcan tal como se producen, y serás feliz.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355976" y="2511936"/>
            <a:ext cx="45365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El deseo y la felicidad no pueden vivir juntos.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4355976" y="4083918"/>
            <a:ext cx="45365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Si dicen mal de ti con fundamento, corrígete; de lo contrario, échate a reír.</a:t>
            </a:r>
          </a:p>
        </p:txBody>
      </p:sp>
    </p:spTree>
    <p:extLst>
      <p:ext uri="{BB962C8B-B14F-4D97-AF65-F5344CB8AC3E}">
        <p14:creationId xmlns:p14="http://schemas.microsoft.com/office/powerpoint/2010/main" val="37093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" t="2154" b="2185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3085" y="4784192"/>
            <a:ext cx="316835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  <a:latin typeface="+mj-lt"/>
              </a:rPr>
              <a:t>Madonna and Child with St. Martina and St. </a:t>
            </a:r>
            <a:r>
              <a:rPr lang="en-US" sz="1100" b="1" dirty="0" smtClean="0">
                <a:solidFill>
                  <a:schemeClr val="bg1"/>
                </a:solidFill>
                <a:latin typeface="+mj-lt"/>
              </a:rPr>
              <a:t>Agnes.</a:t>
            </a:r>
            <a:endParaRPr lang="es-CO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067944" y="279688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Elige la mejor manera de vivir; la costumbre te la hará agradable.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067944" y="4168120"/>
            <a:ext cx="4824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La prudencia es el más excelso de todos los bienes.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4067944" y="1923678"/>
            <a:ext cx="48245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Acusar a los demás de los infortunios propios es un signo de falta de educación. Acusarse a uno mismo, demuestra que la educación ha comenzado.</a:t>
            </a:r>
          </a:p>
        </p:txBody>
      </p:sp>
    </p:spTree>
    <p:extLst>
      <p:ext uri="{BB962C8B-B14F-4D97-AF65-F5344CB8AC3E}">
        <p14:creationId xmlns:p14="http://schemas.microsoft.com/office/powerpoint/2010/main" val="22139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" t="2154" b="2185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526882" y="4804245"/>
            <a:ext cx="122180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Baptism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of </a:t>
            </a:r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Christ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</a:t>
            </a:r>
          </a:p>
        </p:txBody>
      </p:sp>
      <p:sp>
        <p:nvSpPr>
          <p:cNvPr id="4" name="3 Rectángulo"/>
          <p:cNvSpPr/>
          <p:nvPr/>
        </p:nvSpPr>
        <p:spPr>
          <a:xfrm>
            <a:off x="4572000" y="267494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Un barco no debería navegar con una sola ancla, ni la vida con una sola esperanza.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72000" y="4155926"/>
            <a:ext cx="43204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Así como hay un arte de bien hablar, existe un arte de bien escuchar.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572000" y="2204159"/>
            <a:ext cx="43204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La felicidad no consiste en adquirir y gozar, sino en no desear nada, pues consiste en ser libre.</a:t>
            </a:r>
          </a:p>
        </p:txBody>
      </p: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" t="2154" b="2185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90558" y="4789585"/>
            <a:ext cx="276229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  <a:latin typeface="+mj-lt"/>
              </a:rPr>
              <a:t>Christ Driving the Traders from the </a:t>
            </a:r>
            <a:r>
              <a:rPr lang="en-US" sz="1100" b="1" dirty="0" smtClean="0">
                <a:solidFill>
                  <a:schemeClr val="bg1"/>
                </a:solidFill>
                <a:latin typeface="+mj-lt"/>
              </a:rPr>
              <a:t>Temple. </a:t>
            </a:r>
            <a:endParaRPr lang="es-CO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732240" y="560750"/>
            <a:ext cx="21602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Si no tienes ganas de ser frustrado jamás en tus deseos, no desees sino aquello que depende de ti.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6804248" y="3572311"/>
            <a:ext cx="20882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Los placeres raros son los que más nos deleitan.</a:t>
            </a:r>
          </a:p>
        </p:txBody>
      </p:sp>
    </p:spTree>
    <p:extLst>
      <p:ext uri="{BB962C8B-B14F-4D97-AF65-F5344CB8AC3E}">
        <p14:creationId xmlns:p14="http://schemas.microsoft.com/office/powerpoint/2010/main" val="96467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" t="2154" b="2185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73228" y="4799976"/>
            <a:ext cx="161935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Christ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Carrying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the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Cross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355976" y="3480559"/>
            <a:ext cx="4464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¿Quieres dejar de pertenecer al número de los esclavos? Rompe tus cadenas y desecha de ti todo temor y todo despecho.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355976" y="411510"/>
            <a:ext cx="44644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¿Qué ganarías con injuriar a una piedra que es incapaz de oírte? Pues bien, imita a la piedra y no oigas las injurias que te dirijan tus enemigos.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355976" y="2248585"/>
            <a:ext cx="4464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La envidia es el adversario de los más afortunados.</a:t>
            </a:r>
          </a:p>
        </p:txBody>
      </p:sp>
    </p:spTree>
    <p:extLst>
      <p:ext uri="{BB962C8B-B14F-4D97-AF65-F5344CB8AC3E}">
        <p14:creationId xmlns:p14="http://schemas.microsoft.com/office/powerpoint/2010/main" val="380320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" t="2154" b="2185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3528" y="4799247"/>
            <a:ext cx="302433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  <a:latin typeface="+mj-lt"/>
              </a:rPr>
              <a:t>Christ on the Cross Adored by Donors </a:t>
            </a:r>
            <a:endParaRPr lang="es-CO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067946" y="3867894"/>
            <a:ext cx="482453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En las desgracias, hay que acordarse del estado de conformidad con que miramos las ajenas.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067944" y="267494"/>
            <a:ext cx="48245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No hay que tener miedo de la pobreza ni del destierro, ni de la cárcel, ni de la muerte. De lo que hay que tener miedo es del propio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miedo.</a:t>
            </a:r>
            <a:endParaRPr lang="es-CO" sz="2000" b="1" dirty="0">
              <a:solidFill>
                <a:schemeClr val="bg1"/>
              </a:solidFill>
              <a:effectLst>
                <a:glow rad="76200">
                  <a:srgbClr val="3E1716"/>
                </a:glow>
              </a:effectLst>
              <a:latin typeface="+mj-lt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067945" y="2499742"/>
            <a:ext cx="482453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No se llega a campeón sin sudar.</a:t>
            </a:r>
          </a:p>
        </p:txBody>
      </p:sp>
    </p:spTree>
    <p:extLst>
      <p:ext uri="{BB962C8B-B14F-4D97-AF65-F5344CB8AC3E}">
        <p14:creationId xmlns:p14="http://schemas.microsoft.com/office/powerpoint/2010/main" val="3709336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" t="2154" b="2185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00467" y="4783216"/>
            <a:ext cx="11865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The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dirty="0" err="1">
                <a:solidFill>
                  <a:schemeClr val="bg1"/>
                </a:solidFill>
                <a:latin typeface="+mj-lt"/>
              </a:rPr>
              <a:t>Holy</a:t>
            </a:r>
            <a:r>
              <a:rPr lang="es-CO" sz="1100" b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100" b="1" dirty="0" smtClean="0">
                <a:solidFill>
                  <a:schemeClr val="bg1"/>
                </a:solidFill>
                <a:latin typeface="+mj-lt"/>
              </a:rPr>
              <a:t>Trinity. </a:t>
            </a:r>
            <a:endParaRPr lang="es-CO" sz="11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139952" y="339502"/>
            <a:ext cx="47525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3E1716"/>
                  </a:glow>
                </a:effectLst>
                <a:latin typeface="+mj-lt"/>
              </a:rPr>
              <a:t>El hombre sabio no debe abstenerse de participar en el gobierno del Estado, pues es un delito renunciar a ser útil a los necesitados y una cobardía ceder el paso a los indignos.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4843705" y="2844100"/>
            <a:ext cx="333437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latin typeface="+mj-lt"/>
              </a:rPr>
              <a:t>Imágenes: Pinturas de </a:t>
            </a:r>
            <a:r>
              <a:rPr lang="es-CO" sz="1400" b="1" i="1" dirty="0" smtClean="0">
                <a:latin typeface="+mj-lt"/>
              </a:rPr>
              <a:t>El Greco</a:t>
            </a:r>
          </a:p>
          <a:p>
            <a:pPr algn="ctr"/>
            <a:endParaRPr lang="es-CO" sz="1400" b="1" dirty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Música:</a:t>
            </a:r>
          </a:p>
          <a:p>
            <a:pPr algn="ctr"/>
            <a:r>
              <a:rPr lang="en-US" sz="1400" b="1" dirty="0">
                <a:latin typeface="+mj-lt"/>
              </a:rPr>
              <a:t>Winds of Ithaca - </a:t>
            </a:r>
            <a:r>
              <a:rPr lang="en-US" sz="1400" b="1" i="1" dirty="0">
                <a:latin typeface="+mj-lt"/>
              </a:rPr>
              <a:t>Ancient Greek war music</a:t>
            </a:r>
            <a:endParaRPr lang="es-CO" sz="1400" b="1" i="1" dirty="0">
              <a:latin typeface="+mj-lt"/>
            </a:endParaRPr>
          </a:p>
          <a:p>
            <a:pPr algn="ctr"/>
            <a:endParaRPr lang="es-CO" sz="1400" b="1" dirty="0" smtClean="0">
              <a:latin typeface="+mj-lt"/>
            </a:endParaRPr>
          </a:p>
          <a:p>
            <a:pPr algn="ctr"/>
            <a:r>
              <a:rPr lang="es-CO" sz="1400" b="1" dirty="0" smtClean="0"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latin typeface="+mj-lt"/>
              </a:rPr>
              <a:t>Medellín-Colombia</a:t>
            </a:r>
            <a:endParaRPr lang="es-CO" sz="1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21395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trips/>
      </p:transition>
    </mc:Choice>
    <mc:Fallback xmlns="">
      <p:transition spd="slow"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1163</TotalTime>
  <Words>551</Words>
  <Application>Microsoft Office PowerPoint</Application>
  <PresentationFormat>Presentación en pantalla (16:9)</PresentationFormat>
  <Paragraphs>69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65</cp:revision>
  <dcterms:created xsi:type="dcterms:W3CDTF">2013-05-29T02:56:16Z</dcterms:created>
  <dcterms:modified xsi:type="dcterms:W3CDTF">2014-02-21T22:41:52Z</dcterms:modified>
</cp:coreProperties>
</file>