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88" r:id="rId3"/>
    <p:sldId id="273" r:id="rId4"/>
    <p:sldId id="261" r:id="rId5"/>
    <p:sldId id="284" r:id="rId6"/>
    <p:sldId id="285" r:id="rId7"/>
    <p:sldId id="289" r:id="rId8"/>
    <p:sldId id="286" r:id="rId9"/>
    <p:sldId id="290" r:id="rId10"/>
    <p:sldId id="287" r:id="rId11"/>
    <p:sldId id="271" r:id="rId12"/>
    <p:sldId id="270" r:id="rId13"/>
    <p:sldId id="272" r:id="rId14"/>
    <p:sldId id="291" r:id="rId15"/>
  </p:sldIdLst>
  <p:sldSz cx="9144000" cy="5143500" type="screen16x9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a/YG14AL6lPbapu+ViBohw==" hashData="O2SjMnw/tCuN5FYBhayjqAsospY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E1F00"/>
    <a:srgbClr val="683400"/>
    <a:srgbClr val="66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441" autoAdjust="0"/>
    <p:restoredTop sz="94660"/>
  </p:normalViewPr>
  <p:slideViewPr>
    <p:cSldViewPr>
      <p:cViewPr varScale="1">
        <p:scale>
          <a:sx n="90" d="100"/>
          <a:sy n="90" d="100"/>
        </p:scale>
        <p:origin x="-120" y="-126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CBFA00-8A59-4A03-ADE8-3AC59A9970ED}" type="datetimeFigureOut">
              <a:rPr lang="es-ES"/>
              <a:pPr>
                <a:defRPr/>
              </a:pPr>
              <a:t>10/02/2014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FA7AD2-9706-4EB5-A5C6-8D28C68FE8C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086150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8A2F4E-4C4B-4370-B368-8292A59C85EE}" type="datetimeFigureOut">
              <a:rPr lang="es-ES"/>
              <a:pPr>
                <a:defRPr/>
              </a:pPr>
              <a:t>10/02/2014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A38952-8FB5-4CF7-A589-9E2A8E0B309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845825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19EF15-CEBB-456E-91E5-B64C6243AA25}" type="datetimeFigureOut">
              <a:rPr lang="es-ES"/>
              <a:pPr>
                <a:defRPr/>
              </a:pPr>
              <a:t>10/02/2014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C5ACE2-46D3-45CB-84E3-8D7C6B95A3A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578667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2F485A-ADAB-4CDE-A9C2-044A895BA4A8}" type="datetimeFigureOut">
              <a:rPr lang="es-ES"/>
              <a:pPr>
                <a:defRPr/>
              </a:pPr>
              <a:t>10/02/2014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8BFFD1-D388-439A-A83E-91A6FEF2B9C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166924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A7C32B-01A0-4AF5-A33F-3338F4A88963}" type="datetimeFigureOut">
              <a:rPr lang="es-ES"/>
              <a:pPr>
                <a:defRPr/>
              </a:pPr>
              <a:t>10/02/2014</a:t>
            </a:fld>
            <a:endParaRPr lang="es-ES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A0A30A-2059-4B02-96A5-57AC574EC45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460955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116556-6E9A-4A2C-A942-2ABF2CB252B7}" type="datetimeFigureOut">
              <a:rPr lang="es-ES"/>
              <a:pPr>
                <a:defRPr/>
              </a:pPr>
              <a:t>10/02/2014</a:t>
            </a:fld>
            <a:endParaRPr lang="es-ES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127B03-0659-42C5-8E3B-30B7CDA40C5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068628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40AEB2-90FF-4CE7-A536-159F6C1085BF}" type="datetimeFigureOut">
              <a:rPr lang="es-ES"/>
              <a:pPr>
                <a:defRPr/>
              </a:pPr>
              <a:t>10/02/2014</a:t>
            </a:fld>
            <a:endParaRPr lang="es-ES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768790-4295-4575-BFE9-C2CE957B6ED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462996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B7ED76-1AE7-4148-A28A-6F1558C7E200}" type="datetimeFigureOut">
              <a:rPr lang="es-ES"/>
              <a:pPr>
                <a:defRPr/>
              </a:pPr>
              <a:t>10/02/2014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80F65F-49AF-414C-B8B9-4380E94FDCE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541694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E4B085-B577-44B4-8BB9-BD1E78EF898A}" type="datetimeFigureOut">
              <a:rPr lang="es-ES"/>
              <a:pPr>
                <a:defRPr/>
              </a:pPr>
              <a:t>10/02/2014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019407-73D2-4E73-9674-F11D463EEA6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464099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E51D33-5820-4A2B-AE72-F4614BC43169}" type="datetimeFigureOut">
              <a:rPr lang="es-ES"/>
              <a:pPr>
                <a:defRPr/>
              </a:pPr>
              <a:t>10/02/2014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E4C497-5508-4345-82EE-488BE6F5960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324675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271A77-A686-4B45-8035-D9BF5B248EC5}" type="datetimeFigureOut">
              <a:rPr lang="es-ES"/>
              <a:pPr>
                <a:defRPr/>
              </a:pPr>
              <a:t>10/02/2014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E9D595-8E41-422E-A8AB-0D6C3FFD4A2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5825744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FC33247-ADCC-4F62-84B9-19CA8CFD1F3B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282989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2BC5CA8D-A7DD-419A-B4DD-4FD24D35BEFB}" type="datetimeFigureOut">
              <a:rPr lang="es-ES"/>
              <a:pPr>
                <a:defRPr/>
              </a:pPr>
              <a:t>10/02/2014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2EE753B4-E7C0-4559-A642-A2F16761DCC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3919"/>
            <a:ext cx="2895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F1C7FDD5-6120-45DB-BB43-1DC277E4D170}" type="slidenum">
              <a:rPr lang="es-ES_tradnl" smtClean="0">
                <a:solidFill>
                  <a:srgbClr val="000000"/>
                </a:solidFill>
              </a:rPr>
              <a:pPr/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13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14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1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9" name="Picture 7" descr="C:\01 Mis docu. Backup\Mis imágenes\00 Para el mensaje haciendo\01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78" t="2154" b="2185"/>
          <a:stretch/>
        </p:blipFill>
        <p:spPr bwMode="auto">
          <a:xfrm>
            <a:off x="0" y="1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4985896" y="1131590"/>
            <a:ext cx="3762568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s-ES" sz="5400" b="1" cap="none" spc="0" dirty="0" smtClean="0">
                <a:ln w="50800"/>
                <a:solidFill>
                  <a:schemeClr val="bg1">
                    <a:shade val="50000"/>
                  </a:schemeClr>
                </a:solidFill>
                <a:effectLst/>
              </a:rPr>
              <a:t>Aristóteles</a:t>
            </a:r>
          </a:p>
          <a:p>
            <a:pPr algn="ctr"/>
            <a:r>
              <a:rPr lang="es-ES" sz="3400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+mj-lt"/>
              </a:rPr>
              <a:t>(II de III)</a:t>
            </a:r>
            <a:endParaRPr lang="es-ES" sz="34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  <a:latin typeface="+mj-lt"/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5478016" y="2862684"/>
            <a:ext cx="2778325" cy="107721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de-DE" sz="3200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+mj-lt"/>
              </a:rPr>
              <a:t>384-322 a.C.</a:t>
            </a:r>
          </a:p>
          <a:p>
            <a:pPr algn="ctr"/>
            <a:r>
              <a:rPr lang="de-DE" sz="3200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+mj-lt"/>
              </a:rPr>
              <a:t>Filósofo griego.</a:t>
            </a:r>
            <a:endParaRPr lang="de-DE" sz="3200" b="1" dirty="0">
              <a:ln w="50800"/>
              <a:solidFill>
                <a:schemeClr val="bg1">
                  <a:shade val="50000"/>
                </a:schemeClr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8584952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ferris dir="l"/>
        <p:sndAc>
          <p:stSnd loop="1">
            <p:snd r:embed="rId2" name="El mediodía - Manos Hatzidakis.wav"/>
          </p:stSnd>
        </p:sndAc>
      </p:transition>
    </mc:Choice>
    <mc:Fallback>
      <p:transition spd="slow">
        <p:fade/>
        <p:sndAc>
          <p:stSnd loop="1">
            <p:snd r:embed="rId2" name="El mediodía - Manos Hatzidaki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1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3" name="Picture 5" descr="C:\01 Mis docu. Backup\Mis imágenes\00 Para el mensaje haciendo\12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9" t="1380" r="679" b="1605"/>
          <a:stretch/>
        </p:blipFill>
        <p:spPr bwMode="auto">
          <a:xfrm>
            <a:off x="1" y="0"/>
            <a:ext cx="9144000" cy="5143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" name="21 Rectángulo"/>
          <p:cNvSpPr/>
          <p:nvPr/>
        </p:nvSpPr>
        <p:spPr>
          <a:xfrm>
            <a:off x="4139952" y="4187864"/>
            <a:ext cx="4761496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76200">
                    <a:srgbClr val="3E1F00"/>
                  </a:glow>
                </a:effectLst>
                <a:latin typeface="+mj-lt"/>
              </a:rPr>
              <a:t>Cometer una injusticia es peor que sufrirla.</a:t>
            </a:r>
          </a:p>
        </p:txBody>
      </p:sp>
      <p:sp>
        <p:nvSpPr>
          <p:cNvPr id="23" name="22 Rectángulo"/>
          <p:cNvSpPr/>
          <p:nvPr/>
        </p:nvSpPr>
        <p:spPr>
          <a:xfrm>
            <a:off x="4067944" y="627534"/>
            <a:ext cx="489654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76200">
                    <a:srgbClr val="3E1F00"/>
                  </a:glow>
                </a:effectLst>
                <a:latin typeface="+mj-lt"/>
              </a:rPr>
              <a:t>Nuestro carácter es el resultado de nuestra conducta.</a:t>
            </a:r>
          </a:p>
        </p:txBody>
      </p:sp>
      <p:sp>
        <p:nvSpPr>
          <p:cNvPr id="24" name="23 Rectángulo"/>
          <p:cNvSpPr/>
          <p:nvPr/>
        </p:nvSpPr>
        <p:spPr>
          <a:xfrm>
            <a:off x="4067944" y="2367920"/>
            <a:ext cx="489654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76200">
                    <a:srgbClr val="3E1F00"/>
                  </a:glow>
                </a:effectLst>
                <a:latin typeface="+mj-lt"/>
              </a:rPr>
              <a:t>Es absolutamente imposible demostrarlo todo.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ferris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23" grpId="0"/>
      <p:bldP spid="2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01 Mis docu. Backup\Mis imágenes\00 Para el mensaje haciendo\02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9" t="1264" r="680" b="1489"/>
          <a:stretch/>
        </p:blipFill>
        <p:spPr bwMode="auto">
          <a:xfrm>
            <a:off x="1" y="0"/>
            <a:ext cx="9144000" cy="5143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5 Rectángulo"/>
          <p:cNvSpPr/>
          <p:nvPr/>
        </p:nvSpPr>
        <p:spPr>
          <a:xfrm>
            <a:off x="4067944" y="339502"/>
            <a:ext cx="489654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76200">
                    <a:srgbClr val="3E1F00"/>
                  </a:glow>
                </a:effectLst>
                <a:latin typeface="+mj-lt"/>
              </a:rPr>
              <a:t>Sólo hay felicidad donde hay virtud y esfuerzo serio, pues la vida no es un juego.</a:t>
            </a:r>
          </a:p>
        </p:txBody>
      </p:sp>
      <p:sp>
        <p:nvSpPr>
          <p:cNvPr id="9" name="8 Rectángulo"/>
          <p:cNvSpPr/>
          <p:nvPr/>
        </p:nvSpPr>
        <p:spPr>
          <a:xfrm>
            <a:off x="4067944" y="2067694"/>
            <a:ext cx="4896544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76200">
                    <a:srgbClr val="3E1F00"/>
                  </a:glow>
                </a:effectLst>
                <a:latin typeface="+mj-lt"/>
              </a:rPr>
              <a:t>Somos lo que hacemos día a día. De modo que la excelencia no es un acto sino un hábito.</a:t>
            </a:r>
          </a:p>
        </p:txBody>
      </p:sp>
      <p:sp>
        <p:nvSpPr>
          <p:cNvPr id="11" name="10 Rectángulo"/>
          <p:cNvSpPr/>
          <p:nvPr/>
        </p:nvSpPr>
        <p:spPr>
          <a:xfrm>
            <a:off x="4067944" y="4096112"/>
            <a:ext cx="489654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76200">
                    <a:srgbClr val="3E1F00"/>
                  </a:glow>
                </a:effectLst>
                <a:latin typeface="+mj-lt"/>
              </a:rPr>
              <a:t>La bestialidad es un mal menor que la perversidad, pero es más temible.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ferris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9" grpId="0"/>
      <p:bldP spid="11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01 Mis docu. Backup\Mis imágenes\00 Para el mensaje haciendo\03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9" t="1264" r="567" b="1489"/>
          <a:stretch/>
        </p:blipFill>
        <p:spPr bwMode="auto">
          <a:xfrm>
            <a:off x="0" y="0"/>
            <a:ext cx="9154391" cy="5143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4067944" y="339502"/>
            <a:ext cx="4896544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76200">
                    <a:srgbClr val="3E1F00"/>
                  </a:glow>
                </a:effectLst>
                <a:latin typeface="+mj-lt"/>
              </a:rPr>
              <a:t>Adquirir desde jóvenes tales o cuales hábitos no tiene poca importancia: tiene una importancia absoluta.</a:t>
            </a:r>
          </a:p>
        </p:txBody>
      </p:sp>
      <p:sp>
        <p:nvSpPr>
          <p:cNvPr id="4" name="3 Rectángulo"/>
          <p:cNvSpPr/>
          <p:nvPr/>
        </p:nvSpPr>
        <p:spPr>
          <a:xfrm>
            <a:off x="4067944" y="3795886"/>
            <a:ext cx="4896544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76200">
                    <a:srgbClr val="3E1F00"/>
                  </a:glow>
                </a:effectLst>
                <a:latin typeface="+mj-lt"/>
              </a:rPr>
              <a:t>Es de importancia para quien desee alcanzar una certeza en su investigación, el saber dudar a tiempo.</a:t>
            </a:r>
          </a:p>
        </p:txBody>
      </p:sp>
      <p:sp>
        <p:nvSpPr>
          <p:cNvPr id="5" name="4 Rectángulo"/>
          <p:cNvSpPr/>
          <p:nvPr/>
        </p:nvSpPr>
        <p:spPr>
          <a:xfrm>
            <a:off x="4248472" y="2248585"/>
            <a:ext cx="4572000" cy="707886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76200">
                    <a:srgbClr val="3E1F00"/>
                  </a:glow>
                </a:effectLst>
                <a:latin typeface="+mj-lt"/>
              </a:rPr>
              <a:t>A fuerza de construir bien, se llega a buen arquitecto.</a:t>
            </a:r>
          </a:p>
        </p:txBody>
      </p:sp>
    </p:spTree>
    <p:extLst>
      <p:ext uri="{BB962C8B-B14F-4D97-AF65-F5344CB8AC3E}">
        <p14:creationId xmlns:p14="http://schemas.microsoft.com/office/powerpoint/2010/main" val="24452281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ferris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01 Mis docu. Backup\Mis imágenes\00 Para el mensaje haciendo\04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9" t="1264" r="679" b="1489"/>
          <a:stretch/>
        </p:blipFill>
        <p:spPr bwMode="auto">
          <a:xfrm>
            <a:off x="1" y="0"/>
            <a:ext cx="9144000" cy="5143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4067944" y="339502"/>
            <a:ext cx="4896544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76200">
                    <a:srgbClr val="3E1F00"/>
                  </a:glow>
                </a:effectLst>
                <a:latin typeface="+mj-lt"/>
              </a:rPr>
              <a:t>Si las acciones humanas pueden ser nobles, vergonzosas o indiferentes, lo mismo ocurre con los placeres correspondientes. Hay placeres que derivan de actividades nobles, y otros de vergonzoso origen.</a:t>
            </a:r>
          </a:p>
        </p:txBody>
      </p:sp>
      <p:sp>
        <p:nvSpPr>
          <p:cNvPr id="5" name="4 Rectángulo"/>
          <p:cNvSpPr/>
          <p:nvPr/>
        </p:nvSpPr>
        <p:spPr>
          <a:xfrm>
            <a:off x="4067944" y="3172782"/>
            <a:ext cx="4896544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76200">
                    <a:srgbClr val="3E1F00"/>
                  </a:glow>
                </a:effectLst>
                <a:latin typeface="+mj-lt"/>
              </a:rPr>
              <a:t>El que posee las nociones más exactas sobre las causas de las cosas y es capaz de dar perfecta cuenta de ellas en su enseñanza, es más sabio que todos los demás en cualquier otra ciencia.</a:t>
            </a:r>
          </a:p>
        </p:txBody>
      </p:sp>
    </p:spTree>
    <p:extLst>
      <p:ext uri="{BB962C8B-B14F-4D97-AF65-F5344CB8AC3E}">
        <p14:creationId xmlns:p14="http://schemas.microsoft.com/office/powerpoint/2010/main" val="11268280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ferris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01 Mis docu. Backup\Mis imágenes\00 Para el mensaje haciendo\05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9" t="1264" r="679" b="1489"/>
          <a:stretch/>
        </p:blipFill>
        <p:spPr bwMode="auto">
          <a:xfrm>
            <a:off x="1" y="0"/>
            <a:ext cx="9144000" cy="5143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4047162" y="339502"/>
            <a:ext cx="493204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76200">
                    <a:srgbClr val="3E1F00"/>
                  </a:glow>
                </a:effectLst>
                <a:latin typeface="+mj-lt"/>
              </a:rPr>
              <a:t>Todos los aduladores son mercenarios, y todos los hombres de bajo espíritu son aduladores.</a:t>
            </a:r>
          </a:p>
        </p:txBody>
      </p:sp>
      <p:sp>
        <p:nvSpPr>
          <p:cNvPr id="5" name="4 Rectángulo"/>
          <p:cNvSpPr/>
          <p:nvPr/>
        </p:nvSpPr>
        <p:spPr>
          <a:xfrm>
            <a:off x="4227690" y="2248585"/>
            <a:ext cx="4572000" cy="707886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76200">
                    <a:srgbClr val="3E1F00"/>
                  </a:glow>
                </a:effectLst>
                <a:latin typeface="+mj-lt"/>
              </a:rPr>
              <a:t>Los discursos inspiran menos confianza que las acciones.</a:t>
            </a:r>
          </a:p>
        </p:txBody>
      </p:sp>
      <p:sp>
        <p:nvSpPr>
          <p:cNvPr id="12" name="11 Rectángulo"/>
          <p:cNvSpPr/>
          <p:nvPr/>
        </p:nvSpPr>
        <p:spPr>
          <a:xfrm>
            <a:off x="4078335" y="3788335"/>
            <a:ext cx="4896544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76200">
                    <a:srgbClr val="3E1F00"/>
                  </a:glow>
                </a:effectLst>
                <a:latin typeface="+mj-lt"/>
              </a:rPr>
              <a:t>Los sabios tienen las mismas ventajas sobre los ignorantes, que los vivos sobre los muertos.</a:t>
            </a:r>
          </a:p>
        </p:txBody>
      </p:sp>
    </p:spTree>
    <p:extLst>
      <p:ext uri="{BB962C8B-B14F-4D97-AF65-F5344CB8AC3E}">
        <p14:creationId xmlns:p14="http://schemas.microsoft.com/office/powerpoint/2010/main" val="37596784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ferris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1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01 Mis docu. Backup\Mis imágenes\00 Para el mensaje haciendo\06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9" t="1264" r="679" b="1489"/>
          <a:stretch/>
        </p:blipFill>
        <p:spPr bwMode="auto">
          <a:xfrm>
            <a:off x="1" y="0"/>
            <a:ext cx="9144000" cy="5143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4067944" y="339502"/>
            <a:ext cx="489654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76200">
                    <a:srgbClr val="3E1F00"/>
                  </a:glow>
                </a:effectLst>
                <a:latin typeface="+mj-lt"/>
              </a:rPr>
              <a:t>Es un principio indiscutible que para saber mandar bien, es preciso saber obedecer.</a:t>
            </a:r>
          </a:p>
        </p:txBody>
      </p:sp>
      <p:sp>
        <p:nvSpPr>
          <p:cNvPr id="15" name="14 Rectángulo"/>
          <p:cNvSpPr/>
          <p:nvPr/>
        </p:nvSpPr>
        <p:spPr>
          <a:xfrm>
            <a:off x="4067944" y="2248585"/>
            <a:ext cx="489654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76200">
                    <a:srgbClr val="3E1F00"/>
                  </a:glow>
                </a:effectLst>
                <a:latin typeface="+mj-lt"/>
              </a:rPr>
              <a:t>Un estado es gobernado mejor por un hombre bueno que por unas buenas leyes.</a:t>
            </a:r>
          </a:p>
        </p:txBody>
      </p:sp>
      <p:sp>
        <p:nvSpPr>
          <p:cNvPr id="17" name="16 Rectángulo"/>
          <p:cNvSpPr/>
          <p:nvPr/>
        </p:nvSpPr>
        <p:spPr>
          <a:xfrm>
            <a:off x="4067944" y="4116894"/>
            <a:ext cx="489654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76200">
                    <a:srgbClr val="3E1F00"/>
                  </a:glow>
                </a:effectLst>
                <a:latin typeface="+mj-lt"/>
              </a:rPr>
              <a:t>El fin de la ciencia especulativa es la verdad, y el fin de la ciencia práctica es la acción.</a:t>
            </a:r>
          </a:p>
        </p:txBody>
      </p:sp>
    </p:spTree>
    <p:extLst>
      <p:ext uri="{BB962C8B-B14F-4D97-AF65-F5344CB8AC3E}">
        <p14:creationId xmlns:p14="http://schemas.microsoft.com/office/powerpoint/2010/main" val="26967655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ferris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5" grpId="0"/>
      <p:bldP spid="1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01 Mis docu. Backup\Mis imágenes\00 Para el mensaje haciendo\07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9" t="1264" r="679" b="1489"/>
          <a:stretch/>
        </p:blipFill>
        <p:spPr bwMode="auto">
          <a:xfrm>
            <a:off x="1" y="0"/>
            <a:ext cx="9144000" cy="5143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14 Rectángulo"/>
          <p:cNvSpPr/>
          <p:nvPr/>
        </p:nvSpPr>
        <p:spPr>
          <a:xfrm>
            <a:off x="4067944" y="339502"/>
            <a:ext cx="4896544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76200">
                    <a:srgbClr val="3E1F00"/>
                  </a:glow>
                </a:effectLst>
                <a:latin typeface="+mj-lt"/>
              </a:rPr>
              <a:t>Quien discute sobre si se puede matar a la propia madre, no merece argumentos sino azotes.</a:t>
            </a:r>
          </a:p>
        </p:txBody>
      </p:sp>
      <p:sp>
        <p:nvSpPr>
          <p:cNvPr id="3" name="2 Rectángulo"/>
          <p:cNvSpPr/>
          <p:nvPr/>
        </p:nvSpPr>
        <p:spPr>
          <a:xfrm>
            <a:off x="4067944" y="2099694"/>
            <a:ext cx="4896544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76200">
                    <a:srgbClr val="3E1F00"/>
                  </a:glow>
                </a:effectLst>
                <a:latin typeface="+mj-lt"/>
              </a:rPr>
              <a:t>Cuanto más nos inclina la naturaleza a los placeres, tanto más propensos somos a la licencia que a la decencia.</a:t>
            </a:r>
          </a:p>
        </p:txBody>
      </p:sp>
      <p:sp>
        <p:nvSpPr>
          <p:cNvPr id="16" name="15 Rectángulo"/>
          <p:cNvSpPr/>
          <p:nvPr/>
        </p:nvSpPr>
        <p:spPr>
          <a:xfrm>
            <a:off x="4067944" y="3806277"/>
            <a:ext cx="4896544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76200">
                    <a:srgbClr val="3E1F00"/>
                  </a:glow>
                </a:effectLst>
                <a:latin typeface="+mj-lt"/>
              </a:rPr>
              <a:t>Y es que la naturaleza no hace nada en vano, y entre los animales, el hombre es el único que posee la palabra.</a:t>
            </a:r>
          </a:p>
        </p:txBody>
      </p:sp>
    </p:spTree>
    <p:extLst>
      <p:ext uri="{BB962C8B-B14F-4D97-AF65-F5344CB8AC3E}">
        <p14:creationId xmlns:p14="http://schemas.microsoft.com/office/powerpoint/2010/main" val="20100844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ferris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3" grpId="0"/>
      <p:bldP spid="1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01 Mis docu. Backup\Mis imágenes\00 Para el mensaje haciendo\08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9" t="1264" r="679" b="1489"/>
          <a:stretch/>
        </p:blipFill>
        <p:spPr bwMode="auto">
          <a:xfrm>
            <a:off x="1" y="0"/>
            <a:ext cx="9144000" cy="5143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13 Rectángulo"/>
          <p:cNvSpPr/>
          <p:nvPr/>
        </p:nvSpPr>
        <p:spPr>
          <a:xfrm>
            <a:off x="4067944" y="331951"/>
            <a:ext cx="4896544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76200">
                    <a:srgbClr val="3E1F00"/>
                  </a:glow>
                </a:effectLst>
                <a:latin typeface="+mj-lt"/>
              </a:rPr>
              <a:t>La ciencia es respecto del alma lo que es la luz respecto de los ojos, y si las raíces son amargas, los frutos son muy dulces.</a:t>
            </a:r>
          </a:p>
        </p:txBody>
      </p:sp>
      <p:sp>
        <p:nvSpPr>
          <p:cNvPr id="15" name="14 Rectángulo"/>
          <p:cNvSpPr/>
          <p:nvPr/>
        </p:nvSpPr>
        <p:spPr>
          <a:xfrm>
            <a:off x="4067944" y="3795886"/>
            <a:ext cx="4896544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76200">
                    <a:srgbClr val="3E1F00"/>
                  </a:glow>
                </a:effectLst>
                <a:latin typeface="+mj-lt"/>
              </a:rPr>
              <a:t>Es evidente que todos los fines no son fines perfectos. Pero el bien supremo constituye, de alguna manera, un fin perfecto.</a:t>
            </a:r>
          </a:p>
        </p:txBody>
      </p:sp>
      <p:sp>
        <p:nvSpPr>
          <p:cNvPr id="16" name="15 Rectángulo"/>
          <p:cNvSpPr/>
          <p:nvPr/>
        </p:nvSpPr>
        <p:spPr>
          <a:xfrm>
            <a:off x="4163871" y="2387084"/>
            <a:ext cx="4707827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76200">
                    <a:srgbClr val="3E1F00"/>
                  </a:glow>
                </a:effectLst>
                <a:latin typeface="+mj-lt"/>
              </a:rPr>
              <a:t>Todo hombre, por naturaleza, desea saber.</a:t>
            </a:r>
          </a:p>
        </p:txBody>
      </p:sp>
    </p:spTree>
    <p:extLst>
      <p:ext uri="{BB962C8B-B14F-4D97-AF65-F5344CB8AC3E}">
        <p14:creationId xmlns:p14="http://schemas.microsoft.com/office/powerpoint/2010/main" val="25806603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ferris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/>
      <p:bldP spid="1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01 Mis docu. Backup\Mis imágenes\00 Para el mensaje haciendo\09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9" t="1264" r="679" b="1489"/>
          <a:stretch/>
        </p:blipFill>
        <p:spPr bwMode="auto">
          <a:xfrm>
            <a:off x="1" y="0"/>
            <a:ext cx="9144000" cy="5143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9 Rectángulo"/>
          <p:cNvSpPr/>
          <p:nvPr/>
        </p:nvSpPr>
        <p:spPr>
          <a:xfrm>
            <a:off x="4067944" y="483518"/>
            <a:ext cx="4896544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76200">
                    <a:srgbClr val="3E1F00"/>
                  </a:glow>
                </a:effectLst>
                <a:latin typeface="+mj-lt"/>
              </a:rPr>
              <a:t>No conviene hablar del pudor como de una virtud. Se parece más bien a una emoción que a una disposición adquirida. Se define, pues, como un miedo de dar de sí una mala opinión.</a:t>
            </a:r>
          </a:p>
        </p:txBody>
      </p:sp>
      <p:sp>
        <p:nvSpPr>
          <p:cNvPr id="11" name="10 Rectángulo"/>
          <p:cNvSpPr/>
          <p:nvPr/>
        </p:nvSpPr>
        <p:spPr>
          <a:xfrm>
            <a:off x="4067944" y="3363838"/>
            <a:ext cx="4896544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76200">
                    <a:srgbClr val="3E1F00"/>
                  </a:glow>
                </a:effectLst>
                <a:latin typeface="+mj-lt"/>
              </a:rPr>
              <a:t>La virtud es una disposición voluntaria adquirida, que consiste en un término medio entre dos extremos malos, el uno por exceso y el otro por defecto.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ferris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3" name="Picture 5" descr="C:\01 Mis docu. Backup\Mis imágenes\00 Para el mensaje haciendo\10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9" t="1264" r="679" b="1489"/>
          <a:stretch/>
        </p:blipFill>
        <p:spPr bwMode="auto">
          <a:xfrm>
            <a:off x="1" y="0"/>
            <a:ext cx="9144000" cy="5143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4067944" y="331951"/>
            <a:ext cx="4896544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76200">
                    <a:srgbClr val="3E1F00"/>
                  </a:glow>
                </a:effectLst>
                <a:latin typeface="+mj-lt"/>
              </a:rPr>
              <a:t>La mente siempre tiene razón, mientras que el apetito y la imaginación pueden equivocarse.</a:t>
            </a:r>
          </a:p>
        </p:txBody>
      </p:sp>
      <p:sp>
        <p:nvSpPr>
          <p:cNvPr id="15" name="14 Rectángulo"/>
          <p:cNvSpPr/>
          <p:nvPr/>
        </p:nvSpPr>
        <p:spPr>
          <a:xfrm>
            <a:off x="4067944" y="2067694"/>
            <a:ext cx="4896544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76200">
                    <a:srgbClr val="3E1F00"/>
                  </a:glow>
                </a:effectLst>
                <a:latin typeface="+mj-lt"/>
              </a:rPr>
              <a:t>Si el espíritu es un atributo divino, una existencia conforme al espíritu será verdaderamente divina.</a:t>
            </a:r>
          </a:p>
        </p:txBody>
      </p:sp>
      <p:sp>
        <p:nvSpPr>
          <p:cNvPr id="17" name="16 Rectángulo"/>
          <p:cNvSpPr/>
          <p:nvPr/>
        </p:nvSpPr>
        <p:spPr>
          <a:xfrm>
            <a:off x="4067944" y="3788335"/>
            <a:ext cx="4896544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76200">
                    <a:srgbClr val="3E1F00"/>
                  </a:glow>
                </a:effectLst>
                <a:latin typeface="+mj-lt"/>
              </a:rPr>
              <a:t>La democracia ha surgido de la idea de que sí los hombres son iguales en cualquier respecto, lo son en todos.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ferris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5" grpId="0"/>
      <p:bldP spid="1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01 Mis docu. Backup\Mis imágenes\00 Para el mensaje haciendo\11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9" t="1264" r="679" b="1489"/>
          <a:stretch/>
        </p:blipFill>
        <p:spPr bwMode="auto">
          <a:xfrm>
            <a:off x="1" y="0"/>
            <a:ext cx="9144000" cy="5143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15 CuadroTexto"/>
          <p:cNvSpPr txBox="1"/>
          <p:nvPr/>
        </p:nvSpPr>
        <p:spPr>
          <a:xfrm>
            <a:off x="4972293" y="3075806"/>
            <a:ext cx="3128099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CO" sz="1200" b="1" dirty="0" smtClean="0">
                <a:latin typeface="+mj-lt"/>
              </a:rPr>
              <a:t>Imágenes: Diosas griegas.</a:t>
            </a:r>
          </a:p>
          <a:p>
            <a:pPr algn="ctr"/>
            <a:endParaRPr lang="es-CO" sz="1200" b="1" dirty="0">
              <a:latin typeface="+mj-lt"/>
            </a:endParaRPr>
          </a:p>
          <a:p>
            <a:pPr algn="ctr"/>
            <a:r>
              <a:rPr lang="es-CO" sz="1200" b="1" dirty="0" smtClean="0">
                <a:latin typeface="+mj-lt"/>
              </a:rPr>
              <a:t>Música:</a:t>
            </a:r>
          </a:p>
          <a:p>
            <a:pPr algn="ctr"/>
            <a:r>
              <a:rPr lang="es-CO" sz="1200" b="1" dirty="0">
                <a:latin typeface="+mj-lt"/>
              </a:rPr>
              <a:t>El mediodía - </a:t>
            </a:r>
            <a:r>
              <a:rPr lang="es-CO" sz="1200" b="1" i="1" dirty="0">
                <a:latin typeface="+mj-lt"/>
              </a:rPr>
              <a:t>Manos </a:t>
            </a:r>
            <a:r>
              <a:rPr lang="es-CO" sz="1200" b="1" i="1" dirty="0" err="1">
                <a:latin typeface="+mj-lt"/>
              </a:rPr>
              <a:t>Hatzidakis</a:t>
            </a:r>
            <a:endParaRPr lang="es-CO" sz="1200" b="1" i="1" dirty="0">
              <a:latin typeface="+mj-lt"/>
            </a:endParaRPr>
          </a:p>
          <a:p>
            <a:pPr algn="ctr"/>
            <a:endParaRPr lang="es-CO" sz="1200" b="1" dirty="0" smtClean="0">
              <a:latin typeface="+mj-lt"/>
            </a:endParaRPr>
          </a:p>
          <a:p>
            <a:pPr algn="ctr"/>
            <a:r>
              <a:rPr lang="es-CO" sz="1200" b="1" dirty="0" smtClean="0">
                <a:latin typeface="+mj-lt"/>
              </a:rPr>
              <a:t>Realización general: </a:t>
            </a:r>
            <a:r>
              <a:rPr lang="es-CO" sz="1200" b="1" i="1" dirty="0" smtClean="0">
                <a:latin typeface="+mj-lt"/>
              </a:rPr>
              <a:t>Rodrigo Valencia Cardona</a:t>
            </a:r>
          </a:p>
          <a:p>
            <a:pPr algn="ctr"/>
            <a:r>
              <a:rPr lang="es-CO" sz="1200" b="1" dirty="0" smtClean="0">
                <a:latin typeface="+mj-lt"/>
              </a:rPr>
              <a:t>Medellín-Colombia</a:t>
            </a:r>
            <a:endParaRPr lang="es-CO" sz="1200" b="1" dirty="0">
              <a:latin typeface="+mj-lt"/>
            </a:endParaRPr>
          </a:p>
        </p:txBody>
      </p:sp>
      <p:sp>
        <p:nvSpPr>
          <p:cNvPr id="19" name="18 Rectángulo"/>
          <p:cNvSpPr/>
          <p:nvPr/>
        </p:nvSpPr>
        <p:spPr>
          <a:xfrm>
            <a:off x="4279549" y="771550"/>
            <a:ext cx="4540923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76200">
                    <a:srgbClr val="3E1F00"/>
                  </a:glow>
                </a:effectLst>
                <a:latin typeface="+mj-lt"/>
              </a:rPr>
              <a:t>En las adversidades sale a la luz la virtud.</a:t>
            </a:r>
          </a:p>
        </p:txBody>
      </p:sp>
      <p:sp>
        <p:nvSpPr>
          <p:cNvPr id="20" name="19 Rectángulo"/>
          <p:cNvSpPr/>
          <p:nvPr/>
        </p:nvSpPr>
        <p:spPr>
          <a:xfrm>
            <a:off x="4305259" y="2067694"/>
            <a:ext cx="4371197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76200">
                    <a:srgbClr val="3E1F00"/>
                  </a:glow>
                </a:effectLst>
                <a:latin typeface="+mj-lt"/>
              </a:rPr>
              <a:t>La virtud resplandece en las desgracias.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ferris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9" grpId="0"/>
      <p:bldP spid="20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CO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14300"/>
            <a:ext cx="8839200" cy="49149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CO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228600"/>
            <a:ext cx="8534400" cy="46863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CO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1657350"/>
            <a:ext cx="304800" cy="228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s-CO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7000" y="4343401"/>
            <a:ext cx="3811588" cy="409575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114801"/>
            <a:ext cx="9144000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1800" y="3429001"/>
            <a:ext cx="2540000" cy="847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1943100"/>
            <a:ext cx="10668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 smtClean="0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2514602"/>
          <a:ext cx="3200400" cy="1156716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2743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327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743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171700"/>
            <a:ext cx="32004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171700"/>
            <a:ext cx="32004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2514600"/>
          <a:ext cx="3200400" cy="1155192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2743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327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743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327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514350"/>
            <a:ext cx="7924800" cy="97155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1771650"/>
            <a:ext cx="91440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927</TotalTime>
  <Words>651</Words>
  <Application>Microsoft Office PowerPoint</Application>
  <PresentationFormat>Presentación en pantalla (16:9)</PresentationFormat>
  <Paragraphs>69</Paragraphs>
  <Slides>13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13</vt:i4>
      </vt:variant>
    </vt:vector>
  </HeadingPairs>
  <TitlesOfParts>
    <vt:vector size="15" baseType="lpstr"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Windows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Microsoft</dc:creator>
  <cp:lastModifiedBy>RODRIGO VALENCIA</cp:lastModifiedBy>
  <cp:revision>72</cp:revision>
  <dcterms:created xsi:type="dcterms:W3CDTF">2013-05-29T02:56:16Z</dcterms:created>
  <dcterms:modified xsi:type="dcterms:W3CDTF">2014-02-10T19:13:51Z</dcterms:modified>
</cp:coreProperties>
</file>