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72" r:id="rId4"/>
    <p:sldId id="270" r:id="rId5"/>
    <p:sldId id="271" r:id="rId6"/>
    <p:sldId id="274" r:id="rId7"/>
    <p:sldId id="273" r:id="rId8"/>
    <p:sldId id="275" r:id="rId9"/>
    <p:sldId id="282" r:id="rId10"/>
    <p:sldId id="278" r:id="rId11"/>
    <p:sldId id="279" r:id="rId12"/>
    <p:sldId id="280" r:id="rId13"/>
    <p:sldId id="277" r:id="rId14"/>
    <p:sldId id="283"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z41eez2WZtLpsmrU32DWuQ==" hashData="BYYN4frfAanw0A1KrYc8K5goTKk="/>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75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05/02/2014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05/02/2014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05/02/2014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05/02/2014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05/02/2014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05/02/2014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05/02/2014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05/02/2014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05/02/2014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05/02/2014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05/02/2014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BF05412-57D6-4122-9403-0DE196936BC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322462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05/02/2014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4E9413B-8CF8-4F1E-A4CA-C00B914E7C33}"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4435617" y="1177464"/>
            <a:ext cx="4384855" cy="2762438"/>
            <a:chOff x="4435617" y="1177464"/>
            <a:chExt cx="4384855" cy="2762438"/>
          </a:xfrm>
        </p:grpSpPr>
        <p:sp>
          <p:nvSpPr>
            <p:cNvPr id="3" name="2 Rectángulo"/>
            <p:cNvSpPr/>
            <p:nvPr/>
          </p:nvSpPr>
          <p:spPr>
            <a:xfrm>
              <a:off x="4435617" y="1177464"/>
              <a:ext cx="4384855" cy="1754326"/>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5400" b="1" cap="none" spc="150" dirty="0" smtClean="0">
                  <a:ln w="11430"/>
                  <a:solidFill>
                    <a:srgbClr val="F8F8F8"/>
                  </a:solidFill>
                  <a:effectLst>
                    <a:glow rad="127000">
                      <a:schemeClr val="tx1"/>
                    </a:glow>
                    <a:outerShdw blurRad="25400" algn="tl" rotWithShape="0">
                      <a:srgbClr val="000000">
                        <a:alpha val="43000"/>
                      </a:srgbClr>
                    </a:outerShdw>
                  </a:effectLst>
                  <a:latin typeface="Calligraphic" pitchFamily="2" charset="0"/>
                </a:rPr>
                <a:t>HERÁCLITO</a:t>
              </a:r>
            </a:p>
            <a:p>
              <a:pPr algn="ctr"/>
              <a:r>
                <a:rPr lang="es-ES" sz="5400" b="1" spc="150" dirty="0" smtClean="0">
                  <a:ln w="11430"/>
                  <a:solidFill>
                    <a:srgbClr val="F8F8F8"/>
                  </a:solidFill>
                  <a:effectLst>
                    <a:glow rad="127000">
                      <a:schemeClr val="tx1"/>
                    </a:glow>
                    <a:outerShdw blurRad="25400" algn="tl" rotWithShape="0">
                      <a:srgbClr val="000000">
                        <a:alpha val="43000"/>
                      </a:srgbClr>
                    </a:outerShdw>
                  </a:effectLst>
                  <a:latin typeface="Calligraphic" pitchFamily="2" charset="0"/>
                </a:rPr>
                <a:t>de Éfeso</a:t>
              </a:r>
              <a:endParaRPr lang="es-ES" sz="5400" b="1" cap="none" spc="150" dirty="0">
                <a:ln w="11430"/>
                <a:solidFill>
                  <a:srgbClr val="F8F8F8"/>
                </a:solidFill>
                <a:effectLst>
                  <a:glow rad="127000">
                    <a:schemeClr val="tx1"/>
                  </a:glow>
                  <a:outerShdw blurRad="25400" algn="tl" rotWithShape="0">
                    <a:srgbClr val="000000">
                      <a:alpha val="43000"/>
                    </a:srgbClr>
                  </a:outerShdw>
                </a:effectLst>
                <a:latin typeface="Calligraphic" pitchFamily="2" charset="0"/>
              </a:endParaRPr>
            </a:p>
          </p:txBody>
        </p:sp>
        <p:sp>
          <p:nvSpPr>
            <p:cNvPr id="5" name="4 Rectángulo"/>
            <p:cNvSpPr/>
            <p:nvPr/>
          </p:nvSpPr>
          <p:spPr>
            <a:xfrm>
              <a:off x="5038102" y="2924239"/>
              <a:ext cx="3204723" cy="1015663"/>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de-DE" sz="3000" b="1" spc="150" dirty="0" smtClean="0">
                  <a:ln w="11430"/>
                  <a:solidFill>
                    <a:srgbClr val="F8F8F8"/>
                  </a:solidFill>
                  <a:effectLst>
                    <a:glow rad="127000">
                      <a:schemeClr val="tx1"/>
                    </a:glow>
                    <a:outerShdw blurRad="25400" algn="tl" rotWithShape="0">
                      <a:srgbClr val="000000">
                        <a:alpha val="43000"/>
                      </a:srgbClr>
                    </a:outerShdw>
                  </a:effectLst>
                  <a:latin typeface="Calligraphic" pitchFamily="2" charset="0"/>
                </a:rPr>
                <a:t>535-470 aC.</a:t>
              </a:r>
            </a:p>
            <a:p>
              <a:pPr algn="ctr"/>
              <a:r>
                <a:rPr lang="de-DE" sz="3000" b="1" spc="150" dirty="0" smtClean="0">
                  <a:ln w="11430"/>
                  <a:solidFill>
                    <a:srgbClr val="F8F8F8"/>
                  </a:solidFill>
                  <a:effectLst>
                    <a:glow rad="127000">
                      <a:schemeClr val="tx1"/>
                    </a:glow>
                    <a:outerShdw blurRad="25400" algn="tl" rotWithShape="0">
                      <a:srgbClr val="000000">
                        <a:alpha val="43000"/>
                      </a:srgbClr>
                    </a:outerShdw>
                  </a:effectLst>
                  <a:latin typeface="Calligraphic" pitchFamily="2" charset="0"/>
                </a:rPr>
                <a:t>Filósofo </a:t>
              </a:r>
              <a:r>
                <a:rPr lang="de-DE" sz="3000" b="1" spc="150" dirty="0">
                  <a:ln w="11430"/>
                  <a:solidFill>
                    <a:srgbClr val="F8F8F8"/>
                  </a:solidFill>
                  <a:effectLst>
                    <a:glow rad="127000">
                      <a:schemeClr val="tx1"/>
                    </a:glow>
                    <a:outerShdw blurRad="25400" algn="tl" rotWithShape="0">
                      <a:srgbClr val="000000">
                        <a:alpha val="43000"/>
                      </a:srgbClr>
                    </a:outerShdw>
                  </a:effectLst>
                  <a:latin typeface="Calligraphic" pitchFamily="2" charset="0"/>
                </a:rPr>
                <a:t>griego.</a:t>
              </a:r>
              <a:endParaRPr lang="es-ES" sz="3000" b="1" cap="none" spc="150" dirty="0">
                <a:ln w="11430"/>
                <a:solidFill>
                  <a:srgbClr val="F8F8F8"/>
                </a:solidFill>
                <a:effectLst>
                  <a:glow rad="127000">
                    <a:schemeClr val="tx1"/>
                  </a:glow>
                  <a:outerShdw blurRad="25400" algn="tl" rotWithShape="0">
                    <a:srgbClr val="000000">
                      <a:alpha val="43000"/>
                    </a:srgbClr>
                  </a:outerShdw>
                </a:effectLst>
                <a:latin typeface="Calligraphic" pitchFamily="2" charset="0"/>
              </a:endParaRPr>
            </a:p>
          </p:txBody>
        </p:sp>
      </p:grpSp>
    </p:spTree>
  </p:cSld>
  <p:clrMapOvr>
    <a:masterClrMapping/>
  </p:clrMapOvr>
  <mc:AlternateContent xmlns:mc="http://schemas.openxmlformats.org/markup-compatibility/2006">
    <mc:Choice xmlns:p14="http://schemas.microsoft.com/office/powerpoint/2010/main" Requires="p14">
      <p:transition spd="slow" p14:dur="800">
        <p:circle/>
        <p:sndAc>
          <p:stSnd loop="1">
            <p:snd r:embed="rId2" name="Giorgos Koros - Chromata ki Aromata.wav"/>
          </p:stSnd>
        </p:sndAc>
      </p:transition>
    </mc:Choice>
    <mc:Fallback>
      <p:transition spd="slow">
        <p:circle/>
        <p:sndAc>
          <p:stSnd loop="1">
            <p:snd r:embed="rId2" name="Giorgos Koros - Chromata ki Aromat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1175" r="1491" b="5535"/>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5212" y="4465110"/>
            <a:ext cx="6264696" cy="369332"/>
          </a:xfrm>
          <a:prstGeom prst="rect">
            <a:avLst/>
          </a:prstGeom>
        </p:spPr>
        <p:txBody>
          <a:bodyPr wrap="square">
            <a:spAutoFit/>
          </a:bodyPr>
          <a:lstStyle/>
          <a:p>
            <a:pPr algn="ctr"/>
            <a:r>
              <a:rPr lang="es-CO" dirty="0">
                <a:latin typeface="Calligraphic" pitchFamily="2" charset="0"/>
              </a:rPr>
              <a:t>Todas las leyes humanas se alimentan de la ley divina.</a:t>
            </a:r>
          </a:p>
        </p:txBody>
      </p:sp>
      <p:sp>
        <p:nvSpPr>
          <p:cNvPr id="9" name="8 Rectángulo"/>
          <p:cNvSpPr/>
          <p:nvPr/>
        </p:nvSpPr>
        <p:spPr>
          <a:xfrm>
            <a:off x="364363" y="308329"/>
            <a:ext cx="8424936" cy="369332"/>
          </a:xfrm>
          <a:prstGeom prst="rect">
            <a:avLst/>
          </a:prstGeom>
        </p:spPr>
        <p:txBody>
          <a:bodyPr wrap="square">
            <a:spAutoFit/>
          </a:bodyPr>
          <a:lstStyle/>
          <a:p>
            <a:pPr algn="ctr"/>
            <a:r>
              <a:rPr lang="es-CO" dirty="0">
                <a:latin typeface="Calligraphic" pitchFamily="2" charset="0"/>
              </a:rPr>
              <a:t>Dios es día y noche, invierno y verano, guerra y paz, abundancia y hambre.</a:t>
            </a:r>
          </a:p>
        </p:txBody>
      </p:sp>
    </p:spTree>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1365" r="1491" b="5724"/>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301196" y="277885"/>
            <a:ext cx="6531946" cy="369332"/>
          </a:xfrm>
          <a:prstGeom prst="rect">
            <a:avLst/>
          </a:prstGeom>
        </p:spPr>
        <p:txBody>
          <a:bodyPr wrap="square">
            <a:spAutoFit/>
          </a:bodyPr>
          <a:lstStyle/>
          <a:p>
            <a:pPr algn="ctr"/>
            <a:r>
              <a:rPr lang="es-CO" dirty="0">
                <a:latin typeface="Calligraphic" pitchFamily="2" charset="0"/>
              </a:rPr>
              <a:t>Si no esperas lo inesperado, no lo reconocerás cuando llegue.</a:t>
            </a:r>
          </a:p>
        </p:txBody>
      </p:sp>
      <p:sp>
        <p:nvSpPr>
          <p:cNvPr id="9" name="8 Rectángulo"/>
          <p:cNvSpPr/>
          <p:nvPr/>
        </p:nvSpPr>
        <p:spPr>
          <a:xfrm>
            <a:off x="2286759" y="4476230"/>
            <a:ext cx="4570482" cy="369332"/>
          </a:xfrm>
          <a:prstGeom prst="rect">
            <a:avLst/>
          </a:prstGeom>
        </p:spPr>
        <p:txBody>
          <a:bodyPr wrap="none">
            <a:spAutoFit/>
          </a:bodyPr>
          <a:lstStyle/>
          <a:p>
            <a:pPr algn="ctr"/>
            <a:r>
              <a:rPr lang="es-CO" dirty="0">
                <a:latin typeface="Calligraphic" pitchFamily="2" charset="0"/>
              </a:rPr>
              <a:t>Sin esperanza se encuentra lo inesperado.</a:t>
            </a:r>
          </a:p>
        </p:txBody>
      </p:sp>
    </p:spTree>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1421" r="1491" b="5725"/>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197246" y="339502"/>
            <a:ext cx="4572000" cy="1477328"/>
          </a:xfrm>
          <a:prstGeom prst="rect">
            <a:avLst/>
          </a:prstGeom>
        </p:spPr>
        <p:txBody>
          <a:bodyPr>
            <a:spAutoFit/>
          </a:bodyPr>
          <a:lstStyle/>
          <a:p>
            <a:pPr algn="ctr"/>
            <a:r>
              <a:rPr lang="es-CO" dirty="0">
                <a:latin typeface="Calligraphic" pitchFamily="2" charset="0"/>
              </a:rPr>
              <a:t>Con tanto ardor deben los ciudadanos pelear por la defensa de las leyes, como por la de sus murallas, no siendo menos necesarias aquéllas que éstas para la conservación de una ciudad.</a:t>
            </a:r>
          </a:p>
        </p:txBody>
      </p:sp>
      <p:sp>
        <p:nvSpPr>
          <p:cNvPr id="9" name="8 Rectángulo"/>
          <p:cNvSpPr/>
          <p:nvPr/>
        </p:nvSpPr>
        <p:spPr>
          <a:xfrm>
            <a:off x="4229148" y="3583616"/>
            <a:ext cx="4572000" cy="1200329"/>
          </a:xfrm>
          <a:prstGeom prst="rect">
            <a:avLst/>
          </a:prstGeom>
        </p:spPr>
        <p:txBody>
          <a:bodyPr>
            <a:spAutoFit/>
          </a:bodyPr>
          <a:lstStyle/>
          <a:p>
            <a:pPr algn="ctr"/>
            <a:r>
              <a:rPr lang="es-CO" dirty="0">
                <a:latin typeface="Calligraphic" pitchFamily="2" charset="0"/>
              </a:rPr>
              <a:t>Los hombres intentan purificarse manchándose de sangre. Es como si, después de haberse manchado con barro, quisieran limpiarse con barro.</a:t>
            </a:r>
          </a:p>
        </p:txBody>
      </p:sp>
      <p:sp>
        <p:nvSpPr>
          <p:cNvPr id="10" name="9 Rectángulo"/>
          <p:cNvSpPr/>
          <p:nvPr/>
        </p:nvSpPr>
        <p:spPr>
          <a:xfrm>
            <a:off x="4305392" y="2490450"/>
            <a:ext cx="4453463" cy="369332"/>
          </a:xfrm>
          <a:prstGeom prst="rect">
            <a:avLst/>
          </a:prstGeom>
        </p:spPr>
        <p:txBody>
          <a:bodyPr wrap="none">
            <a:spAutoFit/>
          </a:bodyPr>
          <a:lstStyle/>
          <a:p>
            <a:r>
              <a:rPr lang="es-CO" dirty="0">
                <a:latin typeface="Calligraphic" pitchFamily="2" charset="0"/>
              </a:rPr>
              <a:t>Es necesaria la necesidad de la realidad.</a:t>
            </a:r>
          </a:p>
        </p:txBody>
      </p:sp>
    </p:spTree>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762" r="1491" b="5535"/>
          <a:stretch/>
        </p:blipFill>
        <p:spPr bwMode="auto">
          <a:xfrm>
            <a:off x="1"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8286" y="318720"/>
            <a:ext cx="8856984" cy="369332"/>
          </a:xfrm>
          <a:prstGeom prst="rect">
            <a:avLst/>
          </a:prstGeom>
        </p:spPr>
        <p:txBody>
          <a:bodyPr wrap="square">
            <a:spAutoFit/>
          </a:bodyPr>
          <a:lstStyle/>
          <a:p>
            <a:pPr algn="ctr"/>
            <a:r>
              <a:rPr lang="es-CO" sz="1750" dirty="0">
                <a:latin typeface="Calligraphic" pitchFamily="2" charset="0"/>
              </a:rPr>
              <a:t>Nadie se baña en el río dos veces porque todo cambia en el río y en el que se baña.</a:t>
            </a:r>
          </a:p>
        </p:txBody>
      </p:sp>
      <p:sp>
        <p:nvSpPr>
          <p:cNvPr id="10" name="9 Rectángulo"/>
          <p:cNvSpPr/>
          <p:nvPr/>
        </p:nvSpPr>
        <p:spPr>
          <a:xfrm>
            <a:off x="899592" y="4443958"/>
            <a:ext cx="7344816" cy="369332"/>
          </a:xfrm>
          <a:prstGeom prst="rect">
            <a:avLst/>
          </a:prstGeom>
        </p:spPr>
        <p:txBody>
          <a:bodyPr wrap="square">
            <a:spAutoFit/>
          </a:bodyPr>
          <a:lstStyle/>
          <a:p>
            <a:pPr algn="ctr"/>
            <a:r>
              <a:rPr lang="es-CO" dirty="0">
                <a:latin typeface="Calligraphic" pitchFamily="2" charset="0"/>
              </a:rPr>
              <a:t>Son distintas las aguas que cubren a los que entran al mismo río.</a:t>
            </a:r>
          </a:p>
        </p:txBody>
      </p:sp>
    </p:spTree>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877" r="1491" b="5536"/>
          <a:stretch/>
        </p:blipFill>
        <p:spPr bwMode="auto">
          <a:xfrm>
            <a:off x="0" y="0"/>
            <a:ext cx="9157839" cy="514350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99565" y="339502"/>
            <a:ext cx="8748464" cy="369332"/>
          </a:xfrm>
          <a:prstGeom prst="rect">
            <a:avLst/>
          </a:prstGeom>
        </p:spPr>
        <p:txBody>
          <a:bodyPr wrap="square">
            <a:spAutoFit/>
          </a:bodyPr>
          <a:lstStyle/>
          <a:p>
            <a:pPr algn="ctr"/>
            <a:r>
              <a:rPr lang="es-CO" dirty="0">
                <a:latin typeface="Calligraphic" pitchFamily="2" charset="0"/>
              </a:rPr>
              <a:t>A todo hombre le es concedido conocerse a sí mismo y meditar sabiamente.</a:t>
            </a:r>
          </a:p>
        </p:txBody>
      </p:sp>
      <p:sp>
        <p:nvSpPr>
          <p:cNvPr id="2" name="1 Rectángulo"/>
          <p:cNvSpPr/>
          <p:nvPr/>
        </p:nvSpPr>
        <p:spPr>
          <a:xfrm>
            <a:off x="411267" y="4434666"/>
            <a:ext cx="8316415" cy="369332"/>
          </a:xfrm>
          <a:prstGeom prst="rect">
            <a:avLst/>
          </a:prstGeom>
        </p:spPr>
        <p:txBody>
          <a:bodyPr wrap="square">
            <a:spAutoFit/>
          </a:bodyPr>
          <a:lstStyle/>
          <a:p>
            <a:pPr algn="ctr"/>
            <a:r>
              <a:rPr lang="es-CO" dirty="0">
                <a:latin typeface="Calligraphic" pitchFamily="2" charset="0"/>
              </a:rPr>
              <a:t>El hombre que pretende ver todo con claridad antes de decidir, nunca decide.</a:t>
            </a:r>
          </a:p>
        </p:txBody>
      </p:sp>
    </p:spTree>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1175" r="1491" b="5535"/>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0049" y="640308"/>
            <a:ext cx="4572000" cy="923330"/>
          </a:xfrm>
          <a:prstGeom prst="rect">
            <a:avLst/>
          </a:prstGeom>
        </p:spPr>
        <p:txBody>
          <a:bodyPr>
            <a:spAutoFit/>
          </a:bodyPr>
          <a:lstStyle/>
          <a:p>
            <a:pPr algn="ctr"/>
            <a:r>
              <a:rPr lang="es-CO" dirty="0">
                <a:latin typeface="Calligraphic" pitchFamily="2" charset="0"/>
              </a:rPr>
              <a:t>Los hombres despiertos no tienen más que un mundo, pero los hombres dormidos tienen cada uno su mundo.</a:t>
            </a:r>
          </a:p>
        </p:txBody>
      </p:sp>
      <p:sp>
        <p:nvSpPr>
          <p:cNvPr id="9" name="8 Rectángulo"/>
          <p:cNvSpPr/>
          <p:nvPr/>
        </p:nvSpPr>
        <p:spPr>
          <a:xfrm>
            <a:off x="4952093" y="2387084"/>
            <a:ext cx="2561920" cy="369332"/>
          </a:xfrm>
          <a:prstGeom prst="rect">
            <a:avLst/>
          </a:prstGeom>
        </p:spPr>
        <p:txBody>
          <a:bodyPr wrap="none">
            <a:spAutoFit/>
          </a:bodyPr>
          <a:lstStyle/>
          <a:p>
            <a:pPr algn="ctr"/>
            <a:r>
              <a:rPr lang="es-CO" dirty="0">
                <a:latin typeface="Calligraphic" pitchFamily="2" charset="0"/>
              </a:rPr>
              <a:t>Todo cambia nada es.</a:t>
            </a:r>
          </a:p>
        </p:txBody>
      </p:sp>
      <p:sp>
        <p:nvSpPr>
          <p:cNvPr id="10" name="9 Rectángulo"/>
          <p:cNvSpPr/>
          <p:nvPr/>
        </p:nvSpPr>
        <p:spPr>
          <a:xfrm>
            <a:off x="3944710" y="3579862"/>
            <a:ext cx="4572000" cy="923330"/>
          </a:xfrm>
          <a:prstGeom prst="rect">
            <a:avLst/>
          </a:prstGeom>
        </p:spPr>
        <p:txBody>
          <a:bodyPr>
            <a:spAutoFit/>
          </a:bodyPr>
          <a:lstStyle/>
          <a:p>
            <a:pPr algn="ctr"/>
            <a:r>
              <a:rPr lang="es-CO" dirty="0">
                <a:latin typeface="Calligraphic" pitchFamily="2" charset="0"/>
              </a:rPr>
              <a:t>Para Dios todo es hermoso, bueno y justo. Los hombres han concebido lo justo y lo injusto.</a:t>
            </a:r>
          </a:p>
        </p:txBody>
      </p:sp>
    </p:spTree>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796" r="1491" b="5535"/>
          <a:stretch/>
        </p:blipFill>
        <p:spPr bwMode="auto">
          <a:xfrm>
            <a:off x="0" y="1"/>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1658" y="339502"/>
            <a:ext cx="8316415" cy="369332"/>
          </a:xfrm>
          <a:prstGeom prst="rect">
            <a:avLst/>
          </a:prstGeom>
        </p:spPr>
        <p:txBody>
          <a:bodyPr wrap="square">
            <a:spAutoFit/>
          </a:bodyPr>
          <a:lstStyle/>
          <a:p>
            <a:pPr algn="ctr"/>
            <a:r>
              <a:rPr lang="es-CO" dirty="0">
                <a:latin typeface="Calligraphic" pitchFamily="2" charset="0"/>
              </a:rPr>
              <a:t>No está bien ocultar la propia ignorancia, sino descubrirla y ponerle remedio.</a:t>
            </a:r>
          </a:p>
        </p:txBody>
      </p:sp>
      <p:sp>
        <p:nvSpPr>
          <p:cNvPr id="9" name="8 Rectángulo"/>
          <p:cNvSpPr/>
          <p:nvPr/>
        </p:nvSpPr>
        <p:spPr>
          <a:xfrm>
            <a:off x="768424" y="4434666"/>
            <a:ext cx="7620000" cy="369332"/>
          </a:xfrm>
          <a:prstGeom prst="rect">
            <a:avLst/>
          </a:prstGeom>
        </p:spPr>
        <p:txBody>
          <a:bodyPr wrap="square">
            <a:spAutoFit/>
          </a:bodyPr>
          <a:lstStyle/>
          <a:p>
            <a:pPr algn="ctr"/>
            <a:r>
              <a:rPr lang="es-CO" dirty="0">
                <a:latin typeface="Calligraphic" pitchFamily="2" charset="0"/>
              </a:rPr>
              <a:t>Vivir sus deseos, agotarlos en la vida, es el destino de toda existencia.</a:t>
            </a:r>
          </a:p>
        </p:txBody>
      </p:sp>
    </p:spTree>
    <p:extLst>
      <p:ext uri="{BB962C8B-B14F-4D97-AF65-F5344CB8AC3E}">
        <p14:creationId xmlns:p14="http://schemas.microsoft.com/office/powerpoint/2010/main" val="3310903682"/>
      </p:ext>
    </p:extLst>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796" r="1491" b="5535"/>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516491" y="339502"/>
            <a:ext cx="6120680" cy="369332"/>
          </a:xfrm>
          <a:prstGeom prst="rect">
            <a:avLst/>
          </a:prstGeom>
        </p:spPr>
        <p:txBody>
          <a:bodyPr wrap="square">
            <a:spAutoFit/>
          </a:bodyPr>
          <a:lstStyle/>
          <a:p>
            <a:pPr algn="ctr"/>
            <a:r>
              <a:rPr lang="es-CO" dirty="0">
                <a:latin typeface="Calligraphic" pitchFamily="2" charset="0"/>
              </a:rPr>
              <a:t>Más vale apagar una injuria que apagar un incendio.</a:t>
            </a:r>
          </a:p>
        </p:txBody>
      </p:sp>
      <p:sp>
        <p:nvSpPr>
          <p:cNvPr id="10" name="9 Rectángulo"/>
          <p:cNvSpPr/>
          <p:nvPr/>
        </p:nvSpPr>
        <p:spPr>
          <a:xfrm>
            <a:off x="1619672" y="4434666"/>
            <a:ext cx="5904656" cy="369332"/>
          </a:xfrm>
          <a:prstGeom prst="rect">
            <a:avLst/>
          </a:prstGeom>
        </p:spPr>
        <p:txBody>
          <a:bodyPr wrap="square">
            <a:spAutoFit/>
          </a:bodyPr>
          <a:lstStyle/>
          <a:p>
            <a:pPr algn="ctr"/>
            <a:r>
              <a:rPr lang="es-CO" dirty="0">
                <a:latin typeface="Calligraphic" pitchFamily="2" charset="0"/>
              </a:rPr>
              <a:t>No hagas reír hasta el punto de dar motivo a la risa.</a:t>
            </a:r>
          </a:p>
        </p:txBody>
      </p:sp>
    </p:spTree>
    <p:extLst>
      <p:ext uri="{BB962C8B-B14F-4D97-AF65-F5344CB8AC3E}">
        <p14:creationId xmlns:p14="http://schemas.microsoft.com/office/powerpoint/2010/main" val="341502652"/>
      </p:ext>
    </p:extLst>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796" r="1601" b="5535"/>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32040" y="2966630"/>
            <a:ext cx="3888432" cy="1477328"/>
          </a:xfrm>
          <a:prstGeom prst="rect">
            <a:avLst/>
          </a:prstGeom>
        </p:spPr>
        <p:txBody>
          <a:bodyPr wrap="square">
            <a:spAutoFit/>
          </a:bodyPr>
          <a:lstStyle/>
          <a:p>
            <a:pPr algn="ctr"/>
            <a:r>
              <a:rPr lang="es-CO" dirty="0">
                <a:latin typeface="Calligraphic" pitchFamily="2" charset="0"/>
              </a:rPr>
              <a:t>Los médicos cortan, queman, torturan. Y haciendo a los enfermos un bien, que más parece mal, exigen una recompensa que casi no merecen.</a:t>
            </a:r>
          </a:p>
        </p:txBody>
      </p:sp>
      <p:sp>
        <p:nvSpPr>
          <p:cNvPr id="9" name="8 Rectángulo"/>
          <p:cNvSpPr/>
          <p:nvPr/>
        </p:nvSpPr>
        <p:spPr>
          <a:xfrm>
            <a:off x="4932040" y="555526"/>
            <a:ext cx="3744416" cy="646331"/>
          </a:xfrm>
          <a:prstGeom prst="rect">
            <a:avLst/>
          </a:prstGeom>
        </p:spPr>
        <p:txBody>
          <a:bodyPr wrap="square">
            <a:spAutoFit/>
          </a:bodyPr>
          <a:lstStyle/>
          <a:p>
            <a:pPr algn="ctr"/>
            <a:r>
              <a:rPr lang="es-CO" dirty="0">
                <a:latin typeface="Calligraphic" pitchFamily="2" charset="0"/>
              </a:rPr>
              <a:t>Los buscadores de oro cavan mucho y hallan poco.</a:t>
            </a:r>
          </a:p>
        </p:txBody>
      </p:sp>
      <p:sp>
        <p:nvSpPr>
          <p:cNvPr id="10" name="9 Rectángulo"/>
          <p:cNvSpPr/>
          <p:nvPr/>
        </p:nvSpPr>
        <p:spPr>
          <a:xfrm>
            <a:off x="4932040" y="1779662"/>
            <a:ext cx="3779912" cy="646331"/>
          </a:xfrm>
          <a:prstGeom prst="rect">
            <a:avLst/>
          </a:prstGeom>
        </p:spPr>
        <p:txBody>
          <a:bodyPr wrap="square">
            <a:spAutoFit/>
          </a:bodyPr>
          <a:lstStyle/>
          <a:p>
            <a:pPr algn="ctr"/>
            <a:r>
              <a:rPr lang="es-CO" dirty="0">
                <a:latin typeface="Calligraphic" pitchFamily="2" charset="0"/>
              </a:rPr>
              <a:t>Los perros sólo ladran a quienes no conocen.</a:t>
            </a:r>
          </a:p>
        </p:txBody>
      </p:sp>
    </p:spTree>
    <p:extLst>
      <p:ext uri="{BB962C8B-B14F-4D97-AF65-F5344CB8AC3E}">
        <p14:creationId xmlns:p14="http://schemas.microsoft.com/office/powerpoint/2010/main" val="450352712"/>
      </p:ext>
    </p:extLst>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up)">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1.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796" r="1491" b="5535"/>
          <a:stretch/>
        </p:blipFill>
        <p:spPr bwMode="auto">
          <a:xfrm>
            <a:off x="-8787" y="0"/>
            <a:ext cx="9152787"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6847" y="320461"/>
            <a:ext cx="7956375" cy="369332"/>
          </a:xfrm>
          <a:prstGeom prst="rect">
            <a:avLst/>
          </a:prstGeom>
        </p:spPr>
        <p:txBody>
          <a:bodyPr wrap="square">
            <a:spAutoFit/>
          </a:bodyPr>
          <a:lstStyle/>
          <a:p>
            <a:pPr algn="ctr"/>
            <a:r>
              <a:rPr lang="es-CO" dirty="0">
                <a:latin typeface="Calligraphic" pitchFamily="2" charset="0"/>
              </a:rPr>
              <a:t>Muerte es todo lo que vemos despiertos; sueño lo que vemos dormidos.</a:t>
            </a:r>
          </a:p>
        </p:txBody>
      </p:sp>
      <p:sp>
        <p:nvSpPr>
          <p:cNvPr id="3" name="2 Rectángulo"/>
          <p:cNvSpPr/>
          <p:nvPr/>
        </p:nvSpPr>
        <p:spPr>
          <a:xfrm>
            <a:off x="2093284" y="4434666"/>
            <a:ext cx="4968552" cy="369332"/>
          </a:xfrm>
          <a:prstGeom prst="rect">
            <a:avLst/>
          </a:prstGeom>
        </p:spPr>
        <p:txBody>
          <a:bodyPr wrap="square">
            <a:spAutoFit/>
          </a:bodyPr>
          <a:lstStyle/>
          <a:p>
            <a:pPr algn="ctr"/>
            <a:r>
              <a:rPr lang="es-CO" dirty="0">
                <a:latin typeface="Calligraphic" pitchFamily="2" charset="0"/>
              </a:rPr>
              <a:t>En el círculo se confunden el principio y el fin.</a:t>
            </a:r>
          </a:p>
        </p:txBody>
      </p:sp>
    </p:spTree>
    <p:extLst>
      <p:ext uri="{BB962C8B-B14F-4D97-AF65-F5344CB8AC3E}">
        <p14:creationId xmlns:p14="http://schemas.microsoft.com/office/powerpoint/2010/main" val="593478369"/>
      </p:ext>
    </p:extLst>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rotWithShape="1">
          <a:blip r:embed="rId2">
            <a:extLst>
              <a:ext uri="{28A0092B-C50C-407E-A947-70E740481C1C}">
                <a14:useLocalDpi xmlns:a14="http://schemas.microsoft.com/office/drawing/2010/main" val="0"/>
              </a:ext>
            </a:extLst>
          </a:blip>
          <a:srcRect l="1269" t="799" r="1491" b="5724"/>
          <a:stretch/>
        </p:blipFill>
        <p:spPr bwMode="auto">
          <a:xfrm>
            <a:off x="0" y="1190"/>
            <a:ext cx="9144000" cy="514230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32040" y="1131590"/>
            <a:ext cx="3744416" cy="923330"/>
          </a:xfrm>
          <a:prstGeom prst="rect">
            <a:avLst/>
          </a:prstGeom>
        </p:spPr>
        <p:txBody>
          <a:bodyPr wrap="square">
            <a:spAutoFit/>
          </a:bodyPr>
          <a:lstStyle/>
          <a:p>
            <a:pPr algn="ctr"/>
            <a:r>
              <a:rPr lang="es-CO" dirty="0">
                <a:latin typeface="Calligraphic" pitchFamily="2" charset="0"/>
              </a:rPr>
              <a:t>La enfermedad hace agradable la salud; el hambre la saciedad; la fatiga el reposo.</a:t>
            </a:r>
          </a:p>
        </p:txBody>
      </p:sp>
      <p:sp>
        <p:nvSpPr>
          <p:cNvPr id="9" name="8 CuadroTexto"/>
          <p:cNvSpPr txBox="1"/>
          <p:nvPr/>
        </p:nvSpPr>
        <p:spPr>
          <a:xfrm>
            <a:off x="5283880" y="2787774"/>
            <a:ext cx="2958630" cy="1815882"/>
          </a:xfrm>
          <a:prstGeom prst="rect">
            <a:avLst/>
          </a:prstGeom>
          <a:noFill/>
        </p:spPr>
        <p:txBody>
          <a:bodyPr wrap="none" rtlCol="0">
            <a:spAutoFit/>
          </a:bodyPr>
          <a:lstStyle/>
          <a:p>
            <a:pPr algn="ctr"/>
            <a:r>
              <a:rPr lang="es-CO" sz="1400" b="1" dirty="0" smtClean="0">
                <a:latin typeface="+mj-lt"/>
              </a:rPr>
              <a:t>Imágenes: Dibujos a Lápiz</a:t>
            </a:r>
          </a:p>
          <a:p>
            <a:pPr algn="ctr"/>
            <a:endParaRPr lang="es-CO" sz="1400" b="1" dirty="0">
              <a:latin typeface="+mj-lt"/>
            </a:endParaRPr>
          </a:p>
          <a:p>
            <a:pPr algn="ctr"/>
            <a:r>
              <a:rPr lang="es-CO" sz="1400" b="1" dirty="0" smtClean="0">
                <a:latin typeface="+mj-lt"/>
              </a:rPr>
              <a:t>Música:</a:t>
            </a:r>
          </a:p>
          <a:p>
            <a:pPr algn="ctr"/>
            <a:r>
              <a:rPr lang="fi-FI" sz="1400" b="1" dirty="0">
                <a:latin typeface="+mj-lt"/>
              </a:rPr>
              <a:t>Chromata ki aromata - </a:t>
            </a:r>
            <a:r>
              <a:rPr lang="fi-FI" sz="1400" b="1" i="1" dirty="0">
                <a:latin typeface="+mj-lt"/>
              </a:rPr>
              <a:t>Giorgos Koros </a:t>
            </a:r>
          </a:p>
          <a:p>
            <a:pPr algn="ctr"/>
            <a:endParaRPr lang="es-CO" sz="1400" b="1" dirty="0">
              <a:latin typeface="+mj-lt"/>
            </a:endParaRPr>
          </a:p>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spTree>
    <p:extLst>
      <p:ext uri="{BB962C8B-B14F-4D97-AF65-F5344CB8AC3E}">
        <p14:creationId xmlns:p14="http://schemas.microsoft.com/office/powerpoint/2010/main" val="3697949308"/>
      </p:ext>
    </p:extLst>
  </p:cSld>
  <p:clrMapOvr>
    <a:masterClrMapping/>
  </p:clrMapOvr>
  <mc:AlternateContent xmlns:mc="http://schemas.openxmlformats.org/markup-compatibility/2006" xmlns:p14="http://schemas.microsoft.com/office/powerpoint/2010/main">
    <mc:Choice Requires="p14">
      <p:transition spd="slow" p14:dur="2500">
        <p:pull dir="u"/>
      </p:transition>
    </mc:Choice>
    <mc:Fallback xmlns="">
      <p:transition spd="slow">
        <p:pull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Horizontal)">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671</TotalTime>
  <Words>456</Words>
  <Application>Microsoft Office PowerPoint</Application>
  <PresentationFormat>Presentación en pantalla (16:9)</PresentationFormat>
  <Paragraphs>64</Paragraphs>
  <Slides>13</Slides>
  <Notes>0</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62</cp:revision>
  <dcterms:created xsi:type="dcterms:W3CDTF">2013-05-29T02:56:16Z</dcterms:created>
  <dcterms:modified xsi:type="dcterms:W3CDTF">2014-02-05T23:37:58Z</dcterms:modified>
</cp:coreProperties>
</file>