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1" r:id="rId3"/>
    <p:sldId id="276" r:id="rId4"/>
    <p:sldId id="298" r:id="rId5"/>
    <p:sldId id="299" r:id="rId6"/>
    <p:sldId id="314" r:id="rId7"/>
    <p:sldId id="277" r:id="rId8"/>
    <p:sldId id="278" r:id="rId9"/>
    <p:sldId id="282" r:id="rId10"/>
    <p:sldId id="279" r:id="rId11"/>
    <p:sldId id="283" r:id="rId12"/>
    <p:sldId id="281" r:id="rId13"/>
    <p:sldId id="285" r:id="rId14"/>
    <p:sldId id="288" r:id="rId15"/>
    <p:sldId id="290" r:id="rId16"/>
    <p:sldId id="307" r:id="rId17"/>
    <p:sldId id="289" r:id="rId18"/>
    <p:sldId id="315" r:id="rId19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osBDn1+6mTCg0CNzVGTkQ==" hashData="pPmRgXm/EE8WcuXuzmzSgFAi5W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60"/>
  </p:normalViewPr>
  <p:slideViewPr>
    <p:cSldViewPr>
      <p:cViewPr varScale="1">
        <p:scale>
          <a:sx n="92" d="100"/>
          <a:sy n="92" d="100"/>
        </p:scale>
        <p:origin x="-750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2FF0E1-D8D8-499A-AA2E-2CD1A6CC258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4613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057FD72-276B-4098-8422-A5D31CD0CB21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Parchment Map Background by CrimsonDrago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File:Cicer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26527"/>
            <a:ext cx="2814568" cy="464947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4 Grupo"/>
          <p:cNvGrpSpPr/>
          <p:nvPr/>
        </p:nvGrpSpPr>
        <p:grpSpPr>
          <a:xfrm>
            <a:off x="3790303" y="843558"/>
            <a:ext cx="4536504" cy="3075438"/>
            <a:chOff x="3790303" y="843558"/>
            <a:chExt cx="4536504" cy="3075438"/>
          </a:xfrm>
        </p:grpSpPr>
        <p:sp>
          <p:nvSpPr>
            <p:cNvPr id="2" name="1 Rectángulo"/>
            <p:cNvSpPr/>
            <p:nvPr/>
          </p:nvSpPr>
          <p:spPr>
            <a:xfrm>
              <a:off x="3790303" y="3149555"/>
              <a:ext cx="4536504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200" dirty="0" smtClean="0">
                  <a:solidFill>
                    <a:srgbClr val="663300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Berlin Sans FB Demi" pitchFamily="34" charset="0"/>
                  <a:cs typeface="Aharoni" pitchFamily="2" charset="-79"/>
                </a:rPr>
                <a:t>106-43 a.C.</a:t>
              </a:r>
            </a:p>
            <a:p>
              <a:pPr algn="ctr"/>
              <a:r>
                <a:rPr lang="es-CO" sz="2200" dirty="0" smtClean="0">
                  <a:solidFill>
                    <a:srgbClr val="663300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Berlin Sans FB Demi" pitchFamily="34" charset="0"/>
                  <a:cs typeface="Aharoni" pitchFamily="2" charset="-79"/>
                </a:rPr>
                <a:t>Escritor, orador </a:t>
              </a:r>
              <a:r>
                <a:rPr lang="es-CO" sz="2200" dirty="0">
                  <a:solidFill>
                    <a:srgbClr val="663300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Berlin Sans FB Demi" pitchFamily="34" charset="0"/>
                  <a:cs typeface="Aharoni" pitchFamily="2" charset="-79"/>
                </a:rPr>
                <a:t>y político romano.</a:t>
              </a:r>
            </a:p>
          </p:txBody>
        </p:sp>
        <p:sp>
          <p:nvSpPr>
            <p:cNvPr id="3" name="2 Rectángulo"/>
            <p:cNvSpPr/>
            <p:nvPr/>
          </p:nvSpPr>
          <p:spPr>
            <a:xfrm>
              <a:off x="4057425" y="843558"/>
              <a:ext cx="3993401" cy="190821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s-ES" sz="4800" b="1" cap="none" spc="0" dirty="0" smtClean="0">
                  <a:ln w="1905"/>
                  <a:solidFill>
                    <a:srgbClr val="663300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Berlin Sans FB Demi" pitchFamily="34" charset="0"/>
                  <a:cs typeface="Aharoni" pitchFamily="2" charset="-79"/>
                </a:rPr>
                <a:t>Marco Tulio</a:t>
              </a:r>
            </a:p>
            <a:p>
              <a:pPr algn="ctr"/>
              <a:r>
                <a:rPr lang="es-ES" sz="7000" b="1" dirty="0" smtClean="0">
                  <a:ln w="1905"/>
                  <a:solidFill>
                    <a:srgbClr val="663300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Berlin Sans FB Demi" pitchFamily="34" charset="0"/>
                  <a:cs typeface="Aharoni" pitchFamily="2" charset="-79"/>
                </a:rPr>
                <a:t>CICERÓN</a:t>
              </a:r>
              <a:endParaRPr lang="es-ES" sz="7000" b="1" cap="none" spc="0" dirty="0">
                <a:ln w="1905"/>
                <a:solidFill>
                  <a:srgbClr val="663300"/>
                </a:solidFill>
                <a:effectLst>
                  <a:outerShdw blurRad="50800" dist="38100" dir="2700000" algn="tl" rotWithShape="0">
                    <a:prstClr val="black"/>
                  </a:outerShdw>
                </a:effectLst>
                <a:latin typeface="Berlin Sans FB Demi" pitchFamily="34" charset="0"/>
                <a:cs typeface="Aharoni" pitchFamily="2" charset="-79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over/>
        <p:sndAc>
          <p:stSnd loop="1">
            <p:snd r:embed="rId2" name="Europa Universalis - Rome is the Light.wav"/>
          </p:stSnd>
        </p:sndAc>
      </p:transition>
    </mc:Choice>
    <mc:Fallback>
      <p:transition spd="slow">
        <p:cover/>
        <p:sndAc>
          <p:stSnd loop="1">
            <p:snd r:embed="rId2" name="Europa Universalis - Rome is the Ligh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6" descr="Parchment Map Background by CrimsonDrag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01 Mis docu. Backup\Mis imágenes\00 Para el mensaje haciendo\0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98" b="3205"/>
          <a:stretch/>
        </p:blipFill>
        <p:spPr bwMode="auto">
          <a:xfrm>
            <a:off x="611560" y="555526"/>
            <a:ext cx="7920880" cy="3992378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93084" y="154651"/>
            <a:ext cx="85689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Los hombres son como los vinos: la edad agria los malos y mejora los buenos.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293084" y="4547904"/>
            <a:ext cx="85689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Las vanas pretensiones caen al suelo como las flores. Lo falso no dura mucho.</a:t>
            </a:r>
          </a:p>
        </p:txBody>
      </p:sp>
    </p:spTree>
    <p:extLst>
      <p:ext uri="{BB962C8B-B14F-4D97-AF65-F5344CB8AC3E}">
        <p14:creationId xmlns:p14="http://schemas.microsoft.com/office/powerpoint/2010/main" val="4247594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Parchment Map Background by CrimsonDrag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de  Rom, Platz und Basilika Santa Maria Maggiore English:  Rome, The Piazza and Church of Santa Maria Maggiore it  Roma, La piazza e la Basilica di Santa Maria Maggiore pl  Rzym, plac i bazylika Matki Bożej Większej (Santa Maria Maggiore) by Giovanni Paolo Pannin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150" y="304036"/>
            <a:ext cx="4320882" cy="4499962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860032" y="555526"/>
            <a:ext cx="388843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La verdad se corrompe tanto con la mentira como con el silencio.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860032" y="2132151"/>
            <a:ext cx="388843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Cuando mejor es uno, tanto más difícilmente llega a sospechar de la maldad de los otros.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887216" y="4146634"/>
            <a:ext cx="39332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Una cosa es saber y otra saber enseñar.</a:t>
            </a:r>
          </a:p>
        </p:txBody>
      </p:sp>
    </p:spTree>
    <p:extLst>
      <p:ext uri="{BB962C8B-B14F-4D97-AF65-F5344CB8AC3E}">
        <p14:creationId xmlns:p14="http://schemas.microsoft.com/office/powerpoint/2010/main" val="4141755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Parchment Map Background by CrimsonDrag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http://2.bp.blogspot.com/-5xiYF406krg/TwS0m6eUSaI/AAAAAAAAHyc/OIKQ5WfTuxY/s1600/Panini-Interior_of_Saint_Peters_Rome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02"/>
          <a:stretch/>
        </p:blipFill>
        <p:spPr bwMode="auto">
          <a:xfrm>
            <a:off x="500557" y="519545"/>
            <a:ext cx="8165508" cy="4101095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00557" y="154651"/>
            <a:ext cx="816550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Humano es errar; pero sólo los estúpidos perseveran en el error.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490166" y="4547904"/>
            <a:ext cx="816550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Nada perturba tanto la vida humana como la ignorancia del bien y el mal.</a:t>
            </a:r>
          </a:p>
        </p:txBody>
      </p:sp>
    </p:spTree>
    <p:extLst>
      <p:ext uri="{BB962C8B-B14F-4D97-AF65-F5344CB8AC3E}">
        <p14:creationId xmlns:p14="http://schemas.microsoft.com/office/powerpoint/2010/main" val="4141755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6" descr="Parchment Map Background by CrimsonDrag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www.backtoclassics.com/images/pics/giovannipaolopannini/giovannipaolopannini_ruinswithstpaulpreachi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063" y="298667"/>
            <a:ext cx="3521526" cy="454065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248472" y="555526"/>
            <a:ext cx="43559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Estos son malos tiempos. Los hijos han dejado de obedecer a sus padres y todo el mundo escribe libros.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248472" y="3572311"/>
            <a:ext cx="43559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La honradez es siempre digna de elogio, aun cuando no reporte utilidad, ni recompensa, ni provecho.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145291" y="2248585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Nadie que confía en sí, envidia la virtud del otro.</a:t>
            </a:r>
          </a:p>
        </p:txBody>
      </p:sp>
    </p:spTree>
    <p:extLst>
      <p:ext uri="{BB962C8B-B14F-4D97-AF65-F5344CB8AC3E}">
        <p14:creationId xmlns:p14="http://schemas.microsoft.com/office/powerpoint/2010/main" val="2147372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Parchment Map Background by CrimsonDrag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upload.wikimedia.org/wikipedia/commons/9/9c/Giovanni_Paolo_Pannini_-_Departure_of_the_Duc_de_Choiseul_from_the_Piazza_di_San_Pietro_-_WGA1698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355"/>
          <a:stretch/>
        </p:blipFill>
        <p:spPr bwMode="auto">
          <a:xfrm>
            <a:off x="426709" y="421901"/>
            <a:ext cx="8294734" cy="4309568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53124" y="123478"/>
            <a:ext cx="78488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Mi conciencia tiene para mí más peso que la opinión de todo el mundo.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51520" y="4588739"/>
            <a:ext cx="86409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Cuanto más alto estamos, más debemos bajarnos hacia nuestros inferiores.</a:t>
            </a:r>
          </a:p>
        </p:txBody>
      </p:sp>
    </p:spTree>
    <p:extLst>
      <p:ext uri="{BB962C8B-B14F-4D97-AF65-F5344CB8AC3E}">
        <p14:creationId xmlns:p14="http://schemas.microsoft.com/office/powerpoint/2010/main" val="3697949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Parchment Map Background by CrimsonDrag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giovanni paolo pannini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64"/>
          <a:stretch/>
        </p:blipFill>
        <p:spPr bwMode="auto">
          <a:xfrm>
            <a:off x="395536" y="267494"/>
            <a:ext cx="5806721" cy="4628886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202256" y="888271"/>
            <a:ext cx="261821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Si hacemos el bien por interés, seremos astutos, pero nunca buenos.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6202256" y="3291830"/>
            <a:ext cx="261821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Cuanto mayor es la dificultad, mayor es la gloria.</a:t>
            </a:r>
          </a:p>
        </p:txBody>
      </p:sp>
    </p:spTree>
    <p:extLst>
      <p:ext uri="{BB962C8B-B14F-4D97-AF65-F5344CB8AC3E}">
        <p14:creationId xmlns:p14="http://schemas.microsoft.com/office/powerpoint/2010/main" val="341502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Parchment Map Background by CrimsonDrag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Picture 2" descr="http://upload.wikimedia.org/wikipedia/commons/c/cc/Giovanni_Paolo_Panini_-_View_of_the_Colosseum_-_Walters_37236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09"/>
          <a:stretch/>
        </p:blipFill>
        <p:spPr bwMode="auto">
          <a:xfrm>
            <a:off x="437100" y="436417"/>
            <a:ext cx="8280920" cy="4332965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13164" y="135363"/>
            <a:ext cx="71287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Los deseos del joven muestran las futuras virtudes del hombre.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677742" y="4599859"/>
            <a:ext cx="78123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Es propio de los necios ver los vicios ajenos y olvidar los propios.</a:t>
            </a:r>
          </a:p>
        </p:txBody>
      </p:sp>
    </p:spTree>
    <p:extLst>
      <p:ext uri="{BB962C8B-B14F-4D97-AF65-F5344CB8AC3E}">
        <p14:creationId xmlns:p14="http://schemas.microsoft.com/office/powerpoint/2010/main" val="3310903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Parchment Map Background by CrimsonDrag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giovanni paolo pannin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267494"/>
            <a:ext cx="3528391" cy="4641332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104456" y="555526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Los hombres sabios nos han enseñado que no sólo hay que elegir entre los males el menor, sino también sacar de ellos todo el bien que puedan contener.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211960" y="2571750"/>
            <a:ext cx="43664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El egoísta se ama a sí mismo sin rivales.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104456" y="3644319"/>
            <a:ext cx="44739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Es una necedad arrancarse los cabellos en los momentos de aflicción, como si ésta pudiera ser aliviada por la calvicie.</a:t>
            </a:r>
          </a:p>
        </p:txBody>
      </p:sp>
    </p:spTree>
    <p:extLst>
      <p:ext uri="{BB962C8B-B14F-4D97-AF65-F5344CB8AC3E}">
        <p14:creationId xmlns:p14="http://schemas.microsoft.com/office/powerpoint/2010/main" val="450352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Parchment Map Background by CrimsonDrag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http://upload.wikimedia.org/wikipedia/commons/7/77/Giovanni_Paolo_Pannini_-_Charles_III_at_St_Peter%27s_-_WGA1696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959" b="7291"/>
          <a:stretch/>
        </p:blipFill>
        <p:spPr bwMode="auto">
          <a:xfrm>
            <a:off x="319206" y="384464"/>
            <a:ext cx="8532439" cy="4414179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11560" y="93034"/>
            <a:ext cx="79208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Recuerdo incluso lo que no quiero. Olvidar no puedo lo que quiero.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4639965"/>
            <a:ext cx="9144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Es bueno acostumbrarse a la fatiga y a la carrera, pero no hay que forzar la marcha.</a:t>
            </a:r>
          </a:p>
        </p:txBody>
      </p:sp>
    </p:spTree>
    <p:extLst>
      <p:ext uri="{BB962C8B-B14F-4D97-AF65-F5344CB8AC3E}">
        <p14:creationId xmlns:p14="http://schemas.microsoft.com/office/powerpoint/2010/main" val="2872649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Parchment Map Background by CrimsonDrag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://www.backtoclassics.com/images/pics/giovannipaolopannini/giovannipaolopannini_ruinswithstpaulpreachi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87" y="267494"/>
            <a:ext cx="3574157" cy="4608512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176464" y="2060143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Todas las cosas fingidas caen como flores marchitas, porque ninguna simulación puede durar largo tiempo.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176464" y="475967"/>
            <a:ext cx="4572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El amor es el deseo de obtener la amistad de una persona que nos atrae por su belleza.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176464" y="3644319"/>
            <a:ext cx="4572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Nada resulta más atractivo en un hombre que su cortesía, su paciencia y su tolerancia.</a:t>
            </a:r>
          </a:p>
        </p:txBody>
      </p:sp>
    </p:spTree>
    <p:extLst>
      <p:ext uri="{BB962C8B-B14F-4D97-AF65-F5344CB8AC3E}">
        <p14:creationId xmlns:p14="http://schemas.microsoft.com/office/powerpoint/2010/main" val="2535117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Parchment Map Background by CrimsonDrag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2" name="Picture 2" descr="Piazza Navona en Roma (2), óleo sobre lienzo de Giovanni Paolo Pannini (1691-1765, Italy)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0"/>
          <a:stretch/>
        </p:blipFill>
        <p:spPr bwMode="auto">
          <a:xfrm>
            <a:off x="467590" y="796624"/>
            <a:ext cx="8222909" cy="3647333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44310" y="174704"/>
            <a:ext cx="846577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No solamente es ciega la fortuna, sino que de ordinario vuelve también ciegos a aquellos a quienes acaricia.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85874" y="4299942"/>
            <a:ext cx="839376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No hay cosa que los humanos traten de conservar tanto, ni que administren tan mal, como su propia vida.</a:t>
            </a:r>
          </a:p>
        </p:txBody>
      </p:sp>
    </p:spTree>
    <p:extLst>
      <p:ext uri="{BB962C8B-B14F-4D97-AF65-F5344CB8AC3E}">
        <p14:creationId xmlns:p14="http://schemas.microsoft.com/office/powerpoint/2010/main" val="2543132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Parchment Map Background by CrimsonDrag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4" descr="File:Brooklyn Museum - Adoration of the Magi - Giovanni Paolo Panini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3" t="2020" r="2275" b="2227"/>
          <a:stretch/>
        </p:blipFill>
        <p:spPr bwMode="auto">
          <a:xfrm>
            <a:off x="395536" y="237051"/>
            <a:ext cx="3476002" cy="468052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032448" y="555526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Hay que atender no sólo a lo que cada cual dice, sino a lo que siente y al motivo porque lo siente.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032448" y="2283718"/>
            <a:ext cx="457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Hay que comer para vivir, no vivir para comer.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4032448" y="3644319"/>
            <a:ext cx="4572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No hay nada hecho por la mano del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hombre, </a:t>
            </a:r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que tarde o temprano el tiempo no destruya.</a:t>
            </a:r>
          </a:p>
        </p:txBody>
      </p:sp>
    </p:spTree>
    <p:extLst>
      <p:ext uri="{BB962C8B-B14F-4D97-AF65-F5344CB8AC3E}">
        <p14:creationId xmlns:p14="http://schemas.microsoft.com/office/powerpoint/2010/main" val="4119994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Parchment Map Background by CrimsonDrag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http://1-ps.googleusercontent.com/h/www.oceansbridge.com/paintings/artists/2013/october/500xNxAdolf-Eberle-xx-Family-in-a-barn-a-xx-Private-Collection.jpeg.pagespeed.ic.oYbhQbEkS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3" name="AutoShape 5" descr="http://1-ps.googleusercontent.com/h/www.oceansbridge.com/paintings/artists/2013/october/500xNxAdolf-Eberle-xx-Family-in-a-barn-a-xx-Private-Collection.jpeg.pagespeed.ic.oYbhQbEkS2.webp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20484" name="Picture 4" descr="http://upload.wikimedia.org/wikipedia/commons/6/6b/Roman_Capriccio_The_Pantheon_and_Other_Monuments_by_Giovanni_Paolo_Panini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36" r="280" b="517"/>
          <a:stretch/>
        </p:blipFill>
        <p:spPr bwMode="auto">
          <a:xfrm>
            <a:off x="460375" y="411510"/>
            <a:ext cx="8216081" cy="4372981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383562" y="4639965"/>
            <a:ext cx="63976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Si quieres ser viejo mucho tiempo, hazte viejo pronto.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2029141" y="123478"/>
            <a:ext cx="50943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La necedad es la madre de todos los males.</a:t>
            </a:r>
          </a:p>
        </p:txBody>
      </p:sp>
    </p:spTree>
    <p:extLst>
      <p:ext uri="{BB962C8B-B14F-4D97-AF65-F5344CB8AC3E}">
        <p14:creationId xmlns:p14="http://schemas.microsoft.com/office/powerpoint/2010/main" val="169047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Parchment Map Background by CrimsonDrag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2" descr="http://1-ps.googleusercontent.com/h/www.oceansbridge.com/paintings/artists/2013/october/500xNxAdolf-Eberle-xx-Family-in-a-barn-a-xx-Private-Collection.jpeg.pagespeed.ic.oYbhQbEkS2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sp>
        <p:nvSpPr>
          <p:cNvPr id="3" name="AutoShape 5" descr="http://1-ps.googleusercontent.com/h/www.oceansbridge.com/paintings/artists/2013/october/500xNxAdolf-Eberle-xx-Family-in-a-barn-a-xx-Private-Collection.jpeg.pagespeed.ic.oYbhQbEkS2.webp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  <p:pic>
        <p:nvPicPr>
          <p:cNvPr id="28676" name="Picture 4" descr="http://artemundiglobalfund.com/wp-content/uploads/2009/09/1691-1765-Italian-Panini-Giovanni-Paolo-ND-An-Architectural-Capriccio-of-Roman-Ruin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69"/>
          <a:stretch/>
        </p:blipFill>
        <p:spPr bwMode="auto">
          <a:xfrm>
            <a:off x="467544" y="267494"/>
            <a:ext cx="5864649" cy="4596137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372200" y="483518"/>
            <a:ext cx="237626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Difícil es decir cuánto concilia los ánimos humanos la cortesía y la afabilidad al hablar.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6372200" y="3028766"/>
            <a:ext cx="237626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Todas las acciones cumplidas sin ostentación y sin testigos me parecen más loables.</a:t>
            </a:r>
          </a:p>
        </p:txBody>
      </p:sp>
    </p:spTree>
    <p:extLst>
      <p:ext uri="{BB962C8B-B14F-4D97-AF65-F5344CB8AC3E}">
        <p14:creationId xmlns:p14="http://schemas.microsoft.com/office/powerpoint/2010/main" val="1325823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Parchment Map Background by CrimsonDrago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8" name="Picture 2" descr="File:Giovanni Paolo Panini - Alexander the Great Cutting the Gordian Knot - Walters 375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928" y="195486"/>
            <a:ext cx="3848040" cy="4752528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499992" y="555526"/>
            <a:ext cx="410445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No hay hombre de nación alguna que, habiendo tomado a la naturaleza por guía, no pueda llegar a la verdad.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4556615" y="2628076"/>
            <a:ext cx="3959930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Imágenes:</a:t>
            </a:r>
          </a:p>
          <a:p>
            <a:pPr algn="ctr"/>
            <a:r>
              <a:rPr lang="es-CO" sz="14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Pinturas </a:t>
            </a:r>
            <a:r>
              <a:rPr lang="es-CO" sz="14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de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Giovanni </a:t>
            </a:r>
            <a:r>
              <a:rPr lang="es-CO" sz="1400" b="1" i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Paolo </a:t>
            </a:r>
            <a:r>
              <a:rPr lang="es-CO" sz="1400" b="1" i="1" dirty="0" err="1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Panini</a:t>
            </a:r>
            <a:endParaRPr lang="es-CO" sz="1400" b="1" i="1" dirty="0">
              <a:solidFill>
                <a:schemeClr val="bg1"/>
              </a:solidFill>
              <a:effectLst>
                <a:glow rad="76200">
                  <a:schemeClr val="tx1"/>
                </a:glow>
              </a:effectLst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    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Música:</a:t>
            </a:r>
          </a:p>
          <a:p>
            <a:pPr algn="ctr"/>
            <a:r>
              <a:rPr lang="es-CO" sz="14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Rome </a:t>
            </a:r>
            <a:r>
              <a:rPr lang="es-CO" sz="1400" b="1" dirty="0" err="1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is</a:t>
            </a:r>
            <a:r>
              <a:rPr lang="es-CO" sz="14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 </a:t>
            </a:r>
            <a:r>
              <a:rPr lang="es-CO" sz="1400" b="1" dirty="0" err="1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the</a:t>
            </a:r>
            <a:r>
              <a:rPr lang="es-CO" sz="14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 </a:t>
            </a:r>
            <a:r>
              <a:rPr lang="es-CO" sz="14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light (</a:t>
            </a:r>
            <a:r>
              <a:rPr lang="es-CO" sz="1400" b="1" dirty="0" err="1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From</a:t>
            </a:r>
            <a:r>
              <a:rPr lang="es-CO" sz="14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 Rome) -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Europa </a:t>
            </a:r>
            <a:r>
              <a:rPr lang="es-CO" sz="1400" b="1" i="1" dirty="0" err="1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Universalis</a:t>
            </a:r>
            <a:endParaRPr lang="es-CO" sz="1400" b="1" i="1" dirty="0" smtClean="0">
              <a:solidFill>
                <a:schemeClr val="bg1"/>
              </a:solidFill>
              <a:effectLst>
                <a:glow rad="76200">
                  <a:schemeClr val="tx1"/>
                </a:glow>
              </a:effectLst>
              <a:latin typeface="+mj-lt"/>
            </a:endParaRPr>
          </a:p>
          <a:p>
            <a:pPr algn="ctr"/>
            <a:endParaRPr lang="es-CO" sz="1400" b="1" i="1" dirty="0">
              <a:solidFill>
                <a:schemeClr val="bg1"/>
              </a:solidFill>
              <a:effectLst>
                <a:glow rad="76200">
                  <a:schemeClr val="tx1"/>
                </a:glow>
              </a:effectLst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Medellín-Colombia</a:t>
            </a:r>
            <a:endParaRPr lang="es-CO" sz="1400" b="1" dirty="0">
              <a:solidFill>
                <a:schemeClr val="bg1"/>
              </a:solidFill>
              <a:effectLst>
                <a:glow rad="76200">
                  <a:schemeClr val="tx1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34550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1126</TotalTime>
  <Words>650</Words>
  <Application>Microsoft Office PowerPoint</Application>
  <PresentationFormat>Presentación en pantalla (16:9)</PresentationFormat>
  <Paragraphs>75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87</cp:revision>
  <dcterms:created xsi:type="dcterms:W3CDTF">2013-05-29T02:56:16Z</dcterms:created>
  <dcterms:modified xsi:type="dcterms:W3CDTF">2014-02-14T23:50:53Z</dcterms:modified>
</cp:coreProperties>
</file>