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autoCompressPictures="0">
  <p:sldMasterIdLst>
    <p:sldMasterId id="2147483648" r:id="rId1"/>
    <p:sldMasterId id="2147483669" r:id="rId2"/>
  </p:sldMasterIdLst>
  <p:sldIdLst>
    <p:sldId id="256" r:id="rId3"/>
    <p:sldId id="261" r:id="rId4"/>
    <p:sldId id="265" r:id="rId5"/>
    <p:sldId id="371" r:id="rId6"/>
    <p:sldId id="323" r:id="rId7"/>
    <p:sldId id="373" r:id="rId8"/>
    <p:sldId id="395" r:id="rId9"/>
    <p:sldId id="374" r:id="rId10"/>
    <p:sldId id="396" r:id="rId11"/>
    <p:sldId id="375" r:id="rId12"/>
    <p:sldId id="397" r:id="rId13"/>
    <p:sldId id="376" r:id="rId14"/>
    <p:sldId id="398" r:id="rId15"/>
    <p:sldId id="377" r:id="rId16"/>
    <p:sldId id="399" r:id="rId17"/>
    <p:sldId id="378" r:id="rId18"/>
    <p:sldId id="400" r:id="rId19"/>
    <p:sldId id="379" r:id="rId20"/>
    <p:sldId id="401" r:id="rId21"/>
    <p:sldId id="380" r:id="rId22"/>
    <p:sldId id="403" r:id="rId23"/>
    <p:sldId id="381" r:id="rId24"/>
    <p:sldId id="404" r:id="rId25"/>
    <p:sldId id="383" r:id="rId26"/>
    <p:sldId id="405" r:id="rId27"/>
    <p:sldId id="417" r:id="rId28"/>
    <p:sldId id="416" r:id="rId29"/>
    <p:sldId id="406" r:id="rId30"/>
    <p:sldId id="408" r:id="rId31"/>
    <p:sldId id="385" r:id="rId32"/>
    <p:sldId id="407" r:id="rId33"/>
    <p:sldId id="386" r:id="rId34"/>
    <p:sldId id="409" r:id="rId35"/>
    <p:sldId id="388" r:id="rId36"/>
    <p:sldId id="410" r:id="rId37"/>
    <p:sldId id="389" r:id="rId38"/>
    <p:sldId id="411" r:id="rId39"/>
    <p:sldId id="390" r:id="rId40"/>
    <p:sldId id="412" r:id="rId41"/>
    <p:sldId id="391" r:id="rId42"/>
    <p:sldId id="413" r:id="rId43"/>
    <p:sldId id="392" r:id="rId44"/>
    <p:sldId id="414" r:id="rId45"/>
    <p:sldId id="393" r:id="rId46"/>
    <p:sldId id="415" r:id="rId47"/>
    <p:sldId id="268" r:id="rId48"/>
  </p:sldIdLst>
  <p:sldSz cx="12192000" cy="6858000"/>
  <p:notesSz cx="6858000" cy="9144000"/>
  <p:embeddedFontLst>
    <p:embeddedFont>
      <p:font typeface="Banff" pitchFamily="2" charset="0"/>
      <p:regular r:id="rId49"/>
    </p:embeddedFont>
    <p:embeddedFont>
      <p:font typeface="Calibri" panose="020F0502020204030204" pitchFamily="34" charset="0"/>
      <p:regular r:id="rId50"/>
      <p:bold r:id="rId51"/>
      <p:italic r:id="rId52"/>
      <p:boldItalic r:id="rId53"/>
    </p:embeddedFont>
    <p:embeddedFont>
      <p:font typeface="Calibri Light" panose="020F0302020204030204" pitchFamily="34" charset="0"/>
      <p:regular r:id="rId54"/>
      <p:italic r:id="rId55"/>
    </p:embeddedFont>
    <p:embeddedFont>
      <p:font typeface="Castanet" pitchFamily="2" charset="0"/>
      <p:regular r:id="rId56"/>
    </p:embeddedFont>
    <p:embeddedFont>
      <p:font typeface="English157 BT" panose="030306020304040D0D03" pitchFamily="66" charset="0"/>
      <p:regular r:id="rId57"/>
    </p:embeddedFont>
    <p:embeddedFont>
      <p:font typeface="Kristen ITC" panose="03050502040202030202" pitchFamily="66" charset="0"/>
      <p:regular r:id="rId58"/>
    </p:embeddedFont>
    <p:embeddedFont>
      <p:font typeface="Monotype Corsiva" panose="03010101010201010101" pitchFamily="66" charset="0"/>
      <p:italic r:id="rId5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YeZMn3vl7KLMToYzLWuRA==" hashData="1WamdIXtM6L6y0yfOQgO8duF6eU6sd6d4gwg7zO80Fn0BtgcUpicrFf8oasb/e0fttrF3G8T+ZfnZ8sTx33+T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E7A2"/>
    <a:srgbClr val="5F9D48"/>
    <a:srgbClr val="0074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26" autoAdjust="0"/>
    <p:restoredTop sz="94434" autoAdjust="0"/>
  </p:normalViewPr>
  <p:slideViewPr>
    <p:cSldViewPr snapToGrid="0" showGuides="1">
      <p:cViewPr varScale="1">
        <p:scale>
          <a:sx n="93" d="100"/>
          <a:sy n="93" d="100"/>
        </p:scale>
        <p:origin x="90" y="162"/>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1212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6.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4.fntdata"/><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8.fntdata"/><Relationship Id="rId8" Type="http://schemas.openxmlformats.org/officeDocument/2006/relationships/slide" Target="slides/slide6.xml"/><Relationship Id="rId51" Type="http://schemas.openxmlformats.org/officeDocument/2006/relationships/font" Target="fonts/font3.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1.fntdata"/></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4/17/2020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Imagen panorámica con descripció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y descrip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 con descripció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el estilo de texto del patrón</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arjeta de nombr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itar la tarjeta de nombre">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s-ES"/>
              <a:t>Haga clic para modificar el estilo de texto del patrón</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Verdadero o fals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
              <a:t>Haga clic para modificar el estilo de texto del patrón</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s-ES"/>
              <a:t>Haga clic para modificar el estilo de título del patrón</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17. 4. 2020</a:t>
            </a:fld>
            <a:endParaRPr lang="es-ES" altLang="sk-SK"/>
          </a:p>
        </p:txBody>
      </p:sp>
    </p:spTree>
    <p:extLst>
      <p:ext uri="{BB962C8B-B14F-4D97-AF65-F5344CB8AC3E}">
        <p14:creationId xmlns:p14="http://schemas.microsoft.com/office/powerpoint/2010/main" val="6251916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17. 4. 2020</a:t>
            </a:fld>
            <a:endParaRPr lang="es-ES" altLang="sk-SK"/>
          </a:p>
        </p:txBody>
      </p:sp>
    </p:spTree>
    <p:extLst>
      <p:ext uri="{BB962C8B-B14F-4D97-AF65-F5344CB8AC3E}">
        <p14:creationId xmlns:p14="http://schemas.microsoft.com/office/powerpoint/2010/main" val="4426878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17. 4. 2020</a:t>
            </a:fld>
            <a:endParaRPr lang="es-ES" altLang="sk-SK"/>
          </a:p>
        </p:txBody>
      </p:sp>
    </p:spTree>
    <p:extLst>
      <p:ext uri="{BB962C8B-B14F-4D97-AF65-F5344CB8AC3E}">
        <p14:creationId xmlns:p14="http://schemas.microsoft.com/office/powerpoint/2010/main" val="36945659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17. 4. 2020</a:t>
            </a:fld>
            <a:endParaRPr lang="es-ES" altLang="sk-SK"/>
          </a:p>
        </p:txBody>
      </p:sp>
    </p:spTree>
    <p:extLst>
      <p:ext uri="{BB962C8B-B14F-4D97-AF65-F5344CB8AC3E}">
        <p14:creationId xmlns:p14="http://schemas.microsoft.com/office/powerpoint/2010/main" val="18799882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17. 4. 2020</a:t>
            </a:fld>
            <a:endParaRPr lang="es-ES" altLang="sk-SK"/>
          </a:p>
        </p:txBody>
      </p:sp>
    </p:spTree>
    <p:extLst>
      <p:ext uri="{BB962C8B-B14F-4D97-AF65-F5344CB8AC3E}">
        <p14:creationId xmlns:p14="http://schemas.microsoft.com/office/powerpoint/2010/main" val="30601469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17. 4. 2020</a:t>
            </a:fld>
            <a:endParaRPr lang="es-ES" altLang="sk-SK"/>
          </a:p>
        </p:txBody>
      </p:sp>
    </p:spTree>
    <p:extLst>
      <p:ext uri="{BB962C8B-B14F-4D97-AF65-F5344CB8AC3E}">
        <p14:creationId xmlns:p14="http://schemas.microsoft.com/office/powerpoint/2010/main" val="22131850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17. 4. 2020</a:t>
            </a:fld>
            <a:endParaRPr lang="es-ES" altLang="sk-SK"/>
          </a:p>
        </p:txBody>
      </p:sp>
    </p:spTree>
    <p:extLst>
      <p:ext uri="{BB962C8B-B14F-4D97-AF65-F5344CB8AC3E}">
        <p14:creationId xmlns:p14="http://schemas.microsoft.com/office/powerpoint/2010/main" val="8965801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17. 4. 2020</a:t>
            </a:fld>
            <a:endParaRPr lang="es-ES" altLang="sk-SK"/>
          </a:p>
        </p:txBody>
      </p:sp>
    </p:spTree>
    <p:extLst>
      <p:ext uri="{BB962C8B-B14F-4D97-AF65-F5344CB8AC3E}">
        <p14:creationId xmlns:p14="http://schemas.microsoft.com/office/powerpoint/2010/main" val="217542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17. 4. 2020</a:t>
            </a:fld>
            <a:endParaRPr lang="es-ES" altLang="sk-SK"/>
          </a:p>
        </p:txBody>
      </p:sp>
    </p:spTree>
    <p:extLst>
      <p:ext uri="{BB962C8B-B14F-4D97-AF65-F5344CB8AC3E}">
        <p14:creationId xmlns:p14="http://schemas.microsoft.com/office/powerpoint/2010/main" val="31683752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17. 4. 2020</a:t>
            </a:fld>
            <a:endParaRPr lang="es-ES" altLang="sk-SK"/>
          </a:p>
        </p:txBody>
      </p:sp>
    </p:spTree>
    <p:extLst>
      <p:ext uri="{BB962C8B-B14F-4D97-AF65-F5344CB8AC3E}">
        <p14:creationId xmlns:p14="http://schemas.microsoft.com/office/powerpoint/2010/main" val="36885241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17. 4. 2020</a:t>
            </a:fld>
            <a:endParaRPr lang="es-ES" altLang="sk-SK"/>
          </a:p>
        </p:txBody>
      </p:sp>
    </p:spTree>
    <p:extLst>
      <p:ext uri="{BB962C8B-B14F-4D97-AF65-F5344CB8AC3E}">
        <p14:creationId xmlns:p14="http://schemas.microsoft.com/office/powerpoint/2010/main" val="1159506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4/17/2020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17. 4. 2020</a:t>
            </a:fld>
            <a:endParaRPr lang="es-ES" altLang="sk-SK"/>
          </a:p>
        </p:txBody>
      </p:sp>
    </p:spTree>
    <p:extLst>
      <p:ext uri="{BB962C8B-B14F-4D97-AF65-F5344CB8AC3E}">
        <p14:creationId xmlns:p14="http://schemas.microsoft.com/office/powerpoint/2010/main" val="15285080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1.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3.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4.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45.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jpg"/><Relationship Id="rId4" Type="http://schemas.openxmlformats.org/officeDocument/2006/relationships/image" Target="../media/image13.png"/></Relationships>
</file>

<file path=ppt/slides/_rels/slide46.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8.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8725" y="1285875"/>
            <a:ext cx="9734550" cy="4286250"/>
          </a:xfrm>
          <a:prstGeom prst="rect">
            <a:avLst/>
          </a:prstGeom>
          <a:ln w="76200">
            <a:solidFill>
              <a:schemeClr val="accent1">
                <a:lumMod val="75000"/>
              </a:schemeClr>
            </a:solidFill>
          </a:ln>
          <a:effectLst>
            <a:outerShdw blurRad="215900" dist="114300" dir="2700000" algn="tl" rotWithShape="0">
              <a:schemeClr val="tx1">
                <a:lumMod val="75000"/>
                <a:alpha val="84000"/>
              </a:schemeClr>
            </a:outerShdw>
          </a:effectLst>
        </p:spPr>
      </p:pic>
      <p:pic>
        <p:nvPicPr>
          <p:cNvPr id="9" name="SPA">
            <a:extLst>
              <a:ext uri="{FF2B5EF4-FFF2-40B4-BE49-F238E27FC236}">
                <a16:creationId xmlns:a16="http://schemas.microsoft.com/office/drawing/2014/main" id="{44646943-D766-4A81-A52D-ECB6DA46E7CE}"/>
              </a:ext>
            </a:extLst>
          </p:cNvPr>
          <p:cNvPicPr>
            <a:picLocks noChangeAspect="1"/>
          </p:cNvPicPr>
          <p:nvPr/>
        </p:nvPicPr>
        <p:blipFill>
          <a:blip r:embed="rId4"/>
          <a:stretch>
            <a:fillRect/>
          </a:stretch>
        </p:blipFill>
        <p:spPr>
          <a:xfrm>
            <a:off x="8695005" y="6059959"/>
            <a:ext cx="704462" cy="469641"/>
          </a:xfrm>
          <a:prstGeom prst="rect">
            <a:avLst/>
          </a:prstGeom>
          <a:ln>
            <a:solidFill>
              <a:schemeClr val="tx1"/>
            </a:solidFill>
          </a:ln>
        </p:spPr>
      </p:pic>
      <p:pic>
        <p:nvPicPr>
          <p:cNvPr id="11" name="ANG">
            <a:extLst>
              <a:ext uri="{FF2B5EF4-FFF2-40B4-BE49-F238E27FC236}">
                <a16:creationId xmlns:a16="http://schemas.microsoft.com/office/drawing/2014/main" id="{53D46E06-A258-4D0A-8750-B19E97E60C6D}"/>
              </a:ext>
            </a:extLst>
          </p:cNvPr>
          <p:cNvPicPr>
            <a:picLocks noChangeAspect="1"/>
          </p:cNvPicPr>
          <p:nvPr/>
        </p:nvPicPr>
        <p:blipFill>
          <a:blip r:embed="rId5"/>
          <a:stretch>
            <a:fillRect/>
          </a:stretch>
        </p:blipFill>
        <p:spPr>
          <a:xfrm>
            <a:off x="9197088" y="5978941"/>
            <a:ext cx="704462" cy="457900"/>
          </a:xfrm>
          <a:prstGeom prst="rect">
            <a:avLst/>
          </a:prstGeom>
          <a:ln>
            <a:solidFill>
              <a:schemeClr val="tx1"/>
            </a:solidFill>
          </a:ln>
        </p:spPr>
      </p:pic>
      <p:pic>
        <p:nvPicPr>
          <p:cNvPr id="13" name="SLV">
            <a:extLst>
              <a:ext uri="{FF2B5EF4-FFF2-40B4-BE49-F238E27FC236}">
                <a16:creationId xmlns:a16="http://schemas.microsoft.com/office/drawing/2014/main" id="{2C4928AD-90F3-4F63-A24A-CA74FD06435C}"/>
              </a:ext>
            </a:extLst>
          </p:cNvPr>
          <p:cNvPicPr>
            <a:picLocks noChangeAspect="1"/>
          </p:cNvPicPr>
          <p:nvPr/>
        </p:nvPicPr>
        <p:blipFill>
          <a:blip r:embed="rId6"/>
          <a:stretch>
            <a:fillRect/>
          </a:stretch>
        </p:blipFill>
        <p:spPr>
          <a:xfrm>
            <a:off x="9699170" y="5900525"/>
            <a:ext cx="704462" cy="457900"/>
          </a:xfrm>
          <a:prstGeom prst="rect">
            <a:avLst/>
          </a:prstGeom>
          <a:ln>
            <a:solidFill>
              <a:schemeClr val="tx1"/>
            </a:solidFill>
          </a:ln>
        </p:spPr>
      </p:pic>
      <p:pic>
        <p:nvPicPr>
          <p:cNvPr id="5" name="Myš">
            <a:extLst>
              <a:ext uri="{FF2B5EF4-FFF2-40B4-BE49-F238E27FC236}">
                <a16:creationId xmlns:a16="http://schemas.microsoft.com/office/drawing/2014/main" id="{DC86A393-B808-4C0B-836A-AE30AA54716B}"/>
              </a:ext>
            </a:extLst>
          </p:cNvPr>
          <p:cNvPicPr>
            <a:picLocks noChangeAspect="1"/>
          </p:cNvPicPr>
          <p:nvPr/>
        </p:nvPicPr>
        <p:blipFill>
          <a:blip r:embed="rId7"/>
          <a:stretch>
            <a:fillRect/>
          </a:stretch>
        </p:blipFill>
        <p:spPr>
          <a:xfrm>
            <a:off x="11222397" y="6113517"/>
            <a:ext cx="603522" cy="489815"/>
          </a:xfrm>
          <a:prstGeom prst="rect">
            <a:avLst/>
          </a:prstGeom>
        </p:spPr>
      </p:pic>
      <p:pic>
        <p:nvPicPr>
          <p:cNvPr id="4" name="Rám 1">
            <a:extLst>
              <a:ext uri="{FF2B5EF4-FFF2-40B4-BE49-F238E27FC236}">
                <a16:creationId xmlns:a16="http://schemas.microsoft.com/office/drawing/2014/main" id="{58185628-A68D-41A2-85E0-C32403AAEDD1}"/>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738313058"/>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01-Cielito Lindo “Estudiantina .wav"/>
          </p:stSnd>
        </p:sndAc>
      </p:transition>
    </mc:Choice>
    <mc:Fallback xmlns="">
      <p:transition spd="slow">
        <p:fade/>
        <p:sndAc>
          <p:stSnd loop="1">
            <p:snd r:embed="rId9" name="01-Cielito Lindo “Estudiantina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childTnLst>
                                </p:cTn>
                              </p:par>
                              <p:par>
                                <p:cTn id="10" presetID="53" presetClass="entr" presetSubtype="16" fill="hold" nodeType="withEffect">
                                  <p:stCondLst>
                                    <p:cond delay="15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nodeType="withEffect">
                                  <p:stCondLst>
                                    <p:cond delay="2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Effect transition="in" filter="fade">
                                      <p:cBhvr>
                                        <p:cTn id="19" dur="1000"/>
                                        <p:tgtEl>
                                          <p:spTgt spid="13"/>
                                        </p:tgtEl>
                                      </p:cBhvr>
                                    </p:animEffect>
                                  </p:childTnLst>
                                </p:cTn>
                              </p:par>
                            </p:childTnLst>
                          </p:cTn>
                        </p:par>
                        <p:par>
                          <p:cTn id="20" fill="hold">
                            <p:stCondLst>
                              <p:cond delay="3500"/>
                            </p:stCondLst>
                            <p:childTnLst>
                              <p:par>
                                <p:cTn id="21" presetID="2" presetClass="entr" presetSubtype="6" fill="hold" nodeType="afterEffect">
                                  <p:stCondLst>
                                    <p:cond delay="50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1500" fill="hold"/>
                                        <p:tgtEl>
                                          <p:spTgt spid="5"/>
                                        </p:tgtEl>
                                        <p:attrNameLst>
                                          <p:attrName>ppt_x</p:attrName>
                                        </p:attrNameLst>
                                      </p:cBhvr>
                                      <p:tavLst>
                                        <p:tav tm="0">
                                          <p:val>
                                            <p:strVal val="1+#ppt_w/2"/>
                                          </p:val>
                                        </p:tav>
                                        <p:tav tm="100000">
                                          <p:val>
                                            <p:strVal val="#ppt_x"/>
                                          </p:val>
                                        </p:tav>
                                      </p:tavLst>
                                    </p:anim>
                                    <p:anim calcmode="lin" valueType="num">
                                      <p:cBhvr additive="base">
                                        <p:cTn id="2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ángulo 6"/>
          <p:cNvSpPr/>
          <p:nvPr/>
        </p:nvSpPr>
        <p:spPr>
          <a:xfrm>
            <a:off x="558799" y="1405599"/>
            <a:ext cx="7620001" cy="4832092"/>
          </a:xfrm>
          <a:prstGeom prst="rect">
            <a:avLst/>
          </a:prstGeom>
        </p:spPr>
        <p:txBody>
          <a:bodyPr wrap="square">
            <a:spAutoFit/>
          </a:bodyPr>
          <a:lstStyle/>
          <a:p>
            <a:pPr algn="just"/>
            <a:r>
              <a:rPr lang="sk-SK" sz="2400">
                <a:latin typeface="English157 BT" panose="030306020304040D0D03" pitchFamily="66" charset="0"/>
              </a:rPr>
              <a:t>     </a:t>
            </a:r>
            <a:r>
              <a:rPr lang="es-MX" sz="4000" i="1">
                <a:ln>
                  <a:solidFill>
                    <a:schemeClr val="tx1"/>
                  </a:solidFill>
                </a:ln>
                <a:solidFill>
                  <a:srgbClr val="FF0000"/>
                </a:solidFill>
                <a:latin typeface="Castanet" pitchFamily="2" charset="0"/>
              </a:rPr>
              <a:t>U</a:t>
            </a:r>
            <a:r>
              <a:rPr lang="es-MX" sz="2400">
                <a:latin typeface="English157 BT" panose="030306020304040D0D03" pitchFamily="66" charset="0"/>
              </a:rPr>
              <a:t>na </a:t>
            </a:r>
            <a:r>
              <a:rPr lang="es-MX" sz="2400" dirty="0">
                <a:latin typeface="English157 BT" panose="030306020304040D0D03" pitchFamily="66" charset="0"/>
              </a:rPr>
              <a:t>de las mujeres más destacadas de los últimos años, símbolo de fuerza y valentía mexicana, dueña de una prosa riquísima, testimonio del amor incondicional, eso es Frida Kahlo. La destacable pintora y poetisa, tenía una forma particular de ver el mundo, no se concentraba en lo que pasaba a su alrededor, prefería dar prioridad a lo que sucedía en sus adentros, en su alma, en su vida.</a:t>
            </a:r>
          </a:p>
          <a:p>
            <a:pPr algn="just"/>
            <a:r>
              <a:rPr lang="es-MX" sz="2400" dirty="0">
                <a:latin typeface="English157 BT" panose="030306020304040D0D03" pitchFamily="66" charset="0"/>
              </a:rPr>
              <a:t>Pero además de sus obras pictóricas, también nos dejó diversas reflexiones, algunas de las cuales se recogen en estas frases de Frida Kahlo, que nos permiten aproximarnos a sus pensamientos, creencias y vivencias. Una vida apasionante plasmada en reflexiones de un valor incalculable. Como ejemplo de lucha por transmitir la pasión por la vida, el amor y el lenguaje</a:t>
            </a:r>
            <a:r>
              <a:rPr lang="es-MX" sz="2800" dirty="0">
                <a:latin typeface="English157 BT" panose="030306020304040D0D03" pitchFamily="66" charset="0"/>
              </a:rPr>
              <a:t>.</a:t>
            </a:r>
          </a:p>
        </p:txBody>
      </p:sp>
      <p:sp>
        <p:nvSpPr>
          <p:cNvPr id="9" name="Rectángulo 8"/>
          <p:cNvSpPr/>
          <p:nvPr/>
        </p:nvSpPr>
        <p:spPr>
          <a:xfrm>
            <a:off x="1973664" y="85507"/>
            <a:ext cx="1717137" cy="923330"/>
          </a:xfrm>
          <a:prstGeom prst="rect">
            <a:avLst/>
          </a:prstGeom>
        </p:spPr>
        <p:txBody>
          <a:bodyPr wrap="none">
            <a:spAutoFit/>
          </a:bodyPr>
          <a:lstStyle/>
          <a:p>
            <a:r>
              <a:rPr lang="es-MX" sz="5400" dirty="0">
                <a:ln w="0">
                  <a:solidFill>
                    <a:schemeClr val="tx1"/>
                  </a:solidFill>
                </a:ln>
                <a:solidFill>
                  <a:srgbClr val="FF0000"/>
                </a:solidFill>
                <a:effectLst>
                  <a:outerShdw blurRad="38100" dist="25400" dir="5400000" algn="ctr" rotWithShape="0">
                    <a:srgbClr val="6E747A">
                      <a:alpha val="43000"/>
                    </a:srgbClr>
                  </a:outerShdw>
                </a:effectLst>
                <a:latin typeface="English157 BT" panose="030306020304040D0D03" pitchFamily="66" charset="0"/>
              </a:rPr>
              <a:t>Frase</a:t>
            </a:r>
            <a:r>
              <a:rPr lang="es-MX" sz="5400" dirty="0">
                <a:ln w="0">
                  <a:solidFill>
                    <a:schemeClr val="tx1"/>
                  </a:solidFill>
                </a:ln>
                <a:solidFill>
                  <a:srgbClr val="FFFF00"/>
                </a:solidFill>
                <a:effectLst>
                  <a:outerShdw blurRad="38100" dist="25400" dir="5400000" algn="ctr" rotWithShape="0">
                    <a:srgbClr val="6E747A">
                      <a:alpha val="43000"/>
                    </a:srgbClr>
                  </a:outerShdw>
                </a:effectLst>
                <a:latin typeface="English157 BT" panose="030306020304040D0D03" pitchFamily="66" charset="0"/>
              </a:rPr>
              <a:t>s</a:t>
            </a:r>
            <a:endParaRPr lang="es-MX" sz="5400" dirty="0">
              <a:ln w="0">
                <a:solidFill>
                  <a:schemeClr val="tx1"/>
                </a:solidFill>
              </a:ln>
              <a:solidFill>
                <a:srgbClr val="00B0F0"/>
              </a:solidFill>
              <a:effectLst>
                <a:outerShdw blurRad="38100" dist="25400" dir="5400000" algn="ctr" rotWithShape="0">
                  <a:srgbClr val="6E747A">
                    <a:alpha val="43000"/>
                  </a:srgbClr>
                </a:outerShdw>
              </a:effectLst>
              <a:latin typeface="English157 BT" panose="030306020304040D0D03" pitchFamily="66" charset="0"/>
            </a:endParaRPr>
          </a:p>
        </p:txBody>
      </p:sp>
      <p:sp>
        <p:nvSpPr>
          <p:cNvPr id="5" name="Rectángulo 4"/>
          <p:cNvSpPr/>
          <p:nvPr/>
        </p:nvSpPr>
        <p:spPr>
          <a:xfrm>
            <a:off x="3606979" y="361844"/>
            <a:ext cx="837089" cy="923330"/>
          </a:xfrm>
          <a:prstGeom prst="rect">
            <a:avLst/>
          </a:prstGeom>
        </p:spPr>
        <p:txBody>
          <a:bodyPr wrap="none">
            <a:spAutoFit/>
          </a:bodyPr>
          <a:lstStyle/>
          <a:p>
            <a:r>
              <a:rPr lang="es-MX" sz="5400" dirty="0">
                <a:ln w="0">
                  <a:solidFill>
                    <a:schemeClr val="tx1"/>
                  </a:solidFill>
                </a:ln>
                <a:solidFill>
                  <a:srgbClr val="FFFF00"/>
                </a:solidFill>
                <a:effectLst>
                  <a:outerShdw blurRad="38100" dist="25400" dir="5400000" algn="ctr" rotWithShape="0">
                    <a:srgbClr val="6E747A">
                      <a:alpha val="43000"/>
                    </a:srgbClr>
                  </a:outerShdw>
                </a:effectLst>
                <a:latin typeface="English157 BT" panose="030306020304040D0D03" pitchFamily="66" charset="0"/>
              </a:rPr>
              <a:t> </a:t>
            </a:r>
            <a:r>
              <a:rPr lang="es-MX" sz="5400" dirty="0">
                <a:ln w="0">
                  <a:solidFill>
                    <a:schemeClr val="tx1"/>
                  </a:solidFill>
                </a:ln>
                <a:solidFill>
                  <a:srgbClr val="92D050"/>
                </a:solidFill>
                <a:effectLst>
                  <a:outerShdw blurRad="38100" dist="25400" dir="5400000" algn="ctr" rotWithShape="0">
                    <a:srgbClr val="6E747A">
                      <a:alpha val="43000"/>
                    </a:srgbClr>
                  </a:outerShdw>
                </a:effectLst>
                <a:latin typeface="English157 BT" panose="030306020304040D0D03" pitchFamily="66" charset="0"/>
              </a:rPr>
              <a:t>de</a:t>
            </a:r>
            <a:endParaRPr lang="es-MX" sz="5400" dirty="0">
              <a:ln w="0">
                <a:solidFill>
                  <a:schemeClr val="tx1"/>
                </a:solidFill>
              </a:ln>
              <a:solidFill>
                <a:srgbClr val="00B0F0"/>
              </a:solidFill>
              <a:effectLst>
                <a:outerShdw blurRad="38100" dist="25400" dir="5400000" algn="ctr" rotWithShape="0">
                  <a:srgbClr val="6E747A">
                    <a:alpha val="43000"/>
                  </a:srgbClr>
                </a:outerShdw>
              </a:effectLst>
              <a:latin typeface="English157 BT" panose="030306020304040D0D03" pitchFamily="66" charset="0"/>
            </a:endParaRPr>
          </a:p>
        </p:txBody>
      </p:sp>
      <p:sp>
        <p:nvSpPr>
          <p:cNvPr id="6" name="Rectángulo 5"/>
          <p:cNvSpPr/>
          <p:nvPr/>
        </p:nvSpPr>
        <p:spPr>
          <a:xfrm>
            <a:off x="4444068" y="612074"/>
            <a:ext cx="1574470" cy="923330"/>
          </a:xfrm>
          <a:prstGeom prst="rect">
            <a:avLst/>
          </a:prstGeom>
        </p:spPr>
        <p:txBody>
          <a:bodyPr wrap="none">
            <a:spAutoFit/>
          </a:bodyPr>
          <a:lstStyle/>
          <a:p>
            <a:r>
              <a:rPr lang="es-MX" sz="5400" dirty="0">
                <a:ln w="0">
                  <a:solidFill>
                    <a:schemeClr val="tx1"/>
                  </a:solidFill>
                </a:ln>
                <a:solidFill>
                  <a:srgbClr val="00B0F0"/>
                </a:solidFill>
                <a:effectLst>
                  <a:outerShdw blurRad="38100" dist="25400" dir="5400000" algn="ctr" rotWithShape="0">
                    <a:srgbClr val="6E747A">
                      <a:alpha val="43000"/>
                    </a:srgbClr>
                  </a:outerShdw>
                </a:effectLst>
                <a:latin typeface="English157 BT" panose="030306020304040D0D03" pitchFamily="66" charset="0"/>
              </a:rPr>
              <a:t>Frida</a:t>
            </a:r>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12" y="0"/>
            <a:ext cx="3523488" cy="6858000"/>
          </a:xfrm>
          <a:prstGeom prst="rect">
            <a:avLst/>
          </a:prstGeom>
          <a:ln w="47625">
            <a:noFill/>
          </a:ln>
        </p:spPr>
      </p:pic>
      <p:cxnSp>
        <p:nvCxnSpPr>
          <p:cNvPr id="4" name="Rovná spojnica 3">
            <a:extLst>
              <a:ext uri="{FF2B5EF4-FFF2-40B4-BE49-F238E27FC236}">
                <a16:creationId xmlns:a16="http://schemas.microsoft.com/office/drawing/2014/main" id="{2FA68D2A-9FC0-4BAB-B5E1-C2E0E1ED99D5}"/>
              </a:ext>
            </a:extLst>
          </p:cNvPr>
          <p:cNvCxnSpPr/>
          <p:nvPr/>
        </p:nvCxnSpPr>
        <p:spPr>
          <a:xfrm>
            <a:off x="8668512" y="0"/>
            <a:ext cx="0" cy="6858000"/>
          </a:xfrm>
          <a:prstGeom prst="line">
            <a:avLst/>
          </a:prstGeom>
          <a:ln w="34925">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pic>
        <p:nvPicPr>
          <p:cNvPr id="10" name="Rám 1" hidden="1">
            <a:extLst>
              <a:ext uri="{FF2B5EF4-FFF2-40B4-BE49-F238E27FC236}">
                <a16:creationId xmlns:a16="http://schemas.microsoft.com/office/drawing/2014/main" id="{1142446D-97F7-4A45-A283-EB961F989DA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6301646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Imagen 2">
            <a:extLst>
              <a:ext uri="{FF2B5EF4-FFF2-40B4-BE49-F238E27FC236}">
                <a16:creationId xmlns:a16="http://schemas.microsoft.com/office/drawing/2014/main" id="{E4342EC8-B55A-40EB-9794-436A1E908B94}"/>
              </a:ext>
            </a:extLst>
          </p:cNvPr>
          <p:cNvPicPr>
            <a:picLocks noChangeAspect="1"/>
          </p:cNvPicPr>
          <p:nvPr/>
        </p:nvPicPr>
        <p:blipFill>
          <a:blip r:embed="rId2"/>
          <a:stretch>
            <a:fillRect/>
          </a:stretch>
        </p:blipFill>
        <p:spPr>
          <a:xfrm>
            <a:off x="0" y="0"/>
            <a:ext cx="12192000" cy="6858000"/>
          </a:xfrm>
          <a:prstGeom prst="rect">
            <a:avLst/>
          </a:prstGeom>
        </p:spPr>
      </p:pic>
      <p:pic>
        <p:nvPicPr>
          <p:cNvPr id="9" name="Rám 1">
            <a:extLst>
              <a:ext uri="{FF2B5EF4-FFF2-40B4-BE49-F238E27FC236}">
                <a16:creationId xmlns:a16="http://schemas.microsoft.com/office/drawing/2014/main" id="{AD07EB51-95BC-4D96-B134-E9CCD7306C66}"/>
              </a:ext>
            </a:extLst>
          </p:cNvPr>
          <p:cNvPicPr>
            <a:picLocks noChangeAspect="1"/>
          </p:cNvPicPr>
          <p:nvPr/>
        </p:nvPicPr>
        <p:blipFill>
          <a:blip r:embed="rId3"/>
          <a:stretch>
            <a:fillRect/>
          </a:stretch>
        </p:blipFill>
        <p:spPr>
          <a:xfrm>
            <a:off x="0" y="0"/>
            <a:ext cx="12192000" cy="6858000"/>
          </a:xfrm>
          <a:prstGeom prst="rect">
            <a:avLst/>
          </a:prstGeom>
        </p:spPr>
      </p:pic>
      <p:sp>
        <p:nvSpPr>
          <p:cNvPr id="7" name="Ovál 1">
            <a:extLst>
              <a:ext uri="{FF2B5EF4-FFF2-40B4-BE49-F238E27FC236}">
                <a16:creationId xmlns:a16="http://schemas.microsoft.com/office/drawing/2014/main" id="{F8370250-A999-4112-8136-45F842562379}"/>
              </a:ext>
            </a:extLst>
          </p:cNvPr>
          <p:cNvSpPr/>
          <p:nvPr/>
        </p:nvSpPr>
        <p:spPr>
          <a:xfrm>
            <a:off x="253255" y="440063"/>
            <a:ext cx="3111500" cy="4991100"/>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 name="SPA"/>
          <p:cNvSpPr/>
          <p:nvPr/>
        </p:nvSpPr>
        <p:spPr>
          <a:xfrm>
            <a:off x="427056" y="1327177"/>
            <a:ext cx="2763898" cy="3139321"/>
          </a:xfrm>
          <a:prstGeom prst="rect">
            <a:avLst/>
          </a:prstGeom>
        </p:spPr>
        <p:txBody>
          <a:bodyPr wrap="none">
            <a:spAutoFit/>
          </a:bodyPr>
          <a:lstStyle/>
          <a:p>
            <a:pPr algn="ctr"/>
            <a:r>
              <a:rPr lang="es-MX" sz="6600" b="1" dirty="0">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Frases </a:t>
            </a:r>
          </a:p>
          <a:p>
            <a:pPr algn="ctr"/>
            <a:r>
              <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d</a:t>
            </a:r>
            <a:r>
              <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e</a:t>
            </a:r>
            <a:r>
              <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l</a:t>
            </a:r>
            <a:endParaRPr lang="es-MX" sz="6600" b="1" dirty="0">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es-MX" sz="6600" b="1" dirty="0">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amor</a:t>
            </a:r>
          </a:p>
        </p:txBody>
      </p:sp>
      <p:sp>
        <p:nvSpPr>
          <p:cNvPr id="10" name="Ovál 2">
            <a:extLst>
              <a:ext uri="{FF2B5EF4-FFF2-40B4-BE49-F238E27FC236}">
                <a16:creationId xmlns:a16="http://schemas.microsoft.com/office/drawing/2014/main" id="{7FF43B4B-5755-4AA6-94B0-85AD7491DBFA}"/>
              </a:ext>
            </a:extLst>
          </p:cNvPr>
          <p:cNvSpPr/>
          <p:nvPr/>
        </p:nvSpPr>
        <p:spPr>
          <a:xfrm>
            <a:off x="8679095" y="401288"/>
            <a:ext cx="3111500" cy="4991100"/>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2" name="ANG"/>
          <p:cNvSpPr/>
          <p:nvPr/>
        </p:nvSpPr>
        <p:spPr>
          <a:xfrm>
            <a:off x="8763297" y="1365952"/>
            <a:ext cx="2943095" cy="3139321"/>
          </a:xfrm>
          <a:prstGeom prst="rect">
            <a:avLst/>
          </a:prstGeom>
        </p:spPr>
        <p:txBody>
          <a:bodyPr wrap="square">
            <a:spAutoFit/>
          </a:bodyPr>
          <a:lstStyle/>
          <a:p>
            <a:pPr algn="ctr"/>
            <a:r>
              <a:rPr lang="es-MX"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Phrases</a:t>
            </a:r>
            <a:endParaRPr lang="sk-SK"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sk-SK"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of</a:t>
            </a:r>
            <a:r>
              <a:rPr lang="es-MX"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 </a:t>
            </a:r>
            <a:endParaRPr lang="es-MX" sz="6600" b="1" dirty="0">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es-MX" sz="6600" b="1" dirty="0" err="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love</a:t>
            </a:r>
            <a:endParaRPr lang="es-MX" sz="6600" b="1" dirty="0">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p:txBody>
      </p:sp>
      <p:sp>
        <p:nvSpPr>
          <p:cNvPr id="8" name="Ovál 3">
            <a:extLst>
              <a:ext uri="{FF2B5EF4-FFF2-40B4-BE49-F238E27FC236}">
                <a16:creationId xmlns:a16="http://schemas.microsoft.com/office/drawing/2014/main" id="{6635C575-97D2-4E95-9524-00781FFB34ED}"/>
              </a:ext>
            </a:extLst>
          </p:cNvPr>
          <p:cNvSpPr/>
          <p:nvPr/>
        </p:nvSpPr>
        <p:spPr>
          <a:xfrm>
            <a:off x="2277739" y="5500891"/>
            <a:ext cx="7636521" cy="1207364"/>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Výroky o láske</a:t>
            </a:r>
            <a:endPar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p:txBody>
      </p:sp>
    </p:spTree>
    <p:extLst>
      <p:ext uri="{BB962C8B-B14F-4D97-AF65-F5344CB8AC3E}">
        <p14:creationId xmlns:p14="http://schemas.microsoft.com/office/powerpoint/2010/main" val="232375945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1500" fill="hold"/>
                                        <p:tgtEl>
                                          <p:spTgt spid="4"/>
                                        </p:tgtEl>
                                        <p:attrNameLst>
                                          <p:attrName>ppt_w</p:attrName>
                                        </p:attrNameLst>
                                      </p:cBhvr>
                                      <p:tavLst>
                                        <p:tav tm="0">
                                          <p:val>
                                            <p:fltVal val="0"/>
                                          </p:val>
                                        </p:tav>
                                        <p:tav tm="100000">
                                          <p:val>
                                            <p:strVal val="#ppt_w"/>
                                          </p:val>
                                        </p:tav>
                                      </p:tavLst>
                                    </p:anim>
                                    <p:anim calcmode="lin" valueType="num">
                                      <p:cBhvr>
                                        <p:cTn id="13" dur="1500" fill="hold"/>
                                        <p:tgtEl>
                                          <p:spTgt spid="4"/>
                                        </p:tgtEl>
                                        <p:attrNameLst>
                                          <p:attrName>ppt_h</p:attrName>
                                        </p:attrNameLst>
                                      </p:cBhvr>
                                      <p:tavLst>
                                        <p:tav tm="0">
                                          <p:val>
                                            <p:fltVal val="0"/>
                                          </p:val>
                                        </p:tav>
                                        <p:tav tm="100000">
                                          <p:val>
                                            <p:strVal val="#ppt_h"/>
                                          </p:val>
                                        </p:tav>
                                      </p:tavLst>
                                    </p:anim>
                                    <p:animEffect transition="in" filter="fade">
                                      <p:cBhvr>
                                        <p:cTn id="14" dur="1500"/>
                                        <p:tgtEl>
                                          <p:spTgt spid="4"/>
                                        </p:tgtEl>
                                      </p:cBhvr>
                                    </p:animEffect>
                                  </p:childTnLst>
                                </p:cTn>
                              </p:par>
                            </p:childTnLst>
                          </p:cTn>
                        </p:par>
                        <p:par>
                          <p:cTn id="15" fill="hold">
                            <p:stCondLst>
                              <p:cond delay="2000"/>
                            </p:stCondLst>
                            <p:childTnLst>
                              <p:par>
                                <p:cTn id="16" presetID="53" presetClass="entr" presetSubtype="16" fill="hold" grpId="0" nodeType="afterEffect">
                                  <p:stCondLst>
                                    <p:cond delay="10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500" fill="hold"/>
                                        <p:tgtEl>
                                          <p:spTgt spid="10"/>
                                        </p:tgtEl>
                                        <p:attrNameLst>
                                          <p:attrName>ppt_w</p:attrName>
                                        </p:attrNameLst>
                                      </p:cBhvr>
                                      <p:tavLst>
                                        <p:tav tm="0">
                                          <p:val>
                                            <p:fltVal val="0"/>
                                          </p:val>
                                        </p:tav>
                                        <p:tav tm="100000">
                                          <p:val>
                                            <p:strVal val="#ppt_w"/>
                                          </p:val>
                                        </p:tav>
                                      </p:tavLst>
                                    </p:anim>
                                    <p:anim calcmode="lin" valueType="num">
                                      <p:cBhvr>
                                        <p:cTn id="19" dur="1500" fill="hold"/>
                                        <p:tgtEl>
                                          <p:spTgt spid="10"/>
                                        </p:tgtEl>
                                        <p:attrNameLst>
                                          <p:attrName>ppt_h</p:attrName>
                                        </p:attrNameLst>
                                      </p:cBhvr>
                                      <p:tavLst>
                                        <p:tav tm="0">
                                          <p:val>
                                            <p:fltVal val="0"/>
                                          </p:val>
                                        </p:tav>
                                        <p:tav tm="100000">
                                          <p:val>
                                            <p:strVal val="#ppt_h"/>
                                          </p:val>
                                        </p:tav>
                                      </p:tavLst>
                                    </p:anim>
                                    <p:animEffect transition="in" filter="fade">
                                      <p:cBhvr>
                                        <p:cTn id="20" dur="1500"/>
                                        <p:tgtEl>
                                          <p:spTgt spid="10"/>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2"/>
                                        </p:tgtEl>
                                        <p:attrNameLst>
                                          <p:attrName>style.visibility</p:attrName>
                                        </p:attrNameLst>
                                      </p:cBhvr>
                                      <p:to>
                                        <p:strVal val="visible"/>
                                      </p:to>
                                    </p:set>
                                    <p:anim calcmode="lin" valueType="num">
                                      <p:cBhvr>
                                        <p:cTn id="23" dur="1500" fill="hold"/>
                                        <p:tgtEl>
                                          <p:spTgt spid="2"/>
                                        </p:tgtEl>
                                        <p:attrNameLst>
                                          <p:attrName>ppt_w</p:attrName>
                                        </p:attrNameLst>
                                      </p:cBhvr>
                                      <p:tavLst>
                                        <p:tav tm="0">
                                          <p:val>
                                            <p:fltVal val="0"/>
                                          </p:val>
                                        </p:tav>
                                        <p:tav tm="100000">
                                          <p:val>
                                            <p:strVal val="#ppt_w"/>
                                          </p:val>
                                        </p:tav>
                                      </p:tavLst>
                                    </p:anim>
                                    <p:anim calcmode="lin" valueType="num">
                                      <p:cBhvr>
                                        <p:cTn id="24" dur="1500" fill="hold"/>
                                        <p:tgtEl>
                                          <p:spTgt spid="2"/>
                                        </p:tgtEl>
                                        <p:attrNameLst>
                                          <p:attrName>ppt_h</p:attrName>
                                        </p:attrNameLst>
                                      </p:cBhvr>
                                      <p:tavLst>
                                        <p:tav tm="0">
                                          <p:val>
                                            <p:fltVal val="0"/>
                                          </p:val>
                                        </p:tav>
                                        <p:tav tm="100000">
                                          <p:val>
                                            <p:strVal val="#ppt_h"/>
                                          </p:val>
                                        </p:tav>
                                      </p:tavLst>
                                    </p:anim>
                                    <p:animEffect transition="in" filter="fade">
                                      <p:cBhvr>
                                        <p:cTn id="25" dur="1500"/>
                                        <p:tgtEl>
                                          <p:spTgt spid="2"/>
                                        </p:tgtEl>
                                      </p:cBhvr>
                                    </p:animEffect>
                                  </p:childTnLst>
                                </p:cTn>
                              </p:par>
                            </p:childTnLst>
                          </p:cTn>
                        </p:par>
                        <p:par>
                          <p:cTn id="26" fill="hold">
                            <p:stCondLst>
                              <p:cond delay="4500"/>
                            </p:stCondLst>
                            <p:childTnLst>
                              <p:par>
                                <p:cTn id="27" presetID="42" presetClass="entr" presetSubtype="0" fill="hold" grpId="0" nodeType="afterEffect">
                                  <p:stCondLst>
                                    <p:cond delay="5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500"/>
                                        <p:tgtEl>
                                          <p:spTgt spid="8"/>
                                        </p:tgtEl>
                                      </p:cBhvr>
                                    </p:animEffect>
                                    <p:anim calcmode="lin" valueType="num">
                                      <p:cBhvr>
                                        <p:cTn id="30" dur="1500" fill="hold"/>
                                        <p:tgtEl>
                                          <p:spTgt spid="8"/>
                                        </p:tgtEl>
                                        <p:attrNameLst>
                                          <p:attrName>ppt_x</p:attrName>
                                        </p:attrNameLst>
                                      </p:cBhvr>
                                      <p:tavLst>
                                        <p:tav tm="0">
                                          <p:val>
                                            <p:strVal val="#ppt_x"/>
                                          </p:val>
                                        </p:tav>
                                        <p:tav tm="100000">
                                          <p:val>
                                            <p:strVal val="#ppt_x"/>
                                          </p:val>
                                        </p:tav>
                                      </p:tavLst>
                                    </p:anim>
                                    <p:anim calcmode="lin" valueType="num">
                                      <p:cBhvr>
                                        <p:cTn id="31" dur="1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p:bldP spid="10" grpId="0" animBg="1"/>
      <p:bldP spid="2" grpId="0"/>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Donde no puedas amar, no te demores</a:t>
            </a:r>
            <a:r>
              <a:rPr lang="sk-SK" sz="3200">
                <a:latin typeface="Monotype Corsiva" panose="03010101010201010101" pitchFamily="66" charset="0"/>
              </a:rPr>
              <a:t>.</a:t>
            </a:r>
            <a:r>
              <a:rPr lang="es-ES" sz="3200">
                <a:latin typeface="Monotype Corsiva" panose="03010101010201010101" pitchFamily="66" charset="0"/>
              </a:rPr>
              <a:t>”</a:t>
            </a:r>
            <a:endParaRPr lang="es-MX" sz="3200" dirty="0">
              <a:latin typeface="Monotype Corsiva" panose="03010101010201010101" pitchFamily="66" charset="0"/>
            </a:endParaRPr>
          </a:p>
        </p:txBody>
      </p:sp>
      <p:sp>
        <p:nvSpPr>
          <p:cNvPr id="2" name="ANG"/>
          <p:cNvSpPr/>
          <p:nvPr/>
        </p:nvSpPr>
        <p:spPr>
          <a:xfrm>
            <a:off x="56700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Where you can not love, you  don’t delay.”</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5220000"/>
            <a:ext cx="5652000" cy="1077218"/>
          </a:xfrm>
          <a:prstGeom prst="rect">
            <a:avLst/>
          </a:prstGeom>
        </p:spPr>
        <p:txBody>
          <a:bodyPr wrap="square">
            <a:spAutoFit/>
          </a:bodyPr>
          <a:lstStyle/>
          <a:p>
            <a:pPr algn="just"/>
            <a:r>
              <a:rPr lang="sk-SK" sz="3200">
                <a:latin typeface="Monotype Corsiva" panose="03010101010201010101" pitchFamily="66" charset="0"/>
              </a:rPr>
              <a:t>   „Kde nemôžeš milovať, nezdržuj  sa.“</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9756" y="108000"/>
            <a:ext cx="4604487"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448286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„Jamás, en toda la vida olvidaré tu presencia. Me acogiste destrozada y me devolviste íntegra, entera.“</a:t>
            </a:r>
            <a:endParaRPr lang="es-MX" sz="3200" dirty="0">
              <a:latin typeface="Monotype Corsiva" panose="03010101010201010101" pitchFamily="66" charset="0"/>
            </a:endParaRPr>
          </a:p>
        </p:txBody>
      </p:sp>
      <p:sp>
        <p:nvSpPr>
          <p:cNvPr id="2" name="ANG"/>
          <p:cNvSpPr/>
          <p:nvPr/>
        </p:nvSpPr>
        <p:spPr>
          <a:xfrm>
            <a:off x="972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„Never, in all my life, will I forget your presence. You took me in broken and you returned me whole.“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716000"/>
            <a:ext cx="5652000" cy="1569660"/>
          </a:xfrm>
          <a:prstGeom prst="rect">
            <a:avLst/>
          </a:prstGeom>
        </p:spPr>
        <p:txBody>
          <a:bodyPr wrap="square">
            <a:spAutoFit/>
          </a:bodyPr>
          <a:lstStyle/>
          <a:p>
            <a:pPr algn="just"/>
            <a:r>
              <a:rPr lang="sk-SK" sz="3200">
                <a:latin typeface="Monotype Corsiva" panose="03010101010201010101" pitchFamily="66" charset="0"/>
              </a:rPr>
              <a:t>   “Nikdy v živote nezabudnem na tvoju prítomnosť. Vzal si ma zlomenú a vrátil celú.“</a:t>
            </a:r>
            <a:endParaRPr lang="es-MX" sz="3200" dirty="0">
              <a:latin typeface="Monotype Corsiva" panose="03010101010201010101" pitchFamily="66" charset="0"/>
            </a:endParaRPr>
          </a:p>
        </p:txBody>
      </p:sp>
      <p:pic>
        <p:nvPicPr>
          <p:cNvPr id="5" name="Eoto"/>
          <p:cNvPicPr>
            <a:picLocks/>
          </p:cNvPicPr>
          <p:nvPr/>
        </p:nvPicPr>
        <p:blipFill>
          <a:blip r:embed="rId3">
            <a:extLst>
              <a:ext uri="{28A0092B-C50C-407E-A947-70E740481C1C}">
                <a14:useLocalDpi xmlns:a14="http://schemas.microsoft.com/office/drawing/2010/main" val="0"/>
              </a:ext>
            </a:extLst>
          </a:blip>
          <a:stretch>
            <a:fillRect/>
          </a:stretch>
        </p:blipFill>
        <p:spPr>
          <a:xfrm>
            <a:off x="7488000" y="108000"/>
            <a:ext cx="4608000"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4138710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„Mi sangre es un milagro que desde mis venas cruza el aire de mi corazón al tuyo.”</a:t>
            </a:r>
            <a:endParaRPr lang="es-MX" sz="3200" dirty="0">
              <a:latin typeface="Monotype Corsiva" panose="03010101010201010101" pitchFamily="66" charset="0"/>
            </a:endParaRPr>
          </a:p>
        </p:txBody>
      </p:sp>
      <p:sp>
        <p:nvSpPr>
          <p:cNvPr id="2" name="ANG"/>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„My blood is a miracle that my veins crosses the air from my heart to yours.”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„Moja krv je zázrak. Mojimi žilami prechádza vzduchom z môjho srdca k tvojmu."</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185848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554545"/>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„Si yo pudiera darte una cosa en la vida, me gustaría darte la capacidad de verte a ti mismo a través de mis ojos. Sólo así te darás cuenta de lo especial que eres para mí.”</a:t>
            </a:r>
            <a:endParaRPr lang="es-MX" sz="3200" dirty="0">
              <a:latin typeface="Monotype Corsiva" panose="03010101010201010101" pitchFamily="66" charset="0"/>
            </a:endParaRPr>
          </a:p>
        </p:txBody>
      </p:sp>
      <p:sp>
        <p:nvSpPr>
          <p:cNvPr id="2" name="ANG"/>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„If I could give you one thing in life, I would give you the ability to see yourself through my eyes. Just so you'll notice how special you are to me."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2062103"/>
          </a:xfrm>
          <a:prstGeom prst="rect">
            <a:avLst/>
          </a:prstGeom>
        </p:spPr>
        <p:txBody>
          <a:bodyPr wrap="square">
            <a:spAutoFit/>
          </a:bodyPr>
          <a:lstStyle/>
          <a:p>
            <a:pPr algn="just"/>
            <a:r>
              <a:rPr lang="sk-SK" sz="3200">
                <a:latin typeface="Monotype Corsiva" panose="03010101010201010101" pitchFamily="66" charset="0"/>
              </a:rPr>
              <a:t>   „Keby som Ti mohla dať len jednu vec v živote, dala by som Ti možnosť vidieť sa mojimi očami. Len vtedy by si videl, aký zvláštny si pre mňa.“</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16930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„No quiero un amor a medias, rasgado y  partido por la mitad. He luchado y sufrido tanto, que me merezco algo entero, intenso, indestructible.”</a:t>
            </a:r>
            <a:endParaRPr lang="es-MX" sz="3200" dirty="0">
              <a:latin typeface="Monotype Corsiva" panose="03010101010201010101" pitchFamily="66" charset="0"/>
            </a:endParaRPr>
          </a:p>
        </p:txBody>
      </p:sp>
      <p:sp>
        <p:nvSpPr>
          <p:cNvPr id="2" name="ANG"/>
          <p:cNvSpPr/>
          <p:nvPr/>
        </p:nvSpPr>
        <p:spPr>
          <a:xfrm>
            <a:off x="5670000" y="3708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don't want a love, torn and split in half. I have fought and suffered so much, that I deserve something whole, intense, indestructible.”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3708000"/>
            <a:ext cx="5652000" cy="2062103"/>
          </a:xfrm>
          <a:prstGeom prst="rect">
            <a:avLst/>
          </a:prstGeom>
        </p:spPr>
        <p:txBody>
          <a:bodyPr wrap="square">
            <a:spAutoFit/>
          </a:bodyPr>
          <a:lstStyle/>
          <a:p>
            <a:pPr algn="just"/>
            <a:r>
              <a:rPr lang="sk-SK" sz="3200">
                <a:latin typeface="Monotype Corsiva" panose="03010101010201010101" pitchFamily="66" charset="0"/>
              </a:rPr>
              <a:t>   „Nechcem lásku rozdelenú a roz-trhnutú na polovice. Bojovala som a trpela toľko, že si zaslúžim niečo celé, intenzívne a nezničiteľné.“</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778222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212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„Quisiera darte todo lo que nunca hubieras tenido, y ni así sabrías la maravilla que es poder quererte.”</a:t>
            </a:r>
            <a:endParaRPr lang="es-MX" sz="3200" dirty="0">
              <a:latin typeface="Monotype Corsiva" panose="03010101010201010101" pitchFamily="66" charset="0"/>
            </a:endParaRPr>
          </a:p>
        </p:txBody>
      </p:sp>
      <p:sp>
        <p:nvSpPr>
          <p:cNvPr id="2" name="ANG"/>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would like to give you all that you have never had, and or so you'd know the awesomeness that is to love you.”</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212000"/>
            <a:ext cx="5652000" cy="1569660"/>
          </a:xfrm>
          <a:prstGeom prst="rect">
            <a:avLst/>
          </a:prstGeom>
        </p:spPr>
        <p:txBody>
          <a:bodyPr wrap="square">
            <a:spAutoFit/>
          </a:bodyPr>
          <a:lstStyle/>
          <a:p>
            <a:pPr algn="just"/>
            <a:r>
              <a:rPr lang="sk-SK" sz="3200">
                <a:latin typeface="Monotype Corsiva" panose="03010101010201010101" pitchFamily="66" charset="0"/>
              </a:rPr>
              <a:t>   „Rada by som Ti dala všetko, čo si nikdy nemal, aby si vedel aké úžasné je Ťa milovať.“</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7999"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3278222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5220000"/>
            <a:ext cx="5652000" cy="1077218"/>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„Me entenderás … cuando te duela el alma como a mí.”</a:t>
            </a:r>
            <a:endParaRPr lang="es-MX" sz="3200" dirty="0">
              <a:latin typeface="Monotype Corsiva" panose="03010101010201010101" pitchFamily="66" charset="0"/>
            </a:endParaRPr>
          </a:p>
        </p:txBody>
      </p:sp>
      <p:sp>
        <p:nvSpPr>
          <p:cNvPr id="2" name="ANG"/>
          <p:cNvSpPr/>
          <p:nvPr/>
        </p:nvSpPr>
        <p:spPr>
          <a:xfrm>
            <a:off x="5670000" y="5220000"/>
            <a:ext cx="5652000" cy="1077218"/>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„You understand me... when hurts the soul like me."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5220000"/>
            <a:ext cx="5652000" cy="1077218"/>
          </a:xfrm>
          <a:prstGeom prst="rect">
            <a:avLst/>
          </a:prstGeom>
        </p:spPr>
        <p:txBody>
          <a:bodyPr wrap="square">
            <a:spAutoFit/>
          </a:bodyPr>
          <a:lstStyle/>
          <a:p>
            <a:pPr algn="just"/>
            <a:r>
              <a:rPr lang="pl-PL" sz="3200">
                <a:latin typeface="Monotype Corsiva" panose="03010101010201010101" pitchFamily="66" charset="0"/>
              </a:rPr>
              <a:t>   „Porozumieš mi... keď Ťa duša bude bolieť tak ako mňa.“</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212183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554545"/>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„Te besaría levemente, apenas rozándote mis labios, y te diría cualquier cosa en voz baja. Y me quedaría dormida a tu lado. Pero no estás…”</a:t>
            </a:r>
            <a:endParaRPr lang="es-MX" sz="3200" dirty="0">
              <a:latin typeface="Monotype Corsiva" panose="03010101010201010101" pitchFamily="66" charset="0"/>
            </a:endParaRPr>
          </a:p>
        </p:txBody>
      </p:sp>
      <p:sp>
        <p:nvSpPr>
          <p:cNvPr id="2" name="ANG"/>
          <p:cNvSpPr/>
          <p:nvPr/>
        </p:nvSpPr>
        <p:spPr>
          <a:xfrm>
            <a:off x="972000" y="3708000"/>
            <a:ext cx="5652000" cy="2062103"/>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“You kiss slightly, just you touching my lips, and would say anything quietly. And she'd be asleep beside you. But you're not...”</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2062103"/>
          </a:xfrm>
          <a:prstGeom prst="rect">
            <a:avLst/>
          </a:prstGeom>
        </p:spPr>
        <p:txBody>
          <a:bodyPr wrap="square">
            <a:spAutoFit/>
          </a:bodyPr>
          <a:lstStyle/>
          <a:p>
            <a:pPr algn="just"/>
            <a:r>
              <a:rPr lang="sk-SK" sz="3200">
                <a:latin typeface="Monotype Corsiva" panose="03010101010201010101" pitchFamily="66" charset="0"/>
              </a:rPr>
              <a:t>   „Nežne Ťa bozkám jemným dotykom svojich pier, hovorím Ti rôzne veci bez slov, ležím vedľa Teba. Ale Ty nie si...“</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754"/>
            <a:ext cx="4608000" cy="6622492"/>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060662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716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„Y entonces supe que tu amor nunca fue mío… Mia sólo fue la pinche ilusión.”</a:t>
            </a:r>
            <a:endParaRPr lang="es-MX" sz="3200" dirty="0">
              <a:latin typeface="Monotype Corsiva" panose="03010101010201010101" pitchFamily="66" charset="0"/>
            </a:endParaRPr>
          </a:p>
        </p:txBody>
      </p:sp>
      <p:sp>
        <p:nvSpPr>
          <p:cNvPr id="2" name="ANG"/>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„And then I knew that your love was never mine... Mine was just the fucking illusion.”</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„A potom som už vedela, že Tvoja láska nebola nikdy mojou... Moja bola len zasraná ilúzia.“</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431597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240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„Te quiero… gracias porque vives, porque ayer me dejaste tocar tu luz más íntima y porque dijiste con tu voz y tus ojos lo que yo esperaba toda mi vida.”</a:t>
            </a:r>
            <a:endParaRPr lang="es-MX" sz="3200" dirty="0">
              <a:latin typeface="Monotype Corsiva" panose="03010101010201010101" pitchFamily="66" charset="0"/>
            </a:endParaRPr>
          </a:p>
        </p:txBody>
      </p:sp>
      <p:sp>
        <p:nvSpPr>
          <p:cNvPr id="2" name="ANG"/>
          <p:cNvSpPr/>
          <p:nvPr/>
        </p:nvSpPr>
        <p:spPr>
          <a:xfrm>
            <a:off x="972000" y="3204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love you... thank you because you live, because yesterday let me touch your more intimate light and you said what I expected my life with your voice and your eyes.”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204000"/>
            <a:ext cx="5652000" cy="3046988"/>
          </a:xfrm>
          <a:prstGeom prst="rect">
            <a:avLst/>
          </a:prstGeom>
        </p:spPr>
        <p:txBody>
          <a:bodyPr wrap="square">
            <a:spAutoFit/>
          </a:bodyPr>
          <a:lstStyle/>
          <a:p>
            <a:pPr algn="just"/>
            <a:r>
              <a:rPr lang="sk-SK" sz="3200">
                <a:latin typeface="Monotype Corsiva" panose="03010101010201010101" pitchFamily="66" charset="0"/>
              </a:rPr>
              <a:t>   „Milujem Ťa. Vďaka za to, že žiješ, že si mi včera dovolil, aby som sa dotkla Tvojho najintímnejšieho svetla, a za to, že si svojim hlasom a svojimi očami povedal to, na čo som čakala celý svoj život.“</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3865509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„Aunque haya dicho” te quiero”  a muchos y haya tenido citas y besado a otros, en el fondo sólo te he amado a ti…”</a:t>
            </a:r>
            <a:endParaRPr lang="es-MX" sz="3200" dirty="0">
              <a:latin typeface="Monotype Corsiva" panose="03010101010201010101" pitchFamily="66" charset="0"/>
            </a:endParaRPr>
          </a:p>
        </p:txBody>
      </p:sp>
      <p:sp>
        <p:nvSpPr>
          <p:cNvPr id="2" name="ANG"/>
          <p:cNvSpPr/>
          <p:nvPr/>
        </p:nvSpPr>
        <p:spPr>
          <a:xfrm>
            <a:off x="5670000" y="4212000"/>
            <a:ext cx="5652000" cy="2062103"/>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„But said "I love you" to many and has had appointments and kissed another, ultimately only I have loved you...”</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„Aj keď som hovorila „milujem ťa“ mnohým, stretávala a bozkávala sa aj s inými, v hĺbke duše som milovala len Teba...“</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000"/>
            <a:ext cx="4608000"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165673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„No voy a pedirte que me escribas, que te quedes, que me beses, que me abraces o me quieras. Porque si tengo que pedirlo ya no lo quiero."</a:t>
            </a:r>
            <a:endParaRPr lang="es-MX" sz="3200" dirty="0">
              <a:latin typeface="Monotype Corsiva" panose="03010101010201010101" pitchFamily="66" charset="0"/>
            </a:endParaRPr>
          </a:p>
        </p:txBody>
      </p:sp>
      <p:sp>
        <p:nvSpPr>
          <p:cNvPr id="2" name="ANG"/>
          <p:cNvSpPr/>
          <p:nvPr/>
        </p:nvSpPr>
        <p:spPr>
          <a:xfrm>
            <a:off x="972000" y="4212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will ask you to write, not to miss, Kiss me, hold me or love me. Because if I order now I don't want it.”</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„Nebudem Ťa prosiť o to, aby si mi napísal, zostal, bozkal, objímal alebo miloval ma. Keď o to musím prosiť, už to nechcem.“</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53431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2062103"/>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„Como siempre, cuando me alejo de ti, tomo dentro de mí tu mundo y tu vida, y así es como puedo sostenerme por más tiempo."</a:t>
            </a:r>
            <a:endParaRPr lang="es-MX" sz="3200" dirty="0">
              <a:latin typeface="Monotype Corsiva" panose="03010101010201010101" pitchFamily="66" charset="0"/>
            </a:endParaRPr>
          </a:p>
        </p:txBody>
      </p:sp>
      <p:sp>
        <p:nvSpPr>
          <p:cNvPr id="2" name="ANG"/>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„As always, when I go away from you, I take your world and your life, and that’s how I can sustain myself longer.”</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1569660"/>
          </a:xfrm>
          <a:prstGeom prst="rect">
            <a:avLst/>
          </a:prstGeom>
        </p:spPr>
        <p:txBody>
          <a:bodyPr wrap="square">
            <a:spAutoFit/>
          </a:bodyPr>
          <a:lstStyle/>
          <a:p>
            <a:pPr algn="just"/>
            <a:r>
              <a:rPr lang="sk-SK" sz="3200">
                <a:latin typeface="Monotype Corsiva" panose="03010101010201010101" pitchFamily="66" charset="0"/>
              </a:rPr>
              <a:t>   „Ako vždy, keď od Teba odchádzam, beriem so sebou Tvoj svet a tvoj život a tak môžem zostať dlhšie.“</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11237" y="108296"/>
            <a:ext cx="4601525"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1819071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18000" y="428178"/>
            <a:ext cx="5652000" cy="600164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Frida se caracterizó por ser una mujer fuerte que logró muchas cosas importantes. Su obra como su vida son guías para muchas personas que buscan una identidad y que la encuentran en el arte.</a:t>
            </a:r>
          </a:p>
          <a:p>
            <a:pPr algn="just"/>
            <a:r>
              <a:rPr lang="es-ES" sz="3200">
                <a:latin typeface="Monotype Corsiva" panose="03010101010201010101" pitchFamily="66" charset="0"/>
              </a:rPr>
              <a:t>Frida forma parte de los artistas que evidenciaron su vida a través de libros que guardan información valiosa y donde se leen sentimientos y no sólo palabras.</a:t>
            </a:r>
          </a:p>
          <a:p>
            <a:pPr algn="r"/>
            <a:r>
              <a:rPr lang="sk-SK" sz="3200">
                <a:latin typeface="Monotype Corsiva" panose="03010101010201010101" pitchFamily="66" charset="0"/>
              </a:rPr>
              <a:t>    </a:t>
            </a:r>
            <a:r>
              <a:rPr lang="es-ES" sz="3200">
                <a:latin typeface="Monotype Corsiva" panose="03010101010201010101" pitchFamily="66" charset="0"/>
              </a:rPr>
              <a:t>Fuente: Portal de Cultura Inquieta</a:t>
            </a:r>
          </a:p>
        </p:txBody>
      </p:sp>
      <p:pic>
        <p:nvPicPr>
          <p:cNvPr id="5" name="Eoto"/>
          <p:cNvPicPr>
            <a:picLocks/>
          </p:cNvPicPr>
          <p:nvPr/>
        </p:nvPicPr>
        <p:blipFill>
          <a:blip r:embed="rId3"/>
          <a:stretch>
            <a:fillRect/>
          </a:stretch>
        </p:blipFill>
        <p:spPr>
          <a:xfrm>
            <a:off x="7490647" y="108000"/>
            <a:ext cx="4602705"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spTree>
    <p:extLst>
      <p:ext uri="{BB962C8B-B14F-4D97-AF65-F5344CB8AC3E}">
        <p14:creationId xmlns:p14="http://schemas.microsoft.com/office/powerpoint/2010/main" val="3809107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3708000"/>
            <a:ext cx="5652000" cy="2062103"/>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„Mereces un amor que quiera bailar contigo, que visite el paraíso cada vez que mira tus ojos y que no se aburra nunca de leer tus expresiones.”</a:t>
            </a:r>
            <a:endParaRPr lang="es-MX" sz="3200" dirty="0">
              <a:latin typeface="Monotype Corsiva" panose="03010101010201010101" pitchFamily="66" charset="0"/>
            </a:endParaRPr>
          </a:p>
        </p:txBody>
      </p:sp>
      <p:sp>
        <p:nvSpPr>
          <p:cNvPr id="2" name="ANG"/>
          <p:cNvSpPr/>
          <p:nvPr/>
        </p:nvSpPr>
        <p:spPr>
          <a:xfrm>
            <a:off x="5670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„You deserve a love that wants to dance with you, to visit paradise every time you look at your eyes and don't get bored never read your expressions.“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3708000"/>
            <a:ext cx="5652000" cy="2062103"/>
          </a:xfrm>
          <a:prstGeom prst="rect">
            <a:avLst/>
          </a:prstGeom>
        </p:spPr>
        <p:txBody>
          <a:bodyPr wrap="square">
            <a:spAutoFit/>
          </a:bodyPr>
          <a:lstStyle/>
          <a:p>
            <a:pPr algn="just"/>
            <a:r>
              <a:rPr lang="sk-SK" sz="3200">
                <a:latin typeface="Monotype Corsiva" panose="03010101010201010101" pitchFamily="66" charset="0"/>
              </a:rPr>
              <a:t>   „Zaslúžiš si lásku, ktorá chce s tebou tancovať, navštíviť raj vždy, keď sa Ti pozrie do očí a nikdy sa nenudí pri čítaní Tvojich výrazov.“</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10647" y="108000"/>
            <a:ext cx="4602705"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1268186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„Mereces un amor que te haga sentir segura, que pueda comerse al mundo si camina de tu mano, que cree que sus abrazos son el mejor complemento de tu piel.”</a:t>
            </a:r>
            <a:endParaRPr lang="es-MX" sz="3200" dirty="0">
              <a:latin typeface="Monotype Corsiva" panose="03010101010201010101" pitchFamily="66" charset="0"/>
            </a:endParaRPr>
          </a:p>
        </p:txBody>
      </p:sp>
      <p:sp>
        <p:nvSpPr>
          <p:cNvPr id="2" name="ANG"/>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„You deserve a love that makes you feel safe, can eat the world if you walk from your hand, who believes that her hugs are the best complement for your skin.”</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„Zaslúžiš si lásku, ktorá Ti dáva pocit bezpečia, spoznáva svet skrz tvoje dlane a verí, že objatie je najlepším prostriedkom pre Tvoju pleť.“</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244311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716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„Mereces un amor que se lleve las mentiras, que te traiga la ilusión, el café y la poesía.”</a:t>
            </a:r>
            <a:endParaRPr lang="es-MX" sz="3200" dirty="0">
              <a:latin typeface="Monotype Corsiva" panose="03010101010201010101" pitchFamily="66" charset="0"/>
            </a:endParaRPr>
          </a:p>
        </p:txBody>
      </p:sp>
      <p:sp>
        <p:nvSpPr>
          <p:cNvPr id="2" name="ANG"/>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„You deserve a love carried lies, that bring you the illusion, the coffee and poetry.”</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„Zaslúžiš si lásku prinášajúcu klam-stvá, ktoré Ti dávajú ilúziu, kávu a poéziu."</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370614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716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„Los átomos de mi cuerpo son los tuyos y vibran juntos para querernos.”</a:t>
            </a:r>
            <a:endParaRPr lang="es-MX" sz="3200" dirty="0">
              <a:latin typeface="Monotype Corsiva" panose="03010101010201010101" pitchFamily="66" charset="0"/>
            </a:endParaRPr>
          </a:p>
        </p:txBody>
      </p:sp>
      <p:sp>
        <p:nvSpPr>
          <p:cNvPr id="2" name="ANG"/>
          <p:cNvSpPr/>
          <p:nvPr/>
        </p:nvSpPr>
        <p:spPr>
          <a:xfrm>
            <a:off x="972000" y="4716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„My body atoms are yours and vibrate together to love ourselves.”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716000"/>
            <a:ext cx="5652000" cy="1569660"/>
          </a:xfrm>
          <a:prstGeom prst="rect">
            <a:avLst/>
          </a:prstGeom>
        </p:spPr>
        <p:txBody>
          <a:bodyPr wrap="square">
            <a:spAutoFit/>
          </a:bodyPr>
          <a:lstStyle/>
          <a:p>
            <a:pPr algn="just"/>
            <a:r>
              <a:rPr lang="sk-SK" sz="3200">
                <a:latin typeface="Monotype Corsiva" panose="03010101010201010101" pitchFamily="66" charset="0"/>
              </a:rPr>
              <a:t>   „Atómy môjho tela sú Tvoje a vibrujú spolu, aby sme sa navzájom milovali.“</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808217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„Mereces un amor que te escuche mientras cantas, que te apoye en tus ridículos, que respete que eres libre; que vuela contigo y no tiene miedo de caer.”</a:t>
            </a:r>
            <a:endParaRPr lang="es-MX" sz="3200" dirty="0">
              <a:latin typeface="Monotype Corsiva" panose="03010101010201010101" pitchFamily="66" charset="0"/>
            </a:endParaRPr>
          </a:p>
        </p:txBody>
      </p:sp>
      <p:sp>
        <p:nvSpPr>
          <p:cNvPr id="2" name="ANG"/>
          <p:cNvSpPr/>
          <p:nvPr/>
        </p:nvSpPr>
        <p:spPr>
          <a:xfrm>
            <a:off x="5670000" y="3708000"/>
            <a:ext cx="5652000" cy="2062103"/>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„You deserve a love you listen while you sing, you support in your ridiculous, that respects you're free; fly with you and not afraid to fall."</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3708000"/>
            <a:ext cx="5652000" cy="2554545"/>
          </a:xfrm>
          <a:prstGeom prst="rect">
            <a:avLst/>
          </a:prstGeom>
        </p:spPr>
        <p:txBody>
          <a:bodyPr wrap="square">
            <a:spAutoFit/>
          </a:bodyPr>
          <a:lstStyle/>
          <a:p>
            <a:pPr algn="just"/>
            <a:r>
              <a:rPr lang="sk-SK" sz="3200">
                <a:latin typeface="Monotype Corsiva" panose="03010101010201010101" pitchFamily="66" charset="0"/>
              </a:rPr>
              <a:t>   „Zaslúžiš si lásku, ktorá Ťa počúva keď spievaš, ktorá Ťa podporuje aj keď je to smiešne, rešpektuje že si slobodný a letí s Tebou bez obáv z pádu.“</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16597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5220000"/>
            <a:ext cx="5652000" cy="1077218"/>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„Allá voy de nuevo. Entera o a pedazos... Pero allá voy.“</a:t>
            </a:r>
            <a:endParaRPr lang="es-MX" sz="3200" dirty="0">
              <a:latin typeface="Monotype Corsiva" panose="03010101010201010101" pitchFamily="66" charset="0"/>
            </a:endParaRPr>
          </a:p>
        </p:txBody>
      </p:sp>
      <p:sp>
        <p:nvSpPr>
          <p:cNvPr id="2" name="ANG"/>
          <p:cNvSpPr/>
          <p:nvPr/>
        </p:nvSpPr>
        <p:spPr>
          <a:xfrm>
            <a:off x="972000" y="5220000"/>
            <a:ext cx="5652000" cy="1077218"/>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„There I go again. Whole or pieces... But there I go.“</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5220000"/>
            <a:ext cx="5652000" cy="1077218"/>
          </a:xfrm>
          <a:prstGeom prst="rect">
            <a:avLst/>
          </a:prstGeom>
        </p:spPr>
        <p:txBody>
          <a:bodyPr wrap="square">
            <a:spAutoFit/>
          </a:bodyPr>
          <a:lstStyle/>
          <a:p>
            <a:pPr algn="just"/>
            <a:r>
              <a:rPr lang="pl-PL" sz="3200">
                <a:latin typeface="Monotype Corsiva" panose="03010101010201010101" pitchFamily="66" charset="0"/>
              </a:rPr>
              <a:t>   „Idem tam opäť. Celá, alebo po čas-tiach... ale idem tam.“</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7999"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3353121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5220000"/>
            <a:ext cx="5652000" cy="1077218"/>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„Te necesito tanto, que me duele el corazón.”</a:t>
            </a:r>
            <a:endParaRPr lang="es-MX" sz="3200" dirty="0">
              <a:latin typeface="Monotype Corsiva" panose="03010101010201010101" pitchFamily="66" charset="0"/>
            </a:endParaRPr>
          </a:p>
        </p:txBody>
      </p:sp>
      <p:sp>
        <p:nvSpPr>
          <p:cNvPr id="2" name="ANG"/>
          <p:cNvSpPr/>
          <p:nvPr/>
        </p:nvSpPr>
        <p:spPr>
          <a:xfrm>
            <a:off x="56700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need you so much that it hurts the heart.”</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5220000"/>
            <a:ext cx="5652000" cy="1077218"/>
          </a:xfrm>
          <a:prstGeom prst="rect">
            <a:avLst/>
          </a:prstGeom>
        </p:spPr>
        <p:txBody>
          <a:bodyPr wrap="square">
            <a:spAutoFit/>
          </a:bodyPr>
          <a:lstStyle/>
          <a:p>
            <a:pPr algn="just"/>
            <a:r>
              <a:rPr lang="pl-PL" sz="3200">
                <a:latin typeface="Monotype Corsiva" panose="03010101010201010101" pitchFamily="66" charset="0"/>
              </a:rPr>
              <a:t>   „Potrebujem Ťa tak, až ma z toho bolí srdce.“</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37997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„El  único amor  por el cual deberíamos preocuparnos por encontrar. Es el amor propio, los demás con el tiempo llegaran solos.”</a:t>
            </a:r>
            <a:endParaRPr lang="es-MX" sz="3200" dirty="0">
              <a:latin typeface="Monotype Corsiva" panose="03010101010201010101" pitchFamily="66" charset="0"/>
            </a:endParaRPr>
          </a:p>
        </p:txBody>
      </p:sp>
      <p:sp>
        <p:nvSpPr>
          <p:cNvPr id="2" name="ANG"/>
          <p:cNvSpPr/>
          <p:nvPr/>
        </p:nvSpPr>
        <p:spPr>
          <a:xfrm>
            <a:off x="972000" y="4212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„The only love that we should worry about find. It is self-love, others eventually arrived alone.”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212000"/>
            <a:ext cx="5652000" cy="1569660"/>
          </a:xfrm>
          <a:prstGeom prst="rect">
            <a:avLst/>
          </a:prstGeom>
        </p:spPr>
        <p:txBody>
          <a:bodyPr wrap="square">
            <a:spAutoFit/>
          </a:bodyPr>
          <a:lstStyle/>
          <a:p>
            <a:pPr algn="just"/>
            <a:r>
              <a:rPr lang="sk-SK" sz="3200">
                <a:latin typeface="Monotype Corsiva" panose="03010101010201010101" pitchFamily="66" charset="0"/>
              </a:rPr>
              <a:t>   „Jediná láska, ktorej by sme sa pri hľadaní mali vyhnúť, je samoľúbosť. Nakoniec zostaneme sami.“</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2311956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Yo le duro lo que usted me cuide, yo le hablo como usted me trate y le creo lo que usted me demuestre.”</a:t>
            </a:r>
            <a:endParaRPr lang="es-MX" sz="3200" dirty="0">
              <a:latin typeface="Monotype Corsiva" panose="03010101010201010101" pitchFamily="66" charset="0"/>
            </a:endParaRPr>
          </a:p>
        </p:txBody>
      </p:sp>
      <p:sp>
        <p:nvSpPr>
          <p:cNvPr id="2" name="ANG"/>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„I'll be with you as long as you care for me, I’ll talk to you the way that you treat me and I’ll believe what you demonstrate.”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„Zostanem s Vami, pokiaľ sa budete o mňa starať, budem s Vami hovoriť tak, ako budete so mnou zaobchádzať a uverím všetkému, čo mi ukážete."</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11237" y="112949"/>
            <a:ext cx="4601525" cy="6614101"/>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578731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2467"/>
            <a:ext cx="12192000" cy="6858000"/>
          </a:xfrm>
          <a:prstGeom prst="rect">
            <a:avLst/>
          </a:prstGeom>
        </p:spPr>
      </p:pic>
      <p:pic>
        <p:nvPicPr>
          <p:cNvPr id="9" name="Rám 1">
            <a:extLst>
              <a:ext uri="{FF2B5EF4-FFF2-40B4-BE49-F238E27FC236}">
                <a16:creationId xmlns:a16="http://schemas.microsoft.com/office/drawing/2014/main" id="{AD07EB51-95BC-4D96-B134-E9CCD7306C66}"/>
              </a:ext>
            </a:extLst>
          </p:cNvPr>
          <p:cNvPicPr>
            <a:picLocks noChangeAspect="1"/>
          </p:cNvPicPr>
          <p:nvPr/>
        </p:nvPicPr>
        <p:blipFill>
          <a:blip r:embed="rId3"/>
          <a:stretch>
            <a:fillRect/>
          </a:stretch>
        </p:blipFill>
        <p:spPr>
          <a:xfrm>
            <a:off x="0" y="0"/>
            <a:ext cx="12192000" cy="6858000"/>
          </a:xfrm>
          <a:prstGeom prst="rect">
            <a:avLst/>
          </a:prstGeom>
        </p:spPr>
      </p:pic>
      <p:sp>
        <p:nvSpPr>
          <p:cNvPr id="7" name="Ovál 1">
            <a:extLst>
              <a:ext uri="{FF2B5EF4-FFF2-40B4-BE49-F238E27FC236}">
                <a16:creationId xmlns:a16="http://schemas.microsoft.com/office/drawing/2014/main" id="{F8370250-A999-4112-8136-45F842562379}"/>
              </a:ext>
            </a:extLst>
          </p:cNvPr>
          <p:cNvSpPr/>
          <p:nvPr/>
        </p:nvSpPr>
        <p:spPr>
          <a:xfrm>
            <a:off x="253255" y="440063"/>
            <a:ext cx="3111500" cy="4991100"/>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 name="SPA"/>
          <p:cNvSpPr/>
          <p:nvPr/>
        </p:nvSpPr>
        <p:spPr>
          <a:xfrm>
            <a:off x="613005" y="1327177"/>
            <a:ext cx="2392000" cy="3139321"/>
          </a:xfrm>
          <a:prstGeom prst="rect">
            <a:avLst/>
          </a:prstGeom>
        </p:spPr>
        <p:txBody>
          <a:bodyPr wrap="none">
            <a:spAutoFit/>
          </a:bodyPr>
          <a:lstStyle/>
          <a:p>
            <a:pPr algn="ctr"/>
            <a:r>
              <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Frases</a:t>
            </a:r>
            <a:endPar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d</a:t>
            </a:r>
            <a:r>
              <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e</a:t>
            </a:r>
            <a:endPar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vida</a:t>
            </a:r>
            <a:endParaRPr lang="es-MX" sz="6600" b="1" dirty="0">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p:txBody>
      </p:sp>
      <p:sp>
        <p:nvSpPr>
          <p:cNvPr id="10" name="Ovál 2">
            <a:extLst>
              <a:ext uri="{FF2B5EF4-FFF2-40B4-BE49-F238E27FC236}">
                <a16:creationId xmlns:a16="http://schemas.microsoft.com/office/drawing/2014/main" id="{7FF43B4B-5755-4AA6-94B0-85AD7491DBFA}"/>
              </a:ext>
            </a:extLst>
          </p:cNvPr>
          <p:cNvSpPr/>
          <p:nvPr/>
        </p:nvSpPr>
        <p:spPr>
          <a:xfrm>
            <a:off x="8679095" y="401288"/>
            <a:ext cx="3111500" cy="4991100"/>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2" name="ANG"/>
          <p:cNvSpPr/>
          <p:nvPr/>
        </p:nvSpPr>
        <p:spPr>
          <a:xfrm>
            <a:off x="8763297" y="1365952"/>
            <a:ext cx="2943095" cy="3139321"/>
          </a:xfrm>
          <a:prstGeom prst="rect">
            <a:avLst/>
          </a:prstGeom>
        </p:spPr>
        <p:txBody>
          <a:bodyPr wrap="square">
            <a:spAutoFit/>
          </a:bodyPr>
          <a:lstStyle/>
          <a:p>
            <a:pPr algn="ctr"/>
            <a:r>
              <a:rPr lang="es-MX"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Phrases</a:t>
            </a:r>
            <a:endParaRPr lang="sk-SK"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sk-SK"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of</a:t>
            </a:r>
            <a:r>
              <a:rPr lang="es-MX"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 </a:t>
            </a:r>
            <a:endParaRPr lang="es-MX" sz="6600" b="1" dirty="0">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es-MX"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l</a:t>
            </a:r>
            <a:r>
              <a:rPr lang="sk-SK"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ife</a:t>
            </a:r>
            <a:endParaRPr lang="es-MX" sz="6600" b="1" dirty="0">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p:txBody>
      </p:sp>
      <p:sp>
        <p:nvSpPr>
          <p:cNvPr id="8" name="Ovál 3">
            <a:extLst>
              <a:ext uri="{FF2B5EF4-FFF2-40B4-BE49-F238E27FC236}">
                <a16:creationId xmlns:a16="http://schemas.microsoft.com/office/drawing/2014/main" id="{6635C575-97D2-4E95-9524-00781FFB34ED}"/>
              </a:ext>
            </a:extLst>
          </p:cNvPr>
          <p:cNvSpPr/>
          <p:nvPr/>
        </p:nvSpPr>
        <p:spPr>
          <a:xfrm>
            <a:off x="2277739" y="5500891"/>
            <a:ext cx="7636521" cy="1207364"/>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Výroky o živote</a:t>
            </a:r>
            <a:endPar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p:txBody>
      </p:sp>
    </p:spTree>
    <p:extLst>
      <p:ext uri="{BB962C8B-B14F-4D97-AF65-F5344CB8AC3E}">
        <p14:creationId xmlns:p14="http://schemas.microsoft.com/office/powerpoint/2010/main" val="280008989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1500" fill="hold"/>
                                        <p:tgtEl>
                                          <p:spTgt spid="4"/>
                                        </p:tgtEl>
                                        <p:attrNameLst>
                                          <p:attrName>ppt_w</p:attrName>
                                        </p:attrNameLst>
                                      </p:cBhvr>
                                      <p:tavLst>
                                        <p:tav tm="0">
                                          <p:val>
                                            <p:fltVal val="0"/>
                                          </p:val>
                                        </p:tav>
                                        <p:tav tm="100000">
                                          <p:val>
                                            <p:strVal val="#ppt_w"/>
                                          </p:val>
                                        </p:tav>
                                      </p:tavLst>
                                    </p:anim>
                                    <p:anim calcmode="lin" valueType="num">
                                      <p:cBhvr>
                                        <p:cTn id="13" dur="1500" fill="hold"/>
                                        <p:tgtEl>
                                          <p:spTgt spid="4"/>
                                        </p:tgtEl>
                                        <p:attrNameLst>
                                          <p:attrName>ppt_h</p:attrName>
                                        </p:attrNameLst>
                                      </p:cBhvr>
                                      <p:tavLst>
                                        <p:tav tm="0">
                                          <p:val>
                                            <p:fltVal val="0"/>
                                          </p:val>
                                        </p:tav>
                                        <p:tav tm="100000">
                                          <p:val>
                                            <p:strVal val="#ppt_h"/>
                                          </p:val>
                                        </p:tav>
                                      </p:tavLst>
                                    </p:anim>
                                    <p:animEffect transition="in" filter="fade">
                                      <p:cBhvr>
                                        <p:cTn id="14" dur="1500"/>
                                        <p:tgtEl>
                                          <p:spTgt spid="4"/>
                                        </p:tgtEl>
                                      </p:cBhvr>
                                    </p:animEffect>
                                  </p:childTnLst>
                                </p:cTn>
                              </p:par>
                            </p:childTnLst>
                          </p:cTn>
                        </p:par>
                        <p:par>
                          <p:cTn id="15" fill="hold">
                            <p:stCondLst>
                              <p:cond delay="2000"/>
                            </p:stCondLst>
                            <p:childTnLst>
                              <p:par>
                                <p:cTn id="16" presetID="53" presetClass="entr" presetSubtype="16" fill="hold" grpId="0" nodeType="afterEffect">
                                  <p:stCondLst>
                                    <p:cond delay="10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500" fill="hold"/>
                                        <p:tgtEl>
                                          <p:spTgt spid="10"/>
                                        </p:tgtEl>
                                        <p:attrNameLst>
                                          <p:attrName>ppt_w</p:attrName>
                                        </p:attrNameLst>
                                      </p:cBhvr>
                                      <p:tavLst>
                                        <p:tav tm="0">
                                          <p:val>
                                            <p:fltVal val="0"/>
                                          </p:val>
                                        </p:tav>
                                        <p:tav tm="100000">
                                          <p:val>
                                            <p:strVal val="#ppt_w"/>
                                          </p:val>
                                        </p:tav>
                                      </p:tavLst>
                                    </p:anim>
                                    <p:anim calcmode="lin" valueType="num">
                                      <p:cBhvr>
                                        <p:cTn id="19" dur="1500" fill="hold"/>
                                        <p:tgtEl>
                                          <p:spTgt spid="10"/>
                                        </p:tgtEl>
                                        <p:attrNameLst>
                                          <p:attrName>ppt_h</p:attrName>
                                        </p:attrNameLst>
                                      </p:cBhvr>
                                      <p:tavLst>
                                        <p:tav tm="0">
                                          <p:val>
                                            <p:fltVal val="0"/>
                                          </p:val>
                                        </p:tav>
                                        <p:tav tm="100000">
                                          <p:val>
                                            <p:strVal val="#ppt_h"/>
                                          </p:val>
                                        </p:tav>
                                      </p:tavLst>
                                    </p:anim>
                                    <p:animEffect transition="in" filter="fade">
                                      <p:cBhvr>
                                        <p:cTn id="20" dur="1500"/>
                                        <p:tgtEl>
                                          <p:spTgt spid="10"/>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2"/>
                                        </p:tgtEl>
                                        <p:attrNameLst>
                                          <p:attrName>style.visibility</p:attrName>
                                        </p:attrNameLst>
                                      </p:cBhvr>
                                      <p:to>
                                        <p:strVal val="visible"/>
                                      </p:to>
                                    </p:set>
                                    <p:anim calcmode="lin" valueType="num">
                                      <p:cBhvr>
                                        <p:cTn id="23" dur="1500" fill="hold"/>
                                        <p:tgtEl>
                                          <p:spTgt spid="2"/>
                                        </p:tgtEl>
                                        <p:attrNameLst>
                                          <p:attrName>ppt_w</p:attrName>
                                        </p:attrNameLst>
                                      </p:cBhvr>
                                      <p:tavLst>
                                        <p:tav tm="0">
                                          <p:val>
                                            <p:fltVal val="0"/>
                                          </p:val>
                                        </p:tav>
                                        <p:tav tm="100000">
                                          <p:val>
                                            <p:strVal val="#ppt_w"/>
                                          </p:val>
                                        </p:tav>
                                      </p:tavLst>
                                    </p:anim>
                                    <p:anim calcmode="lin" valueType="num">
                                      <p:cBhvr>
                                        <p:cTn id="24" dur="1500" fill="hold"/>
                                        <p:tgtEl>
                                          <p:spTgt spid="2"/>
                                        </p:tgtEl>
                                        <p:attrNameLst>
                                          <p:attrName>ppt_h</p:attrName>
                                        </p:attrNameLst>
                                      </p:cBhvr>
                                      <p:tavLst>
                                        <p:tav tm="0">
                                          <p:val>
                                            <p:fltVal val="0"/>
                                          </p:val>
                                        </p:tav>
                                        <p:tav tm="100000">
                                          <p:val>
                                            <p:strVal val="#ppt_h"/>
                                          </p:val>
                                        </p:tav>
                                      </p:tavLst>
                                    </p:anim>
                                    <p:animEffect transition="in" filter="fade">
                                      <p:cBhvr>
                                        <p:cTn id="25" dur="1500"/>
                                        <p:tgtEl>
                                          <p:spTgt spid="2"/>
                                        </p:tgtEl>
                                      </p:cBhvr>
                                    </p:animEffect>
                                  </p:childTnLst>
                                </p:cTn>
                              </p:par>
                            </p:childTnLst>
                          </p:cTn>
                        </p:par>
                        <p:par>
                          <p:cTn id="26" fill="hold">
                            <p:stCondLst>
                              <p:cond delay="4500"/>
                            </p:stCondLst>
                            <p:childTnLst>
                              <p:par>
                                <p:cTn id="27" presetID="42" presetClass="entr" presetSubtype="0" fill="hold" grpId="0" nodeType="afterEffect">
                                  <p:stCondLst>
                                    <p:cond delay="5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500"/>
                                        <p:tgtEl>
                                          <p:spTgt spid="8"/>
                                        </p:tgtEl>
                                      </p:cBhvr>
                                    </p:animEffect>
                                    <p:anim calcmode="lin" valueType="num">
                                      <p:cBhvr>
                                        <p:cTn id="30" dur="1500" fill="hold"/>
                                        <p:tgtEl>
                                          <p:spTgt spid="8"/>
                                        </p:tgtEl>
                                        <p:attrNameLst>
                                          <p:attrName>ppt_x</p:attrName>
                                        </p:attrNameLst>
                                      </p:cBhvr>
                                      <p:tavLst>
                                        <p:tav tm="0">
                                          <p:val>
                                            <p:strVal val="#ppt_x"/>
                                          </p:val>
                                        </p:tav>
                                        <p:tav tm="100000">
                                          <p:val>
                                            <p:strVal val="#ppt_x"/>
                                          </p:val>
                                        </p:tav>
                                      </p:tavLst>
                                    </p:anim>
                                    <p:anim calcmode="lin" valueType="num">
                                      <p:cBhvr>
                                        <p:cTn id="31" dur="1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p:bldP spid="10" grpId="0" animBg="1"/>
      <p:bldP spid="2" grpId="0"/>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265305" y="237619"/>
            <a:ext cx="6957391" cy="6494085"/>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Kahlo fue original en todo sentido. Su forma de vestir, con trajes regionales, huipiles, rebozos, faldas típicas mexicanas y en el pelo trenzas y flores, ha sido motivo de inspiración hasta la fecha. No fue bella, fue fascinante, magnética, dramática con su mirada penetrante protegida por esas cejas únicas que casi formaban una línea continua a través de su frente. Su obra artística es una síntesis de su vida, que ha desatado todo un mito. Pero Frida también escribía mucho. Y a través de su diario, apuntes y cartas nos han llegado frases inspiradoras.</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spTree>
    <p:extLst>
      <p:ext uri="{BB962C8B-B14F-4D97-AF65-F5344CB8AC3E}">
        <p14:creationId xmlns:p14="http://schemas.microsoft.com/office/powerpoint/2010/main" val="186774338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5220000"/>
            <a:ext cx="5652000" cy="1077218"/>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„Soy libre para darme en la madre a mi misma.”</a:t>
            </a:r>
            <a:endParaRPr lang="es-MX" sz="3200" dirty="0">
              <a:latin typeface="Monotype Corsiva" panose="03010101010201010101" pitchFamily="66" charset="0"/>
            </a:endParaRPr>
          </a:p>
        </p:txBody>
      </p:sp>
      <p:sp>
        <p:nvSpPr>
          <p:cNvPr id="2" name="ANG"/>
          <p:cNvSpPr/>
          <p:nvPr/>
        </p:nvSpPr>
        <p:spPr>
          <a:xfrm>
            <a:off x="9720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am free to give myself to the mother.”</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5220000"/>
            <a:ext cx="5652000" cy="1077218"/>
          </a:xfrm>
          <a:prstGeom prst="rect">
            <a:avLst/>
          </a:prstGeom>
        </p:spPr>
        <p:txBody>
          <a:bodyPr wrap="square">
            <a:spAutoFit/>
          </a:bodyPr>
          <a:lstStyle/>
          <a:p>
            <a:pPr algn="just"/>
            <a:r>
              <a:rPr lang="sv-SE" sz="3200">
                <a:latin typeface="Monotype Corsiva" panose="03010101010201010101" pitchFamily="66" charset="0"/>
              </a:rPr>
              <a:t> </a:t>
            </a:r>
            <a:r>
              <a:rPr lang="sk-SK" sz="3200">
                <a:latin typeface="Monotype Corsiva" panose="03010101010201010101" pitchFamily="66" charset="0"/>
              </a:rPr>
              <a:t>  </a:t>
            </a:r>
            <a:r>
              <a:rPr lang="sv-SE" sz="3200">
                <a:latin typeface="Monotype Corsiva" panose="03010101010201010101" pitchFamily="66" charset="0"/>
              </a:rPr>
              <a:t>„Som voľná, aby som sa stala matkou.“</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4241319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716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„No me hagas caso. Soy de otro planeta. Todavía veo horizontes donde tú dibujas fronteras.”</a:t>
            </a:r>
            <a:endParaRPr lang="es-MX" sz="3200" dirty="0">
              <a:latin typeface="Monotype Corsiva" panose="03010101010201010101" pitchFamily="66" charset="0"/>
            </a:endParaRPr>
          </a:p>
        </p:txBody>
      </p:sp>
      <p:sp>
        <p:nvSpPr>
          <p:cNvPr id="2" name="ANG"/>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„Do not make me case. I am from another planet. I still see horizons where you draw borders.”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„Nenúťte ma. Som z inej planéty. Stále vidím obzory tam, kde vy kreslíte hranice.“</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406891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5220000"/>
            <a:ext cx="5652000" cy="1077218"/>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„Escoge una persona que te mire como si quizás fueras magia.”</a:t>
            </a:r>
            <a:endParaRPr lang="es-MX" sz="3200" dirty="0">
              <a:latin typeface="Monotype Corsiva" panose="03010101010201010101" pitchFamily="66" charset="0"/>
            </a:endParaRPr>
          </a:p>
        </p:txBody>
      </p:sp>
      <p:sp>
        <p:nvSpPr>
          <p:cNvPr id="2" name="ANG"/>
          <p:cNvSpPr/>
          <p:nvPr/>
        </p:nvSpPr>
        <p:spPr>
          <a:xfrm>
            <a:off x="9720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„Choose someone who you look as if you were perhaps magic.”</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5220000"/>
            <a:ext cx="5652000" cy="1077218"/>
          </a:xfrm>
          <a:prstGeom prst="rect">
            <a:avLst/>
          </a:prstGeom>
        </p:spPr>
        <p:txBody>
          <a:bodyPr wrap="square">
            <a:spAutoFit/>
          </a:bodyPr>
          <a:lstStyle/>
          <a:p>
            <a:pPr algn="just"/>
            <a:r>
              <a:rPr lang="pl-PL" sz="3200">
                <a:latin typeface="Monotype Corsiva" panose="03010101010201010101" pitchFamily="66" charset="0"/>
              </a:rPr>
              <a:t>   „Vyberte si niekoho, kto sa na vás pozerá, ako na zázrak.“</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9158"/>
            <a:ext cx="4608000" cy="6621683"/>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236001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3204000"/>
            <a:ext cx="5652000" cy="304698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„Ser feliz es una decisión que hay que tomar todos los días, no depende de las condiciones de vida que uno tenga, si no, de la actitud con la cual enfrenta los problemas . La felicidad es eso: Decidir ser feliz."</a:t>
            </a:r>
            <a:endParaRPr lang="es-MX" sz="3200" dirty="0">
              <a:latin typeface="Monotype Corsiva" panose="03010101010201010101" pitchFamily="66" charset="0"/>
            </a:endParaRPr>
          </a:p>
        </p:txBody>
      </p:sp>
      <p:sp>
        <p:nvSpPr>
          <p:cNvPr id="2" name="ANG"/>
          <p:cNvSpPr/>
          <p:nvPr/>
        </p:nvSpPr>
        <p:spPr>
          <a:xfrm>
            <a:off x="5670000" y="3204000"/>
            <a:ext cx="5652000" cy="304698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„Happiness is a decision that must be taken daily, does not depend on the conditions of life that one has, if not, the attitude with which faces problems. Happiness is that: deciding to be happy.”</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3204000"/>
            <a:ext cx="5652000" cy="2554545"/>
          </a:xfrm>
          <a:prstGeom prst="rect">
            <a:avLst/>
          </a:prstGeom>
        </p:spPr>
        <p:txBody>
          <a:bodyPr wrap="square">
            <a:spAutoFit/>
          </a:bodyPr>
          <a:lstStyle/>
          <a:p>
            <a:pPr algn="just"/>
            <a:r>
              <a:rPr lang="sk-SK" sz="3200">
                <a:latin typeface="Monotype Corsiva" panose="03010101010201010101" pitchFamily="66" charset="0"/>
              </a:rPr>
              <a:t>   „Byť šťastným je rozhodnutie, ktoré musíme robiť každý deň. Nezávisí od toho, v akých podmienkach žijeme a aké máme problémy. Šťastie je: roz-hodnúť sa byť šťastným.“</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869620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„Pies, ¿para qué los quiero si tengo alas para volar?”</a:t>
            </a:r>
            <a:endParaRPr lang="es-MX" sz="3200" dirty="0">
              <a:latin typeface="Monotype Corsiva" panose="03010101010201010101" pitchFamily="66" charset="0"/>
            </a:endParaRPr>
          </a:p>
        </p:txBody>
      </p:sp>
      <p:sp>
        <p:nvSpPr>
          <p:cNvPr id="2" name="ANG"/>
          <p:cNvSpPr/>
          <p:nvPr/>
        </p:nvSpPr>
        <p:spPr>
          <a:xfrm>
            <a:off x="972000" y="5220000"/>
            <a:ext cx="5652000" cy="1077218"/>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„Feet, what do I need them for If I have wings to fly?”</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5220000"/>
            <a:ext cx="5652000" cy="1077218"/>
          </a:xfrm>
          <a:prstGeom prst="rect">
            <a:avLst/>
          </a:prstGeom>
        </p:spPr>
        <p:txBody>
          <a:bodyPr wrap="square">
            <a:spAutoFit/>
          </a:bodyPr>
          <a:lstStyle/>
          <a:p>
            <a:pPr algn="just"/>
            <a:r>
              <a:rPr lang="pl-PL" sz="3200">
                <a:latin typeface="Monotype Corsiva" panose="03010101010201010101" pitchFamily="66" charset="0"/>
              </a:rPr>
              <a:t>   „Nohy, prečo ich potrebujem, keď mám krídla na lietanie?“</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580101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„No quiero que pienses como yo, sólo  quiero que pienses.”</a:t>
            </a:r>
            <a:endParaRPr lang="es-MX" sz="3200" dirty="0">
              <a:latin typeface="Monotype Corsiva" panose="03010101010201010101" pitchFamily="66" charset="0"/>
            </a:endParaRPr>
          </a:p>
        </p:txBody>
      </p:sp>
      <p:sp>
        <p:nvSpPr>
          <p:cNvPr id="2" name="ANG"/>
          <p:cNvSpPr/>
          <p:nvPr/>
        </p:nvSpPr>
        <p:spPr>
          <a:xfrm>
            <a:off x="5670000" y="5220000"/>
            <a:ext cx="5652000" cy="1077218"/>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„I don’t want to think like me, I only want you to think.”</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5220000"/>
            <a:ext cx="5652000" cy="1077218"/>
          </a:xfrm>
          <a:prstGeom prst="rect">
            <a:avLst/>
          </a:prstGeom>
        </p:spPr>
        <p:txBody>
          <a:bodyPr wrap="square">
            <a:spAutoFit/>
          </a:bodyPr>
          <a:lstStyle/>
          <a:p>
            <a:pPr algn="just"/>
            <a:r>
              <a:rPr lang="pl-PL" sz="3200">
                <a:latin typeface="Monotype Corsiva" panose="03010101010201010101" pitchFamily="66" charset="0"/>
              </a:rPr>
              <a:t>   „Nechcem aby si myslel ako ja, Chcem len aby si myslel.“</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9278" y="108000"/>
            <a:ext cx="4605443"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974991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554545"/>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„Siento que desde nuestro lugar de origen hemos estado juntos, que somos de la misma materia, de las mismas ondas, que llevamos dentro el mismo sentido.”</a:t>
            </a:r>
            <a:endParaRPr lang="es-MX" sz="3200" dirty="0">
              <a:latin typeface="Monotype Corsiva" panose="03010101010201010101" pitchFamily="66" charset="0"/>
            </a:endParaRPr>
          </a:p>
        </p:txBody>
      </p:sp>
      <p:sp>
        <p:nvSpPr>
          <p:cNvPr id="2" name="ANG"/>
          <p:cNvSpPr/>
          <p:nvPr/>
        </p:nvSpPr>
        <p:spPr>
          <a:xfrm>
            <a:off x="972000" y="3708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feel we have been together since our place of origin, we are of the same material from the same waves, that we carry within us the same sense.”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1569660"/>
          </a:xfrm>
          <a:prstGeom prst="rect">
            <a:avLst/>
          </a:prstGeom>
        </p:spPr>
        <p:txBody>
          <a:bodyPr wrap="square">
            <a:spAutoFit/>
          </a:bodyPr>
          <a:lstStyle/>
          <a:p>
            <a:pPr algn="just"/>
            <a:r>
              <a:rPr lang="sk-SK" sz="3200">
                <a:latin typeface="Monotype Corsiva" panose="03010101010201010101" pitchFamily="66" charset="0"/>
              </a:rPr>
              <a:t>   „Myslím, že sme boli spolu od zrodu. Sme z toho istého materiálu, z tých istých vĺn a máme v sebe ten istý cit.“</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11064"/>
            <a:ext cx="4608000" cy="6617872"/>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706002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2062103"/>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„Pinto autorretratos porque estoy mucho tiempo sola. Me pinto a mí misma porque soy a quien mejor conozco.”</a:t>
            </a:r>
            <a:endParaRPr lang="es-MX" sz="3200" dirty="0">
              <a:latin typeface="Monotype Corsiva" panose="03010101010201010101" pitchFamily="66" charset="0"/>
            </a:endParaRPr>
          </a:p>
        </p:txBody>
      </p:sp>
      <p:sp>
        <p:nvSpPr>
          <p:cNvPr id="2" name="ANG"/>
          <p:cNvSpPr/>
          <p:nvPr/>
        </p:nvSpPr>
        <p:spPr>
          <a:xfrm>
            <a:off x="5670000" y="4212000"/>
            <a:ext cx="5652000" cy="1569660"/>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„I paint self-portraits because I am a long time alone. I paint myself because I am who know best.”</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„Maľujem autoportréty preto, lebo som dlho sama. Maľujem samu seba, pretože som to ja, koho poznám naj-lepšie.“</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10028"/>
            <a:ext cx="4608000" cy="6619943"/>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19466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„El arte más poderoso de la vida, es hacer del dolor un talismán que cura. ¡Una mariposa renace florecida en fiesta de colores!”</a:t>
            </a:r>
            <a:endParaRPr lang="es-MX" sz="3200" dirty="0">
              <a:latin typeface="Monotype Corsiva" panose="03010101010201010101" pitchFamily="66" charset="0"/>
            </a:endParaRPr>
          </a:p>
        </p:txBody>
      </p:sp>
      <p:sp>
        <p:nvSpPr>
          <p:cNvPr id="2" name="ANG"/>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„The most powerful art of life, is to make a talisman that cure pain. A butterfly is reborn flowered in party colors!”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„Najsilnejším umením života je vytvoriť talizman, ktorý vylieči bo-lesť. Motýľ je znovuzrodený vo far-bách dúhy!“</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787"/>
            <a:ext cx="4608000" cy="6622426"/>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510143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„Creían  que yo era surrealista, pero no lo era. Nunca pinté mis sueños; pinté mi realidad.”</a:t>
            </a:r>
            <a:endParaRPr lang="es-MX" sz="3200" dirty="0">
              <a:latin typeface="Monotype Corsiva" panose="03010101010201010101" pitchFamily="66" charset="0"/>
            </a:endParaRPr>
          </a:p>
        </p:txBody>
      </p:sp>
      <p:sp>
        <p:nvSpPr>
          <p:cNvPr id="2" name="ANG"/>
          <p:cNvSpPr/>
          <p:nvPr/>
        </p:nvSpPr>
        <p:spPr>
          <a:xfrm>
            <a:off x="5670000" y="4212000"/>
            <a:ext cx="5652000" cy="1569660"/>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„They believed that I was surreal, but wasn't it. I never painted my dreams; I painted my reality.”</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„Mysleli si, že som surrealistka, ale nebola som. Nikdy som nemaľovala svoje sny. Maľovala som svoju sku-točnosť.“</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26088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„Solía pensar que era la persona más extraña en el mundo, pero luego pensé, hay mucha gente así, tiene que haber alguien como yo.”</a:t>
            </a:r>
            <a:endParaRPr lang="es-MX" sz="3200" dirty="0">
              <a:latin typeface="Monotype Corsiva" panose="03010101010201010101" pitchFamily="66" charset="0"/>
            </a:endParaRPr>
          </a:p>
        </p:txBody>
      </p:sp>
      <p:sp>
        <p:nvSpPr>
          <p:cNvPr id="2" name="ANG"/>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used to think that it was the strangest in the world person, but then I thought, there are many people as well, there has to be someone like me.”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2062103"/>
          </a:xfrm>
          <a:prstGeom prst="rect">
            <a:avLst/>
          </a:prstGeom>
        </p:spPr>
        <p:txBody>
          <a:bodyPr wrap="square">
            <a:spAutoFit/>
          </a:bodyPr>
          <a:lstStyle/>
          <a:p>
            <a:pPr algn="just"/>
            <a:r>
              <a:rPr lang="sk-SK" sz="3200">
                <a:latin typeface="Monotype Corsiva" panose="03010101010201010101" pitchFamily="66" charset="0"/>
              </a:rPr>
              <a:t>   „Myslela som si, že som najpo-divnejšia osoba na svete. Potom som zistila, že je veľa takých ľudí. Ale musí byť niekto aj taký ako som ja.“</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2530189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„A veces prefiero hablar con obreros y albañiles que con esa gente estúpida que se hace llamar gente culta.”</a:t>
            </a:r>
            <a:endParaRPr lang="es-MX" sz="3200" dirty="0">
              <a:latin typeface="Monotype Corsiva" panose="03010101010201010101" pitchFamily="66" charset="0"/>
            </a:endParaRPr>
          </a:p>
        </p:txBody>
      </p:sp>
      <p:sp>
        <p:nvSpPr>
          <p:cNvPr id="2" name="ANG"/>
          <p:cNvSpPr/>
          <p:nvPr/>
        </p:nvSpPr>
        <p:spPr>
          <a:xfrm>
            <a:off x="5670000" y="4212000"/>
            <a:ext cx="5652000" cy="2062103"/>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„Sometimes I prefer to speak with laborers and bricklayers than with that stupid people who calls himself educated people."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„Niekedy radšej hovorím s murármi a tesármi, ktorí sú považovaní za hlúpych, než s tými, ktorí si hovoria vzdelaní ľudia.“</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12948" y="108000"/>
            <a:ext cx="4598103"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485781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212000"/>
            <a:ext cx="5652000" cy="2062103"/>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„¿Se pueden inventar verbos? Quiero decirte uno: yo te cielo, así mis alas se extienden enormes para amarte sin medida.”</a:t>
            </a:r>
            <a:endParaRPr lang="es-MX" sz="3200" dirty="0">
              <a:latin typeface="Monotype Corsiva" panose="03010101010201010101" pitchFamily="66" charset="0"/>
            </a:endParaRPr>
          </a:p>
        </p:txBody>
      </p:sp>
      <p:sp>
        <p:nvSpPr>
          <p:cNvPr id="2" name="ANG"/>
          <p:cNvSpPr/>
          <p:nvPr/>
        </p:nvSpPr>
        <p:spPr>
          <a:xfrm>
            <a:off x="972000" y="4212000"/>
            <a:ext cx="5652000" cy="2062103"/>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„Can I invent a verb? I want to tell you one: I you heaven, so my wings extend enormous to love without measure.”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„Môžem vymyslieť sloveso? Chcem ti povedať jedno: Milujem Ťa a moje krídla narástli tak, aby som Ťa mi-lovala bez hraníc.“</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2062535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716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„Madurar es aprender a querer bonito, extrañar en silencio, recordar sin rencores y olvidar despacito.”</a:t>
            </a:r>
            <a:endParaRPr lang="es-MX" sz="3200" dirty="0">
              <a:latin typeface="Monotype Corsiva" panose="03010101010201010101" pitchFamily="66" charset="0"/>
            </a:endParaRPr>
          </a:p>
        </p:txBody>
      </p:sp>
      <p:sp>
        <p:nvSpPr>
          <p:cNvPr id="2" name="ANG"/>
          <p:cNvSpPr/>
          <p:nvPr/>
        </p:nvSpPr>
        <p:spPr>
          <a:xfrm>
            <a:off x="5670000" y="4716000"/>
            <a:ext cx="5652000" cy="1569660"/>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„Mature is to learn to love nice, wonder in silence, remember no hard feelings and slowly forget.”</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„Zrelosť je naučiť sa milovať krásne, túžiť v tichosti, pamätať si bez bolestí a zabúdať pomaly.“</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53572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554545"/>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„Cada tic-tac es un segundo de la vida que pasa, huye y no se repite. Y hay en ella tanta intensidad, tanto interés, que el problema es sólo saberla vivir.”</a:t>
            </a:r>
            <a:endParaRPr lang="es-MX" sz="3200" dirty="0">
              <a:latin typeface="Monotype Corsiva" panose="03010101010201010101" pitchFamily="66" charset="0"/>
            </a:endParaRPr>
          </a:p>
        </p:txBody>
      </p:sp>
      <p:sp>
        <p:nvSpPr>
          <p:cNvPr id="2" name="ANG"/>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„Each tick-tock is a second of the life that passes, flees and does not repeat itself. And there is so much intensity, so much interest, that the problem is just knowing how to live."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„Každé tik-tak je sekundou života, ktorá odchádza a už sa nezopakuje. Má v sebe takú intenzitu a tak veľký záujem, že problémom je len vedieť ako treba žiť.“</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696"/>
            <a:ext cx="4608000" cy="66226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2338439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27998" y="1182991"/>
            <a:ext cx="5652000" cy="501675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“Nos ha costado algunas décadas entender algo que Frida puso en práctica toda su vida: celebró su esencia más femenina desde su feminismo más existencialista. Hoy entendemos, gracias a ella –entre otras–, que el feminismo y la feminidad se complementan y potencian mutuamente.”</a:t>
            </a:r>
          </a:p>
          <a:p>
            <a:pPr algn="r"/>
            <a:r>
              <a:rPr lang="es-ES" sz="3200">
                <a:latin typeface="Monotype Corsiva" panose="03010101010201010101" pitchFamily="66" charset="0"/>
              </a:rPr>
              <a:t>Susana M. Vidal</a:t>
            </a: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spTree>
    <p:extLst>
      <p:ext uri="{BB962C8B-B14F-4D97-AF65-F5344CB8AC3E}">
        <p14:creationId xmlns:p14="http://schemas.microsoft.com/office/powerpoint/2010/main" val="295833743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Text"/>
          <p:cNvSpPr/>
          <p:nvPr/>
        </p:nvSpPr>
        <p:spPr>
          <a:xfrm>
            <a:off x="1192669" y="3243858"/>
            <a:ext cx="5563238" cy="2554545"/>
          </a:xfrm>
          <a:prstGeom prst="rect">
            <a:avLst/>
          </a:prstGeom>
        </p:spPr>
        <p:txBody>
          <a:bodyPr wrap="square">
            <a:spAutoFit/>
          </a:bodyPr>
          <a:lstStyle/>
          <a:p>
            <a:pPr algn="just"/>
            <a:r>
              <a:rPr lang="es-ES" sz="2000">
                <a:solidFill>
                  <a:srgbClr val="F9E7A2"/>
                </a:solidFill>
                <a:latin typeface="Monotype Corsiva" panose="03010101010201010101" pitchFamily="66" charset="0"/>
              </a:rPr>
              <a:t>México</a:t>
            </a:r>
            <a:r>
              <a:rPr lang="sk-SK" sz="2000">
                <a:solidFill>
                  <a:srgbClr val="F9E7A2"/>
                </a:solidFill>
                <a:latin typeface="Monotype Corsiva" panose="03010101010201010101" pitchFamily="66" charset="0"/>
              </a:rPr>
              <a:t> y Eslovaquia</a:t>
            </a:r>
            <a:r>
              <a:rPr lang="es-ES" sz="2000">
                <a:solidFill>
                  <a:srgbClr val="F9E7A2"/>
                </a:solidFill>
                <a:latin typeface="Monotype Corsiva" panose="03010101010201010101" pitchFamily="66" charset="0"/>
              </a:rPr>
              <a:t> 2018</a:t>
            </a:r>
          </a:p>
          <a:p>
            <a:pPr algn="just"/>
            <a:r>
              <a:rPr lang="es-ES" sz="2000">
                <a:solidFill>
                  <a:srgbClr val="F9E7A2"/>
                </a:solidFill>
                <a:latin typeface="Monotype Corsiva" panose="03010101010201010101" pitchFamily="66" charset="0"/>
              </a:rPr>
              <a:t>Texto e imágenes de la Web</a:t>
            </a:r>
          </a:p>
          <a:p>
            <a:pPr algn="just"/>
            <a:r>
              <a:rPr lang="es-ES" sz="2000" u="sng">
                <a:solidFill>
                  <a:srgbClr val="F9E7A2"/>
                </a:solidFill>
                <a:latin typeface="Monotype Corsiva" panose="03010101010201010101" pitchFamily="66" charset="0"/>
              </a:rPr>
              <a:t>Música</a:t>
            </a:r>
            <a:r>
              <a:rPr lang="sk-SK" sz="2000">
                <a:solidFill>
                  <a:srgbClr val="F9E7A2"/>
                </a:solidFill>
                <a:latin typeface="Monotype Corsiva" panose="03010101010201010101" pitchFamily="66" charset="0"/>
              </a:rPr>
              <a:t> </a:t>
            </a:r>
            <a:r>
              <a:rPr lang="es-ES" sz="2000">
                <a:solidFill>
                  <a:srgbClr val="F9E7A2"/>
                </a:solidFill>
                <a:latin typeface="Monotype Corsiva" panose="03010101010201010101" pitchFamily="66" charset="0"/>
              </a:rPr>
              <a:t>:</a:t>
            </a:r>
            <a:r>
              <a:rPr lang="sk-SK" sz="2000">
                <a:latin typeface="Monotype Corsiva" panose="03010101010201010101" pitchFamily="66" charset="0"/>
              </a:rPr>
              <a:t>	</a:t>
            </a:r>
            <a:r>
              <a:rPr lang="es-ES" sz="2000">
                <a:latin typeface="Monotype Corsiva" panose="03010101010201010101" pitchFamily="66" charset="0"/>
              </a:rPr>
              <a:t>Cielito Lindo </a:t>
            </a:r>
            <a:r>
              <a:rPr lang="sk-SK" sz="2000">
                <a:latin typeface="Monotype Corsiva" panose="03010101010201010101" pitchFamily="66" charset="0"/>
              </a:rPr>
              <a:t>-</a:t>
            </a:r>
            <a:r>
              <a:rPr lang="es-ES" sz="2000">
                <a:latin typeface="Monotype Corsiva" panose="03010101010201010101" pitchFamily="66" charset="0"/>
              </a:rPr>
              <a:t> Estudiantina de Guanajuato</a:t>
            </a:r>
            <a:endParaRPr lang="sk-SK" sz="2000">
              <a:latin typeface="Monotype Corsiva" panose="03010101010201010101" pitchFamily="66" charset="0"/>
            </a:endParaRPr>
          </a:p>
          <a:p>
            <a:pPr algn="just"/>
            <a:endParaRPr lang="es-ES" sz="2000">
              <a:latin typeface="Monotype Corsiva" panose="03010101010201010101" pitchFamily="66" charset="0"/>
            </a:endParaRPr>
          </a:p>
          <a:p>
            <a:pPr algn="just"/>
            <a:r>
              <a:rPr lang="es-ES" sz="2000" u="sng">
                <a:solidFill>
                  <a:srgbClr val="F9E7A2"/>
                </a:solidFill>
                <a:latin typeface="Monotype Corsiva" panose="03010101010201010101" pitchFamily="66" charset="0"/>
              </a:rPr>
              <a:t>Edición y compilación</a:t>
            </a:r>
            <a:r>
              <a:rPr lang="sk-SK" sz="2000">
                <a:solidFill>
                  <a:srgbClr val="F9E7A2"/>
                </a:solidFill>
                <a:latin typeface="Monotype Corsiva" panose="03010101010201010101" pitchFamily="66" charset="0"/>
              </a:rPr>
              <a:t> </a:t>
            </a:r>
            <a:r>
              <a:rPr lang="es-ES" sz="2000">
                <a:solidFill>
                  <a:srgbClr val="F9E7A2"/>
                </a:solidFill>
                <a:latin typeface="Monotype Corsiva" panose="03010101010201010101" pitchFamily="66" charset="0"/>
              </a:rPr>
              <a:t>:</a:t>
            </a:r>
            <a:r>
              <a:rPr lang="sk-SK" sz="2000">
                <a:latin typeface="Monotype Corsiva" panose="03010101010201010101" pitchFamily="66" charset="0"/>
              </a:rPr>
              <a:t>	</a:t>
            </a:r>
            <a:r>
              <a:rPr lang="es-ES" sz="2000">
                <a:latin typeface="Monotype Corsiva" panose="03010101010201010101" pitchFamily="66" charset="0"/>
              </a:rPr>
              <a:t>Eduardo Gutiérrez y Castro</a:t>
            </a:r>
            <a:endParaRPr lang="sk-SK" sz="2000">
              <a:latin typeface="Monotype Corsiva" panose="03010101010201010101" pitchFamily="66" charset="0"/>
            </a:endParaRPr>
          </a:p>
          <a:p>
            <a:pPr algn="just"/>
            <a:r>
              <a:rPr lang="sk-SK" sz="2000">
                <a:latin typeface="Monotype Corsiva" panose="03010101010201010101" pitchFamily="66" charset="0"/>
              </a:rPr>
              <a:t>(lalo2gu@gmail.com)</a:t>
            </a:r>
          </a:p>
          <a:p>
            <a:pPr algn="just"/>
            <a:r>
              <a:rPr lang="sk-SK" sz="2000" u="sng">
                <a:solidFill>
                  <a:srgbClr val="F9E7A2"/>
                </a:solidFill>
                <a:latin typeface="Monotype Corsiva" panose="03010101010201010101" pitchFamily="66" charset="0"/>
              </a:rPr>
              <a:t>Cooperacion tecnica</a:t>
            </a:r>
            <a:r>
              <a:rPr lang="sk-SK" sz="2000">
                <a:solidFill>
                  <a:srgbClr val="F9E7A2"/>
                </a:solidFill>
                <a:latin typeface="Monotype Corsiva" panose="03010101010201010101" pitchFamily="66" charset="0"/>
              </a:rPr>
              <a:t> :</a:t>
            </a:r>
            <a:r>
              <a:rPr lang="sk-SK" sz="2000">
                <a:latin typeface="Monotype Corsiva" panose="03010101010201010101" pitchFamily="66" charset="0"/>
              </a:rPr>
              <a:t>	Steve Rumpler (Eslovaquia)</a:t>
            </a:r>
          </a:p>
          <a:p>
            <a:pPr algn="just"/>
            <a:r>
              <a:rPr lang="sk-SK" sz="2000">
                <a:latin typeface="Monotype Corsiva" panose="03010101010201010101" pitchFamily="66" charset="0"/>
              </a:rPr>
              <a:t>(pista2011@gmail.com)</a:t>
            </a:r>
            <a:endParaRPr lang="es-ES" sz="2000">
              <a:latin typeface="Monotype Corsiva" panose="03010101010201010101" pitchFamily="66" charset="0"/>
            </a:endParaRPr>
          </a:p>
        </p:txBody>
      </p:sp>
      <p:pic>
        <p:nvPicPr>
          <p:cNvPr id="5" name="F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8" name="Podpis">
            <a:extLst>
              <a:ext uri="{FF2B5EF4-FFF2-40B4-BE49-F238E27FC236}">
                <a16:creationId xmlns:a16="http://schemas.microsoft.com/office/drawing/2014/main" id="{11853F5B-83B1-4F7B-8862-2F98ED510615}"/>
              </a:ext>
            </a:extLst>
          </p:cNvPr>
          <p:cNvPicPr>
            <a:picLocks noChangeAspect="1"/>
          </p:cNvPicPr>
          <p:nvPr/>
        </p:nvPicPr>
        <p:blipFill>
          <a:blip r:embed="rId5"/>
          <a:stretch>
            <a:fillRect/>
          </a:stretch>
        </p:blipFill>
        <p:spPr>
          <a:xfrm>
            <a:off x="3798000" y="5983224"/>
            <a:ext cx="2825496" cy="548640"/>
          </a:xfrm>
          <a:prstGeom prst="rect">
            <a:avLst/>
          </a:prstGeom>
        </p:spPr>
      </p:pic>
      <p:pic>
        <p:nvPicPr>
          <p:cNvPr id="3" name="Pozdrav">
            <a:extLst>
              <a:ext uri="{FF2B5EF4-FFF2-40B4-BE49-F238E27FC236}">
                <a16:creationId xmlns:a16="http://schemas.microsoft.com/office/drawing/2014/main" id="{FF507791-B925-4B4F-B4CC-EF3415BB8C0D}"/>
              </a:ext>
            </a:extLst>
          </p:cNvPr>
          <p:cNvPicPr>
            <a:picLocks noChangeAspect="1"/>
          </p:cNvPicPr>
          <p:nvPr/>
        </p:nvPicPr>
        <p:blipFill>
          <a:blip r:embed="rId6"/>
          <a:stretch>
            <a:fillRect/>
          </a:stretch>
        </p:blipFill>
        <p:spPr>
          <a:xfrm>
            <a:off x="1356621" y="333177"/>
            <a:ext cx="4774758" cy="2658434"/>
          </a:xfrm>
          <a:prstGeom prst="rect">
            <a:avLst/>
          </a:prstGeom>
        </p:spPr>
      </p:pic>
    </p:spTree>
    <p:extLst>
      <p:ext uri="{BB962C8B-B14F-4D97-AF65-F5344CB8AC3E}">
        <p14:creationId xmlns:p14="http://schemas.microsoft.com/office/powerpoint/2010/main" val="221038458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par>
                          <p:cTn id="10" fill="hold">
                            <p:stCondLst>
                              <p:cond delay="2500"/>
                            </p:stCondLst>
                            <p:childTnLst>
                              <p:par>
                                <p:cTn id="11" presetID="22" presetClass="entr" presetSubtype="1" fill="hold" grpId="0"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2500"/>
                                        <p:tgtEl>
                                          <p:spTgt spid="7"/>
                                        </p:tgtEl>
                                      </p:cBhvr>
                                    </p:animEffect>
                                  </p:childTnLst>
                                </p:cTn>
                              </p:par>
                            </p:childTnLst>
                          </p:cTn>
                        </p:par>
                        <p:par>
                          <p:cTn id="14" fill="hold">
                            <p:stCondLst>
                              <p:cond delay="5500"/>
                            </p:stCondLst>
                            <p:childTnLst>
                              <p:par>
                                <p:cTn id="15" presetID="53" presetClass="entr" presetSubtype="16" fill="hold" nodeType="afterEffect">
                                  <p:stCondLst>
                                    <p:cond delay="1000"/>
                                  </p:stCondLst>
                                  <p:childTnLst>
                                    <p:set>
                                      <p:cBhvr>
                                        <p:cTn id="16" dur="1" fill="hold">
                                          <p:stCondLst>
                                            <p:cond delay="0"/>
                                          </p:stCondLst>
                                        </p:cTn>
                                        <p:tgtEl>
                                          <p:spTgt spid="8"/>
                                        </p:tgtEl>
                                        <p:attrNameLst>
                                          <p:attrName>style.visibility</p:attrName>
                                        </p:attrNameLst>
                                      </p:cBhvr>
                                      <p:to>
                                        <p:strVal val="visible"/>
                                      </p:to>
                                    </p:set>
                                    <p:anim calcmode="lin" valueType="num">
                                      <p:cBhvr>
                                        <p:cTn id="17" dur="1500" fill="hold"/>
                                        <p:tgtEl>
                                          <p:spTgt spid="8"/>
                                        </p:tgtEl>
                                        <p:attrNameLst>
                                          <p:attrName>ppt_w</p:attrName>
                                        </p:attrNameLst>
                                      </p:cBhvr>
                                      <p:tavLst>
                                        <p:tav tm="0">
                                          <p:val>
                                            <p:fltVal val="0"/>
                                          </p:val>
                                        </p:tav>
                                        <p:tav tm="100000">
                                          <p:val>
                                            <p:strVal val="#ppt_w"/>
                                          </p:val>
                                        </p:tav>
                                      </p:tavLst>
                                    </p:anim>
                                    <p:anim calcmode="lin" valueType="num">
                                      <p:cBhvr>
                                        <p:cTn id="18" dur="1500" fill="hold"/>
                                        <p:tgtEl>
                                          <p:spTgt spid="8"/>
                                        </p:tgtEl>
                                        <p:attrNameLst>
                                          <p:attrName>ppt_h</p:attrName>
                                        </p:attrNameLst>
                                      </p:cBhvr>
                                      <p:tavLst>
                                        <p:tav tm="0">
                                          <p:val>
                                            <p:fltVal val="0"/>
                                          </p:val>
                                        </p:tav>
                                        <p:tav tm="100000">
                                          <p:val>
                                            <p:strVal val="#ppt_h"/>
                                          </p:val>
                                        </p:tav>
                                      </p:tavLst>
                                    </p:anim>
                                    <p:animEffect transition="in" filter="fade">
                                      <p:cBhvr>
                                        <p:cTn id="19"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Celestial</Template>
  <TotalTime>0</TotalTime>
  <Words>3266</Words>
  <Application>Microsoft Office PowerPoint</Application>
  <PresentationFormat>Širokouhlá</PresentationFormat>
  <Paragraphs>183</Paragraphs>
  <Slides>46</Slides>
  <Notes>0</Notes>
  <HiddenSlides>0</HiddenSlides>
  <MMClips>0</MMClips>
  <ScaleCrop>false</ScaleCrop>
  <HeadingPairs>
    <vt:vector size="6" baseType="variant">
      <vt:variant>
        <vt:lpstr>Použité písma</vt:lpstr>
      </vt:variant>
      <vt:variant>
        <vt:i4>9</vt:i4>
      </vt:variant>
      <vt:variant>
        <vt:lpstr>Motív</vt:lpstr>
      </vt:variant>
      <vt:variant>
        <vt:i4>2</vt:i4>
      </vt:variant>
      <vt:variant>
        <vt:lpstr>Nadpisy snímok</vt:lpstr>
      </vt:variant>
      <vt:variant>
        <vt:i4>46</vt:i4>
      </vt:variant>
    </vt:vector>
  </HeadingPairs>
  <TitlesOfParts>
    <vt:vector size="57" baseType="lpstr">
      <vt:lpstr>English157 BT</vt:lpstr>
      <vt:lpstr>Castanet</vt:lpstr>
      <vt:lpstr>Kristen ITC</vt:lpstr>
      <vt:lpstr>Arial</vt:lpstr>
      <vt:lpstr>Calibri</vt:lpstr>
      <vt:lpstr>Wingdings</vt:lpstr>
      <vt:lpstr>Calibri Light</vt:lpstr>
      <vt:lpstr>Banff</vt:lpstr>
      <vt:lpstr>Monotype Corsiva</vt:lpstr>
      <vt:lpstr>Celestial</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
  <cp:lastModifiedBy/>
  <cp:revision>199</cp:revision>
  <dcterms:created xsi:type="dcterms:W3CDTF">2018-10-06T03:47:28Z</dcterms:created>
  <dcterms:modified xsi:type="dcterms:W3CDTF">2020-04-17T16:14:04Z</dcterms:modified>
</cp:coreProperties>
</file>