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36" r:id="rId3"/>
    <p:sldId id="325" r:id="rId4"/>
    <p:sldId id="335" r:id="rId5"/>
    <p:sldId id="301" r:id="rId6"/>
    <p:sldId id="337" r:id="rId7"/>
    <p:sldId id="338" r:id="rId8"/>
    <p:sldId id="345" r:id="rId9"/>
    <p:sldId id="355" r:id="rId10"/>
    <p:sldId id="349" r:id="rId11"/>
    <p:sldId id="350" r:id="rId12"/>
    <p:sldId id="352" r:id="rId13"/>
    <p:sldId id="353" r:id="rId14"/>
    <p:sldId id="351" r:id="rId15"/>
    <p:sldId id="354" r:id="rId16"/>
    <p:sldId id="346" r:id="rId17"/>
    <p:sldId id="358" r:id="rId18"/>
    <p:sldId id="357" r:id="rId19"/>
    <p:sldId id="348" r:id="rId20"/>
    <p:sldId id="359" r:id="rId2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a6wagF+iHk33Uopvivlbg==" hashData="cF+SoLpecI5mUjrXk/kujjKU0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122"/>
    <a:srgbClr val="641800"/>
    <a:srgbClr val="4C1900"/>
    <a:srgbClr val="501B00"/>
    <a:srgbClr val="002726"/>
    <a:srgbClr val="3E1500"/>
    <a:srgbClr val="002142"/>
    <a:srgbClr val="16111D"/>
    <a:srgbClr val="003300"/>
    <a:srgbClr val="4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10/06/2014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849288-0DCA-4985-9D99-A1429B20DC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542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CB624F0-2234-4E35-9F0C-B98808B0A8D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094400" y="339502"/>
            <a:ext cx="495520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88900">
                    <a:srgbClr val="002060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Frases</a:t>
            </a:r>
          </a:p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88900">
                    <a:srgbClr val="002060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con la palabra</a:t>
            </a:r>
          </a:p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88900">
                    <a:srgbClr val="002060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DAR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88900">
                  <a:srgbClr val="002060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  <p:sndAc>
          <p:stSnd loop="1">
            <p:snd r:embed="rId2" name="DiDula - The Way Home.wav"/>
          </p:stSnd>
        </p:sndAc>
      </p:transition>
    </mc:Choice>
    <mc:Fallback>
      <p:transition spd="slow">
        <p:pull/>
        <p:sndAc>
          <p:stSnd loop="1">
            <p:snd r:embed="rId2" name="DiDula - The Way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259632" y="3867894"/>
            <a:ext cx="280831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¡Desdichado el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mendigo, ya que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conoce el placer de dar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!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Roberto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Fontanarrosa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76056" y="3867894"/>
            <a:ext cx="280831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Dar con los ojos cerrados. Recibir con los ojos abiertos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José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Narosky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59632" y="4024684"/>
            <a:ext cx="2808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Para dar y tener, seso es menester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Miguel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De Cervantes Saavedra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085184" y="4024684"/>
            <a:ext cx="2799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Dar es lo que abre la puerta para recibir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Florence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232C12"/>
                  </a:glow>
                </a:effectLst>
                <a:latin typeface="+mj-lt"/>
              </a:rPr>
              <a:t>Scovel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232C12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76056" y="874099"/>
            <a:ext cx="279918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Cuanto menos poseemos, más podemos dar. Parece imposible, pero no lo es. Esa es la lógica del amor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Madre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Teresa De Calcuta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259632" y="3533897"/>
            <a:ext cx="279918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Después de la propia sangre, lo mejor que el hombre puede dar de sí mismo es una lágrima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Alphonse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231B2D"/>
                  </a:glow>
                </a:effectLst>
                <a:latin typeface="+mj-lt"/>
              </a:rPr>
              <a:t>De Lamartine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076056" y="3219822"/>
            <a:ext cx="280831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Bueno es dar cuando nos piden; pero mejor es dar sin que nos pidan, como buenos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entendedores.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Khalil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Gibran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462300"/>
                </a:glo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59632" y="2499742"/>
            <a:ext cx="28083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Muchas personas ignoran que dar es invertir, y que atesorar, ahorrar en exceso, conduce invariablemente a experimentar pérdidas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Florence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462300"/>
                  </a:glow>
                </a:effectLst>
                <a:latin typeface="+mj-lt"/>
              </a:rPr>
              <a:t>Scovel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4623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259632" y="3481139"/>
            <a:ext cx="279918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El que da no debe volver a acordarse, pero el que recibe nunca debe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olvidar.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Máxima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hebrea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085184" y="3481139"/>
            <a:ext cx="279918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La gracia de dar no tiene nada que ver con tener buena situación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económica.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R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1E1E5C"/>
                  </a:glow>
                </a:effectLst>
                <a:latin typeface="+mj-lt"/>
              </a:rPr>
              <a:t>. Kent Hughes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085184" y="2865586"/>
            <a:ext cx="279918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El mundo se compone de los que dan y de los que reciben. Puede que los segundos coman mejor, pero duermen mejor los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primeros.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Lucio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Anneo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 Séneca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259632" y="3173363"/>
            <a:ext cx="279918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No des a nadie lo que te pida, sino lo que entiendas que necesita; y soporta luego la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ingratitud.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Miguel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De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3A0000"/>
                  </a:glow>
                </a:effectLst>
                <a:latin typeface="+mj-lt"/>
              </a:rPr>
              <a:t>Unamuno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3A00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31640" y="1085131"/>
            <a:ext cx="266429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Oro, poder y riquezas, muriendo has de abandonar, al cielo sólo te llevas lo que des a los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demás.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Eduardo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Marquina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148064" y="915566"/>
            <a:ext cx="2664296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Cuanto más deis, mayor será vuestro gozo. La tacañería sofoca la dicha; la liberalidad la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intensifica.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Orison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S.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2C4200"/>
                  </a:glow>
                </a:effectLst>
                <a:latin typeface="+mj-lt"/>
              </a:rPr>
              <a:t>Marden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2C42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7924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259632" y="1203598"/>
            <a:ext cx="2808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Para dar y tener, seso es menester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Miguel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De Cervantes Saavedra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076056" y="1203598"/>
            <a:ext cx="2808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Quién da todo, quisiera dar más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José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660033"/>
                  </a:glow>
                </a:effectLst>
                <a:latin typeface="+mj-lt"/>
              </a:rPr>
              <a:t>Narosky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660033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1046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59632" y="3788916"/>
            <a:ext cx="27991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Demos bastante si queremos conseguir mucho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Don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Bosco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085184" y="3788916"/>
            <a:ext cx="27991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Quién da conocerá la ingratitud, pero también la emoción de dar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José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000066"/>
                  </a:glow>
                </a:effectLst>
                <a:latin typeface="+mj-lt"/>
              </a:rPr>
              <a:t>Narosky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000066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8578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85184" y="2859782"/>
            <a:ext cx="279918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Dar un vaso de agua a cambio de un vaso de agua no es nada; la verdadera grandeza consiste en devolver el bien por el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mal.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Mahatma Gandhi</a:t>
            </a:r>
            <a:endParaRPr lang="es-CO" sz="2000" b="1" dirty="0">
              <a:solidFill>
                <a:schemeClr val="bg1"/>
              </a:solidFill>
              <a:effectLst>
                <a:glow rad="76200">
                  <a:srgbClr val="460000"/>
                </a:glo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268759" y="2584524"/>
            <a:ext cx="2799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Más agradable es dar que recibir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Séneca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460000"/>
                </a:glow>
              </a:effectLst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268760" y="4096692"/>
            <a:ext cx="2799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Dar con ostentación es mucho peor que no dar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Clemente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460000"/>
                  </a:glow>
                </a:effectLst>
                <a:latin typeface="+mj-lt"/>
              </a:rPr>
              <a:t>XIV</a:t>
            </a:r>
          </a:p>
        </p:txBody>
      </p:sp>
    </p:spTree>
    <p:extLst>
      <p:ext uri="{BB962C8B-B14F-4D97-AF65-F5344CB8AC3E}">
        <p14:creationId xmlns:p14="http://schemas.microsoft.com/office/powerpoint/2010/main" val="43223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259632" y="3507854"/>
            <a:ext cx="27991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Si tienes mucho, da tus bienes; si tienes poco, da tu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corazón.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P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roverbio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Árabe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085184" y="3507854"/>
            <a:ext cx="2799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La manera de dar vale más que lo que se da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Pierre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Corneille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0033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6518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5085184" y="3219822"/>
            <a:ext cx="279918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Prueba en dar algo a tu prójimo, que puede ser que te sepa mejor distribuir que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amontonar.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Diego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De Torres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Villarroel</a:t>
            </a:r>
            <a:endParaRPr lang="es-CO" sz="2000" b="1" dirty="0">
              <a:solidFill>
                <a:schemeClr val="bg1"/>
              </a:solidFill>
              <a:effectLst>
                <a:glow rad="76200">
                  <a:srgbClr val="16111D"/>
                </a:glow>
              </a:effectLst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259632" y="3173363"/>
            <a:ext cx="279918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No pidas a nadie que sea lo que no es. No pidas o esperes de una persona lo que ésta no puede dar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Norman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Vincent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16111D"/>
                  </a:glow>
                </a:effectLst>
                <a:latin typeface="+mj-lt"/>
              </a:rPr>
              <a:t> Peale</a:t>
            </a:r>
          </a:p>
        </p:txBody>
      </p:sp>
    </p:spTree>
    <p:extLst>
      <p:ext uri="{BB962C8B-B14F-4D97-AF65-F5344CB8AC3E}">
        <p14:creationId xmlns:p14="http://schemas.microsoft.com/office/powerpoint/2010/main" val="43726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268760" y="3507854"/>
            <a:ext cx="279918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1122"/>
                  </a:glow>
                </a:effectLst>
                <a:latin typeface="+mj-lt"/>
              </a:rPr>
              <a:t>Dad de lo poco que tengáis a quienes tienen todavía menos que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1122"/>
                  </a:glow>
                </a:effectLst>
                <a:latin typeface="+mj-lt"/>
              </a:rPr>
              <a:t>vosotros.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1122"/>
                  </a:glow>
                </a:effectLst>
                <a:latin typeface="+mj-lt"/>
              </a:rPr>
              <a:t>Henri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rgbClr val="001122"/>
                  </a:glow>
                </a:effectLst>
                <a:latin typeface="+mj-lt"/>
              </a:rPr>
              <a:t>Lacordaire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001122"/>
                </a:glow>
              </a:effectLst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085184" y="3507854"/>
            <a:ext cx="279918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2142"/>
                  </a:glow>
                </a:effectLst>
                <a:latin typeface="+mj-lt"/>
              </a:rPr>
              <a:t>Si tienes mucho, da mucho; si tienes poco, da poco; pero da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2142"/>
                  </a:glow>
                </a:effectLst>
                <a:latin typeface="+mj-lt"/>
              </a:rPr>
              <a:t>siempre.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2142"/>
                  </a:glow>
                </a:effectLst>
                <a:latin typeface="+mj-lt"/>
              </a:rPr>
              <a:t>Libro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002142"/>
                  </a:glow>
                </a:effectLst>
                <a:latin typeface="+mj-lt"/>
              </a:rPr>
              <a:t>De Tobías</a:t>
            </a:r>
          </a:p>
        </p:txBody>
      </p:sp>
    </p:spTree>
    <p:extLst>
      <p:ext uri="{BB962C8B-B14F-4D97-AF65-F5344CB8AC3E}">
        <p14:creationId xmlns:p14="http://schemas.microsoft.com/office/powerpoint/2010/main" val="209950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085184" y="3481139"/>
            <a:ext cx="279918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2">
                      <a:lumMod val="50000"/>
                    </a:schemeClr>
                  </a:glow>
                </a:effectLst>
                <a:latin typeface="+mj-lt"/>
              </a:rPr>
              <a:t>Sangra tanto el corazón del que pide, que hay que correr y dar, sin esperar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2">
                      <a:lumMod val="50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2">
                      <a:lumMod val="50000"/>
                    </a:schemeClr>
                  </a:glow>
                </a:effectLst>
                <a:latin typeface="+mj-lt"/>
              </a:rPr>
              <a:t>Evita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chemeClr val="tx2">
                    <a:lumMod val="50000"/>
                  </a:schemeClr>
                </a:glow>
              </a:effectLst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268760" y="3795886"/>
            <a:ext cx="27991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2">
                      <a:lumMod val="50000"/>
                    </a:schemeClr>
                  </a:glow>
                </a:effectLst>
                <a:latin typeface="+mj-lt"/>
              </a:rPr>
              <a:t>Da de lo que tienes para que merezcas recibir lo que te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2">
                      <a:lumMod val="50000"/>
                    </a:schemeClr>
                  </a:glow>
                </a:effectLst>
                <a:latin typeface="+mj-lt"/>
              </a:rPr>
              <a:t>falta.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2">
                      <a:lumMod val="50000"/>
                    </a:schemeClr>
                  </a:glow>
                </a:effectLst>
                <a:latin typeface="+mj-lt"/>
              </a:rPr>
              <a:t>San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chemeClr val="tx2">
                      <a:lumMod val="50000"/>
                    </a:schemeClr>
                  </a:glow>
                </a:effectLst>
                <a:latin typeface="+mj-lt"/>
              </a:rPr>
              <a:t>Agustín de Hipona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:\01 Mis docu. Backup\Mis imágenes\00 Para el mensaje haciendo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://hd4desktop.com/images/b/1920x1080_pink-morning-trees-fog-sky-lake-HD-Wallpap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4 Rectángulo"/>
          <p:cNvSpPr/>
          <p:nvPr/>
        </p:nvSpPr>
        <p:spPr>
          <a:xfrm>
            <a:off x="5085184" y="3860924"/>
            <a:ext cx="27991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Dar y dar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más,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es la única manera de tener y tener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más.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Dale Carnegie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3E1500"/>
                </a:glow>
              </a:effectLst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59632" y="3860924"/>
            <a:ext cx="27991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No mires lo que das, sino el corazón con que lo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das.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Alfonso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rgbClr val="3E1500"/>
                  </a:glow>
                </a:effectLst>
                <a:latin typeface="+mj-lt"/>
              </a:rPr>
              <a:t>Milagro</a:t>
            </a:r>
          </a:p>
        </p:txBody>
      </p:sp>
    </p:spTree>
    <p:extLst>
      <p:ext uri="{BB962C8B-B14F-4D97-AF65-F5344CB8AC3E}">
        <p14:creationId xmlns:p14="http://schemas.microsoft.com/office/powerpoint/2010/main" val="118896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59632" y="4384144"/>
            <a:ext cx="2799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Da y tendrás en abundancia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Lao-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Tsê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002726"/>
                </a:glow>
              </a:effectLst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85184" y="3860924"/>
            <a:ext cx="27991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Da a los otros aquello que de ti les gusta: lo demás,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guárdalo.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Noel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rgbClr val="002726"/>
                  </a:glow>
                </a:effectLst>
                <a:latin typeface="+mj-lt"/>
              </a:rPr>
              <a:t>Clarasó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rgbClr val="002726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051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259632" y="2937594"/>
            <a:ext cx="279918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Todo lo que tienes algún día será dado; por lo tanto da ahora, ya que el tiempo de dar puede ser tuyo y no de tus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herederos.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Kahlil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Gibran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chemeClr val="tx1">
                    <a:lumMod val="95000"/>
                    <a:lumOff val="5000"/>
                  </a:schemeClr>
                </a:glow>
              </a:effectLst>
              <a:latin typeface="+mj-lt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5481962" y="3274987"/>
            <a:ext cx="21092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The</a:t>
            </a:r>
            <a:r>
              <a:rPr lang="es-CO" sz="1400" b="1" dirty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 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way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 home -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DiDula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chemeClr val="tx1">
                    <a:lumMod val="95000"/>
                    <a:lumOff val="5000"/>
                  </a:schemeClr>
                </a:glow>
              </a:effectLst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effectLst>
                <a:glow rad="76200">
                  <a:schemeClr val="tx1">
                    <a:lumMod val="95000"/>
                    <a:lumOff val="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76200">
                  <a:schemeClr val="tx1">
                    <a:lumMod val="95000"/>
                    <a:lumOff val="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56870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2349</TotalTime>
  <Words>718</Words>
  <Application>Microsoft Office PowerPoint</Application>
  <PresentationFormat>Presentación en pantalla (16:9)</PresentationFormat>
  <Paragraphs>106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160</cp:revision>
  <dcterms:created xsi:type="dcterms:W3CDTF">2013-05-29T02:56:16Z</dcterms:created>
  <dcterms:modified xsi:type="dcterms:W3CDTF">2014-06-10T23:24:47Z</dcterms:modified>
</cp:coreProperties>
</file>