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71"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2" r:id="rId17"/>
  </p:sldIdLst>
  <p:sldSz cx="12192000" cy="6858000"/>
  <p:notesSz cx="6858000" cy="9144000"/>
  <p:embeddedFontLst>
    <p:embeddedFont>
      <p:font typeface="Dyname SSi" panose="020B0500000000000000" pitchFamily="34" charset="0"/>
      <p:regular r:id="rId18"/>
    </p:embeddedFont>
    <p:embeddedFont>
      <p:font typeface="Calibri" panose="020F0502020204030204" pitchFamily="34" charset="0"/>
      <p:regular r:id="rId19"/>
      <p:bold r:id="rId20"/>
      <p:italic r:id="rId21"/>
      <p:boldItalic r:id="rId22"/>
    </p:embeddedFont>
    <p:embeddedFont>
      <p:font typeface="Berlin Sans FB Demi" panose="020E0802020502020306" pitchFamily="34" charset="0"/>
      <p:bold r:id="rId23"/>
    </p:embeddedFont>
    <p:embeddedFont>
      <p:font typeface="Calibri Light" panose="020F0302020204030204" pitchFamily="34" charset="0"/>
      <p:regular r:id="rId24"/>
      <p:italic r:id="rId25"/>
    </p:embeddedFont>
  </p:embeddedFontLst>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xzuytyx/jCSycN+JPyZUA==" hashData="yCzwnE0KKvu6v9GqxLwJ/N3AcS2x/VluzqH3+mWQAwV7VlhsGp5ggg8o2uEoxbEiz9avTm3PvHENkD9nfUCBB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FF"/>
    <a:srgbClr val="CC99FF"/>
    <a:srgbClr val="FFCCCC"/>
    <a:srgbClr val="FFFFCC"/>
    <a:srgbClr val="F3E6D9"/>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font" Target="fonts/font1.fntdata"/><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font" Target="fonts/font4.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8.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font" Target="fonts/font3.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7.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6.fntdata"/><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font" Target="fonts/font2.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5.fntdata"/><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p>
            <a:fld id="{8DA6B0DF-11D2-4873-97D4-3AAB4077010F}" type="datetimeFigureOut">
              <a:rPr lang="es-MX" smtClean="0"/>
              <a:t>01/12/2014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3F637A1A-66DA-46EB-8E4D-CB30376027FD}" type="slidenum">
              <a:rPr lang="es-MX" smtClean="0"/>
              <a:t>‹Nº›</a:t>
            </a:fld>
            <a:endParaRPr lang="es-MX"/>
          </a:p>
        </p:txBody>
      </p:sp>
    </p:spTree>
    <p:extLst>
      <p:ext uri="{BB962C8B-B14F-4D97-AF65-F5344CB8AC3E}">
        <p14:creationId xmlns:p14="http://schemas.microsoft.com/office/powerpoint/2010/main" val="3840360464"/>
      </p:ext>
    </p:extLst>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8DA6B0DF-11D2-4873-97D4-3AAB4077010F}" type="datetimeFigureOut">
              <a:rPr lang="es-MX" smtClean="0"/>
              <a:t>01/12/2014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3F637A1A-66DA-46EB-8E4D-CB30376027FD}" type="slidenum">
              <a:rPr lang="es-MX" smtClean="0"/>
              <a:t>‹Nº›</a:t>
            </a:fld>
            <a:endParaRPr lang="es-MX"/>
          </a:p>
        </p:txBody>
      </p:sp>
    </p:spTree>
    <p:extLst>
      <p:ext uri="{BB962C8B-B14F-4D97-AF65-F5344CB8AC3E}">
        <p14:creationId xmlns:p14="http://schemas.microsoft.com/office/powerpoint/2010/main" val="2860984169"/>
      </p:ext>
    </p:extLst>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8DA6B0DF-11D2-4873-97D4-3AAB4077010F}" type="datetimeFigureOut">
              <a:rPr lang="es-MX" smtClean="0"/>
              <a:t>01/12/2014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3F637A1A-66DA-46EB-8E4D-CB30376027FD}" type="slidenum">
              <a:rPr lang="es-MX" smtClean="0"/>
              <a:t>‹Nº›</a:t>
            </a:fld>
            <a:endParaRPr lang="es-MX"/>
          </a:p>
        </p:txBody>
      </p:sp>
    </p:spTree>
    <p:extLst>
      <p:ext uri="{BB962C8B-B14F-4D97-AF65-F5344CB8AC3E}">
        <p14:creationId xmlns:p14="http://schemas.microsoft.com/office/powerpoint/2010/main" val="3910956834"/>
      </p:ext>
    </p:extLst>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fld id="{8DA6B0DF-11D2-4873-97D4-3AAB4077010F}" type="datetimeFigureOut">
              <a:rPr lang="es-MX" smtClean="0"/>
              <a:t>01/12/2014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3F637A1A-66DA-46EB-8E4D-CB30376027FD}" type="slidenum">
              <a:rPr lang="es-MX" smtClean="0"/>
              <a:t>‹Nº›</a:t>
            </a:fld>
            <a:endParaRPr lang="es-MX"/>
          </a:p>
        </p:txBody>
      </p:sp>
    </p:spTree>
    <p:extLst>
      <p:ext uri="{BB962C8B-B14F-4D97-AF65-F5344CB8AC3E}">
        <p14:creationId xmlns:p14="http://schemas.microsoft.com/office/powerpoint/2010/main" val="496442938"/>
      </p:ext>
    </p:extLst>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fld id="{8DA6B0DF-11D2-4873-97D4-3AAB4077010F}" type="datetimeFigureOut">
              <a:rPr lang="es-MX" smtClean="0"/>
              <a:t>01/12/2014</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3F637A1A-66DA-46EB-8E4D-CB30376027FD}" type="slidenum">
              <a:rPr lang="es-MX" smtClean="0"/>
              <a:t>‹Nº›</a:t>
            </a:fld>
            <a:endParaRPr lang="es-MX"/>
          </a:p>
        </p:txBody>
      </p:sp>
    </p:spTree>
    <p:extLst>
      <p:ext uri="{BB962C8B-B14F-4D97-AF65-F5344CB8AC3E}">
        <p14:creationId xmlns:p14="http://schemas.microsoft.com/office/powerpoint/2010/main" val="291870107"/>
      </p:ext>
    </p:extLst>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fld id="{8DA6B0DF-11D2-4873-97D4-3AAB4077010F}" type="datetimeFigureOut">
              <a:rPr lang="es-MX" smtClean="0"/>
              <a:t>01/12/2014</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3F637A1A-66DA-46EB-8E4D-CB30376027FD}" type="slidenum">
              <a:rPr lang="es-MX" smtClean="0"/>
              <a:t>‹Nº›</a:t>
            </a:fld>
            <a:endParaRPr lang="es-MX"/>
          </a:p>
        </p:txBody>
      </p:sp>
    </p:spTree>
    <p:extLst>
      <p:ext uri="{BB962C8B-B14F-4D97-AF65-F5344CB8AC3E}">
        <p14:creationId xmlns:p14="http://schemas.microsoft.com/office/powerpoint/2010/main" val="93761900"/>
      </p:ext>
    </p:extLst>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8DA6B0DF-11D2-4873-97D4-3AAB4077010F}" type="datetimeFigureOut">
              <a:rPr lang="es-MX" smtClean="0"/>
              <a:t>01/12/2014</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3F637A1A-66DA-46EB-8E4D-CB30376027FD}" type="slidenum">
              <a:rPr lang="es-MX" smtClean="0"/>
              <a:t>‹Nº›</a:t>
            </a:fld>
            <a:endParaRPr lang="es-MX"/>
          </a:p>
        </p:txBody>
      </p:sp>
    </p:spTree>
    <p:extLst>
      <p:ext uri="{BB962C8B-B14F-4D97-AF65-F5344CB8AC3E}">
        <p14:creationId xmlns:p14="http://schemas.microsoft.com/office/powerpoint/2010/main" val="2043777484"/>
      </p:ext>
    </p:extLst>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8DA6B0DF-11D2-4873-97D4-3AAB4077010F}" type="datetimeFigureOut">
              <a:rPr lang="es-MX" smtClean="0"/>
              <a:t>01/12/2014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3F637A1A-66DA-46EB-8E4D-CB30376027FD}" type="slidenum">
              <a:rPr lang="es-MX" smtClean="0"/>
              <a:t>‹Nº›</a:t>
            </a:fld>
            <a:endParaRPr lang="es-MX"/>
          </a:p>
        </p:txBody>
      </p:sp>
    </p:spTree>
    <p:extLst>
      <p:ext uri="{BB962C8B-B14F-4D97-AF65-F5344CB8AC3E}">
        <p14:creationId xmlns:p14="http://schemas.microsoft.com/office/powerpoint/2010/main" val="2743636416"/>
      </p:ext>
    </p:extLst>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8DA6B0DF-11D2-4873-97D4-3AAB4077010F}" type="datetimeFigureOut">
              <a:rPr lang="es-MX" smtClean="0"/>
              <a:t>01/12/2014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3F637A1A-66DA-46EB-8E4D-CB30376027FD}" type="slidenum">
              <a:rPr lang="es-MX" smtClean="0"/>
              <a:t>‹Nº›</a:t>
            </a:fld>
            <a:endParaRPr lang="es-MX"/>
          </a:p>
        </p:txBody>
      </p:sp>
    </p:spTree>
    <p:extLst>
      <p:ext uri="{BB962C8B-B14F-4D97-AF65-F5344CB8AC3E}">
        <p14:creationId xmlns:p14="http://schemas.microsoft.com/office/powerpoint/2010/main" val="2428200187"/>
      </p:ext>
    </p:extLst>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8DA6B0DF-11D2-4873-97D4-3AAB4077010F}" type="datetimeFigureOut">
              <a:rPr lang="es-MX" smtClean="0"/>
              <a:t>01/12/2014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3F637A1A-66DA-46EB-8E4D-CB30376027FD}" type="slidenum">
              <a:rPr lang="es-MX" smtClean="0"/>
              <a:t>‹Nº›</a:t>
            </a:fld>
            <a:endParaRPr lang="es-MX"/>
          </a:p>
        </p:txBody>
      </p:sp>
    </p:spTree>
    <p:extLst>
      <p:ext uri="{BB962C8B-B14F-4D97-AF65-F5344CB8AC3E}">
        <p14:creationId xmlns:p14="http://schemas.microsoft.com/office/powerpoint/2010/main" val="2927766467"/>
      </p:ext>
    </p:extLst>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8DA6B0DF-11D2-4873-97D4-3AAB4077010F}" type="datetimeFigureOut">
              <a:rPr lang="es-MX" smtClean="0"/>
              <a:t>01/12/2014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3F637A1A-66DA-46EB-8E4D-CB30376027FD}" type="slidenum">
              <a:rPr lang="es-MX" smtClean="0"/>
              <a:t>‹Nº›</a:t>
            </a:fld>
            <a:endParaRPr lang="es-MX"/>
          </a:p>
        </p:txBody>
      </p:sp>
    </p:spTree>
    <p:extLst>
      <p:ext uri="{BB962C8B-B14F-4D97-AF65-F5344CB8AC3E}">
        <p14:creationId xmlns:p14="http://schemas.microsoft.com/office/powerpoint/2010/main" val="1961782717"/>
      </p:ext>
    </p:extLst>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4040A177-FD5E-4AA4-8406-9328E93530F7}"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8830285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A6B0DF-11D2-4873-97D4-3AAB4077010F}" type="datetimeFigureOut">
              <a:rPr lang="es-MX" smtClean="0"/>
              <a:t>01/12/2014</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637A1A-66DA-46EB-8E4D-CB30376027FD}" type="slidenum">
              <a:rPr lang="es-MX" smtClean="0"/>
              <a:t>‹Nº›</a:t>
            </a:fld>
            <a:endParaRPr lang="es-MX"/>
          </a:p>
        </p:txBody>
      </p:sp>
    </p:spTree>
    <p:extLst>
      <p:ext uri="{BB962C8B-B14F-4D97-AF65-F5344CB8AC3E}">
        <p14:creationId xmlns:p14="http://schemas.microsoft.com/office/powerpoint/2010/main" val="40457264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900F8D59-0618-4ABF-88A2-8D50609A69D5}"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extLst>
      <p:ext uri="{BB962C8B-B14F-4D97-AF65-F5344CB8AC3E}">
        <p14:creationId xmlns:p14="http://schemas.microsoft.com/office/powerpoint/2010/main" val="379468333"/>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12"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jp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1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9.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2" name="Imagen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10974" y="1326849"/>
            <a:ext cx="4124387" cy="3902829"/>
          </a:xfrm>
          <a:prstGeom prst="rect">
            <a:avLst/>
          </a:prstGeom>
          <a:effectLst>
            <a:glow rad="101600">
              <a:schemeClr val="tx1">
                <a:alpha val="60000"/>
              </a:schemeClr>
            </a:glow>
          </a:effectLst>
        </p:spPr>
      </p:pic>
      <p:pic>
        <p:nvPicPr>
          <p:cNvPr id="40" name="Imagen 39"/>
          <p:cNvPicPr>
            <a:picLocks noChangeAspect="1"/>
          </p:cNvPicPr>
          <p:nvPr/>
        </p:nvPicPr>
        <p:blipFill rotWithShape="1">
          <a:blip r:embed="rId6">
            <a:extLst>
              <a:ext uri="{28A0092B-C50C-407E-A947-70E740481C1C}">
                <a14:useLocalDpi xmlns:a14="http://schemas.microsoft.com/office/drawing/2010/main" val="0"/>
              </a:ext>
            </a:extLst>
          </a:blip>
          <a:srcRect b="7892"/>
          <a:stretch/>
        </p:blipFill>
        <p:spPr>
          <a:xfrm>
            <a:off x="94443" y="3109236"/>
            <a:ext cx="12003111" cy="3649705"/>
          </a:xfrm>
          <a:prstGeom prst="rect">
            <a:avLst/>
          </a:prstGeom>
        </p:spPr>
      </p:pic>
      <p:pic>
        <p:nvPicPr>
          <p:cNvPr id="43" name="Imagen 4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863595" y="1326849"/>
            <a:ext cx="2608405" cy="2149272"/>
          </a:xfrm>
          <a:prstGeom prst="rect">
            <a:avLst/>
          </a:prstGeom>
        </p:spPr>
      </p:pic>
      <p:pic>
        <p:nvPicPr>
          <p:cNvPr id="48" name="Imagen 47"/>
          <p:cNvPicPr>
            <a:picLocks noChangeAspect="1"/>
          </p:cNvPicPr>
          <p:nvPr/>
        </p:nvPicPr>
        <p:blipFill rotWithShape="1">
          <a:blip r:embed="rId8"/>
          <a:srcRect r="21080"/>
          <a:stretch/>
        </p:blipFill>
        <p:spPr>
          <a:xfrm rot="16200000">
            <a:off x="4653951" y="647080"/>
            <a:ext cx="1868094" cy="1952290"/>
          </a:xfrm>
          <a:prstGeom prst="rect">
            <a:avLst/>
          </a:prstGeom>
        </p:spPr>
      </p:pic>
      <p:sp>
        <p:nvSpPr>
          <p:cNvPr id="50" name="Rectángulo 49"/>
          <p:cNvSpPr/>
          <p:nvPr/>
        </p:nvSpPr>
        <p:spPr>
          <a:xfrm>
            <a:off x="94443" y="87686"/>
            <a:ext cx="11959652" cy="6671256"/>
          </a:xfrm>
          <a:prstGeom prst="rect">
            <a:avLst/>
          </a:prstGeom>
          <a:noFill/>
          <a:ln>
            <a:solidFill>
              <a:srgbClr val="CC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30" name="Imagen 29"/>
          <p:cNvPicPr>
            <a:picLocks noChangeAspect="1"/>
          </p:cNvPicPr>
          <p:nvPr/>
        </p:nvPicPr>
        <p:blipFill>
          <a:blip r:embed="rId9"/>
          <a:stretch>
            <a:fillRect/>
          </a:stretch>
        </p:blipFill>
        <p:spPr>
          <a:xfrm rot="10800000">
            <a:off x="50984" y="49943"/>
            <a:ext cx="1969179" cy="1548518"/>
          </a:xfrm>
          <a:prstGeom prst="rect">
            <a:avLst/>
          </a:prstGeom>
        </p:spPr>
      </p:pic>
      <p:pic>
        <p:nvPicPr>
          <p:cNvPr id="49" name="Imagen 48"/>
          <p:cNvPicPr>
            <a:picLocks noChangeAspect="1"/>
          </p:cNvPicPr>
          <p:nvPr/>
        </p:nvPicPr>
        <p:blipFill>
          <a:blip r:embed="rId10"/>
          <a:stretch>
            <a:fillRect/>
          </a:stretch>
        </p:blipFill>
        <p:spPr>
          <a:xfrm>
            <a:off x="10168871" y="5292013"/>
            <a:ext cx="1975275" cy="1554615"/>
          </a:xfrm>
          <a:prstGeom prst="rect">
            <a:avLst/>
          </a:prstGeom>
        </p:spPr>
      </p:pic>
      <p:pic>
        <p:nvPicPr>
          <p:cNvPr id="51" name="Imagen 50"/>
          <p:cNvPicPr>
            <a:picLocks noChangeAspect="1"/>
          </p:cNvPicPr>
          <p:nvPr/>
        </p:nvPicPr>
        <p:blipFill>
          <a:blip r:embed="rId11"/>
          <a:stretch>
            <a:fillRect/>
          </a:stretch>
        </p:blipFill>
        <p:spPr>
          <a:xfrm>
            <a:off x="9832758" y="189964"/>
            <a:ext cx="1660972" cy="1366033"/>
          </a:xfrm>
          <a:prstGeom prst="rect">
            <a:avLst/>
          </a:prstGeom>
        </p:spPr>
      </p:pic>
    </p:spTree>
    <p:extLst>
      <p:ext uri="{BB962C8B-B14F-4D97-AF65-F5344CB8AC3E}">
        <p14:creationId xmlns:p14="http://schemas.microsoft.com/office/powerpoint/2010/main" val="3465501549"/>
      </p:ext>
    </p:extLst>
  </p:cSld>
  <p:clrMapOvr>
    <a:masterClrMapping/>
  </p:clrMapOvr>
  <mc:AlternateContent xmlns:mc="http://schemas.openxmlformats.org/markup-compatibility/2006" xmlns:p14="http://schemas.microsoft.com/office/powerpoint/2010/main">
    <mc:Choice Requires="p14">
      <p:transition spd="slow" p14:dur="3000">
        <p14:flip dir="r"/>
        <p:sndAc>
          <p:stSnd loop="1">
            <p:snd r:embed="rId2" name="1960s Easy Living (lounge edit).wav"/>
          </p:stSnd>
        </p:sndAc>
      </p:transition>
    </mc:Choice>
    <mc:Fallback xmlns="">
      <p:transition spd="slow">
        <p:fade/>
        <p:sndAc>
          <p:stSnd loop="1">
            <p:snd r:embed="rId12" name="1960s Easy Living (lounge edi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500"/>
                                        <p:tgtEl>
                                          <p:spTgt spid="4"/>
                                        </p:tgtEl>
                                      </p:cBhvr>
                                    </p:animEffect>
                                  </p:childTnLst>
                                </p:cTn>
                              </p:par>
                            </p:childTnLst>
                          </p:cTn>
                        </p:par>
                        <p:par>
                          <p:cTn id="8" fill="hold">
                            <p:stCondLst>
                              <p:cond delay="2500"/>
                            </p:stCondLst>
                            <p:childTnLst>
                              <p:par>
                                <p:cTn id="9" presetID="10" presetClass="entr" presetSubtype="0"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fade">
                                      <p:cBhvr>
                                        <p:cTn id="11" dur="2000"/>
                                        <p:tgtEl>
                                          <p:spTgt spid="30"/>
                                        </p:tgtEl>
                                      </p:cBhvr>
                                    </p:animEffect>
                                  </p:childTnLst>
                                </p:cTn>
                              </p:par>
                              <p:par>
                                <p:cTn id="12" presetID="10" presetClass="entr" presetSubtype="0" fill="hold" nodeType="withEffect">
                                  <p:stCondLst>
                                    <p:cond delay="0"/>
                                  </p:stCondLst>
                                  <p:childTnLst>
                                    <p:set>
                                      <p:cBhvr>
                                        <p:cTn id="13" dur="1" fill="hold">
                                          <p:stCondLst>
                                            <p:cond delay="0"/>
                                          </p:stCondLst>
                                        </p:cTn>
                                        <p:tgtEl>
                                          <p:spTgt spid="49"/>
                                        </p:tgtEl>
                                        <p:attrNameLst>
                                          <p:attrName>style.visibility</p:attrName>
                                        </p:attrNameLst>
                                      </p:cBhvr>
                                      <p:to>
                                        <p:strVal val="visible"/>
                                      </p:to>
                                    </p:set>
                                    <p:animEffect transition="in" filter="fade">
                                      <p:cBhvr>
                                        <p:cTn id="14" dur="2000"/>
                                        <p:tgtEl>
                                          <p:spTgt spid="49"/>
                                        </p:tgtEl>
                                      </p:cBhvr>
                                    </p:animEffect>
                                  </p:childTnLst>
                                </p:cTn>
                              </p:par>
                            </p:childTnLst>
                          </p:cTn>
                        </p:par>
                        <p:par>
                          <p:cTn id="15" fill="hold">
                            <p:stCondLst>
                              <p:cond delay="4500"/>
                            </p:stCondLst>
                            <p:childTnLst>
                              <p:par>
                                <p:cTn id="16" presetID="22" presetClass="entr" presetSubtype="8" fill="hold" nodeType="after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wipe(left)">
                                      <p:cBhvr>
                                        <p:cTn id="18" dur="3000"/>
                                        <p:tgtEl>
                                          <p:spTgt spid="40"/>
                                        </p:tgtEl>
                                      </p:cBhvr>
                                    </p:animEffect>
                                  </p:childTnLst>
                                </p:cTn>
                              </p:par>
                            </p:childTnLst>
                          </p:cTn>
                        </p:par>
                        <p:par>
                          <p:cTn id="19" fill="hold">
                            <p:stCondLst>
                              <p:cond delay="7500"/>
                            </p:stCondLst>
                            <p:childTnLst>
                              <p:par>
                                <p:cTn id="20" presetID="42" presetClass="entr" presetSubtype="0"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500"/>
                                        <p:tgtEl>
                                          <p:spTgt spid="2"/>
                                        </p:tgtEl>
                                      </p:cBhvr>
                                    </p:animEffect>
                                    <p:anim calcmode="lin" valueType="num">
                                      <p:cBhvr>
                                        <p:cTn id="23" dur="1500" fill="hold"/>
                                        <p:tgtEl>
                                          <p:spTgt spid="2"/>
                                        </p:tgtEl>
                                        <p:attrNameLst>
                                          <p:attrName>ppt_x</p:attrName>
                                        </p:attrNameLst>
                                      </p:cBhvr>
                                      <p:tavLst>
                                        <p:tav tm="0">
                                          <p:val>
                                            <p:strVal val="#ppt_x"/>
                                          </p:val>
                                        </p:tav>
                                        <p:tav tm="100000">
                                          <p:val>
                                            <p:strVal val="#ppt_x"/>
                                          </p:val>
                                        </p:tav>
                                      </p:tavLst>
                                    </p:anim>
                                    <p:anim calcmode="lin" valueType="num">
                                      <p:cBhvr>
                                        <p:cTn id="24" dur="1500" fill="hold"/>
                                        <p:tgtEl>
                                          <p:spTgt spid="2"/>
                                        </p:tgtEl>
                                        <p:attrNameLst>
                                          <p:attrName>ppt_y</p:attrName>
                                        </p:attrNameLst>
                                      </p:cBhvr>
                                      <p:tavLst>
                                        <p:tav tm="0">
                                          <p:val>
                                            <p:strVal val="#ppt_y+.1"/>
                                          </p:val>
                                        </p:tav>
                                        <p:tav tm="100000">
                                          <p:val>
                                            <p:strVal val="#ppt_y"/>
                                          </p:val>
                                        </p:tav>
                                      </p:tavLst>
                                    </p:anim>
                                  </p:childTnLst>
                                </p:cTn>
                              </p:par>
                            </p:childTnLst>
                          </p:cTn>
                        </p:par>
                        <p:par>
                          <p:cTn id="25" fill="hold">
                            <p:stCondLst>
                              <p:cond delay="9000"/>
                            </p:stCondLst>
                            <p:childTnLst>
                              <p:par>
                                <p:cTn id="26" presetID="6" presetClass="entr" presetSubtype="32" fill="hold" nodeType="afterEffect">
                                  <p:stCondLst>
                                    <p:cond delay="0"/>
                                  </p:stCondLst>
                                  <p:childTnLst>
                                    <p:set>
                                      <p:cBhvr>
                                        <p:cTn id="27" dur="1" fill="hold">
                                          <p:stCondLst>
                                            <p:cond delay="0"/>
                                          </p:stCondLst>
                                        </p:cTn>
                                        <p:tgtEl>
                                          <p:spTgt spid="51"/>
                                        </p:tgtEl>
                                        <p:attrNameLst>
                                          <p:attrName>style.visibility</p:attrName>
                                        </p:attrNameLst>
                                      </p:cBhvr>
                                      <p:to>
                                        <p:strVal val="visible"/>
                                      </p:to>
                                    </p:set>
                                    <p:animEffect transition="in" filter="circle(out)">
                                      <p:cBhvr>
                                        <p:cTn id="28" dur="2000"/>
                                        <p:tgtEl>
                                          <p:spTgt spid="51"/>
                                        </p:tgtEl>
                                      </p:cBhvr>
                                    </p:animEffect>
                                  </p:childTnLst>
                                </p:cTn>
                              </p:par>
                              <p:par>
                                <p:cTn id="29" presetID="6" presetClass="entr" presetSubtype="32" fill="hold" nodeType="with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circle(out)">
                                      <p:cBhvr>
                                        <p:cTn id="31" dur="2000"/>
                                        <p:tgtEl>
                                          <p:spTgt spid="48"/>
                                        </p:tgtEl>
                                      </p:cBhvr>
                                    </p:animEffect>
                                  </p:childTnLst>
                                </p:cTn>
                              </p:par>
                              <p:par>
                                <p:cTn id="32" presetID="6" presetClass="entr" presetSubtype="32" fill="hold" nodeType="withEffect">
                                  <p:stCondLst>
                                    <p:cond delay="0"/>
                                  </p:stCondLst>
                                  <p:childTnLst>
                                    <p:set>
                                      <p:cBhvr>
                                        <p:cTn id="33" dur="1" fill="hold">
                                          <p:stCondLst>
                                            <p:cond delay="0"/>
                                          </p:stCondLst>
                                        </p:cTn>
                                        <p:tgtEl>
                                          <p:spTgt spid="43"/>
                                        </p:tgtEl>
                                        <p:attrNameLst>
                                          <p:attrName>style.visibility</p:attrName>
                                        </p:attrNameLst>
                                      </p:cBhvr>
                                      <p:to>
                                        <p:strVal val="visible"/>
                                      </p:to>
                                    </p:set>
                                    <p:animEffect transition="in" filter="circle(out)">
                                      <p:cBhvr>
                                        <p:cTn id="34" dur="2000"/>
                                        <p:tgtEl>
                                          <p:spTgt spid="43"/>
                                        </p:tgtEl>
                                      </p:cBhvr>
                                    </p:animEffect>
                                  </p:childTnLst>
                                </p:cTn>
                              </p:par>
                            </p:childTnLst>
                          </p:cTn>
                        </p:par>
                        <p:par>
                          <p:cTn id="35" fill="hold">
                            <p:stCondLst>
                              <p:cond delay="11000"/>
                            </p:stCondLst>
                            <p:childTnLst>
                              <p:par>
                                <p:cTn id="36" presetID="21" presetClass="entr" presetSubtype="1" fill="hold" grpId="0" nodeType="afterEffect">
                                  <p:stCondLst>
                                    <p:cond delay="0"/>
                                  </p:stCondLst>
                                  <p:childTnLst>
                                    <p:set>
                                      <p:cBhvr>
                                        <p:cTn id="37" dur="1" fill="hold">
                                          <p:stCondLst>
                                            <p:cond delay="0"/>
                                          </p:stCondLst>
                                        </p:cTn>
                                        <p:tgtEl>
                                          <p:spTgt spid="50"/>
                                        </p:tgtEl>
                                        <p:attrNameLst>
                                          <p:attrName>style.visibility</p:attrName>
                                        </p:attrNameLst>
                                      </p:cBhvr>
                                      <p:to>
                                        <p:strVal val="visible"/>
                                      </p:to>
                                    </p:set>
                                    <p:animEffect transition="in" filter="wheel(1)">
                                      <p:cBhvr>
                                        <p:cTn id="38" dur="2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618963" y="450761"/>
            <a:ext cx="8397026" cy="1631216"/>
          </a:xfrm>
          <a:prstGeom prst="rect">
            <a:avLst/>
          </a:prstGeom>
          <a:noFill/>
        </p:spPr>
        <p:txBody>
          <a:bodyPr wrap="square" rtlCol="0">
            <a:spAutoFit/>
          </a:bodyPr>
          <a:lstStyle/>
          <a:p>
            <a:pPr algn="ctr">
              <a:spcAft>
                <a:spcPts val="0"/>
              </a:spcAft>
            </a:pPr>
            <a:r>
              <a:rPr lang="es-MX" sz="2000" dirty="0" smtClean="0">
                <a:solidFill>
                  <a:schemeClr val="bg1"/>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En México, en tiempos del virreinato, el lugar de la mujer en la sociedad estaba dentro de su casa o de un convento. Los conventos estaban llenos de monjas sin vocación: mujeres despechadas, mujeres que no habían logrado casarse</a:t>
            </a:r>
            <a:r>
              <a:rPr lang="es-MX" sz="2000" dirty="0">
                <a:solidFill>
                  <a:schemeClr val="bg1"/>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 </a:t>
            </a:r>
            <a:r>
              <a:rPr lang="es-MX" sz="2000" dirty="0" smtClean="0">
                <a:solidFill>
                  <a:schemeClr val="bg1"/>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y mujeres cuyos padres las obligaban a ingresar allí con el fin de protegerlas de la maldad del mundo</a:t>
            </a:r>
            <a:r>
              <a:rPr lang="es-MX" sz="2000" dirty="0">
                <a:solidFill>
                  <a:schemeClr val="bg1"/>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3184595342"/>
      </p:ext>
    </p:extLst>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500" fill="hold"/>
                                        <p:tgtEl>
                                          <p:spTgt spid="5"/>
                                        </p:tgtEl>
                                        <p:attrNameLst>
                                          <p:attrName>ppt_w</p:attrName>
                                        </p:attrNameLst>
                                      </p:cBhvr>
                                      <p:tavLst>
                                        <p:tav tm="0">
                                          <p:val>
                                            <p:fltVal val="0"/>
                                          </p:val>
                                        </p:tav>
                                        <p:tav tm="100000">
                                          <p:val>
                                            <p:strVal val="#ppt_w"/>
                                          </p:val>
                                        </p:tav>
                                      </p:tavLst>
                                    </p:anim>
                                    <p:anim calcmode="lin" valueType="num">
                                      <p:cBhvr>
                                        <p:cTn id="8" dur="2500" fill="hold"/>
                                        <p:tgtEl>
                                          <p:spTgt spid="5"/>
                                        </p:tgtEl>
                                        <p:attrNameLst>
                                          <p:attrName>ppt_h</p:attrName>
                                        </p:attrNameLst>
                                      </p:cBhvr>
                                      <p:tavLst>
                                        <p:tav tm="0">
                                          <p:val>
                                            <p:fltVal val="0"/>
                                          </p:val>
                                        </p:tav>
                                        <p:tav tm="100000">
                                          <p:val>
                                            <p:strVal val="#ppt_h"/>
                                          </p:val>
                                        </p:tav>
                                      </p:tavLst>
                                    </p:anim>
                                    <p:animEffect transition="in" filter="fade">
                                      <p:cBhvr>
                                        <p:cTn id="9" dur="2500"/>
                                        <p:tgtEl>
                                          <p:spTgt spid="5"/>
                                        </p:tgtEl>
                                      </p:cBhvr>
                                    </p:animEffect>
                                  </p:childTnLst>
                                </p:cTn>
                              </p:par>
                            </p:childTnLst>
                          </p:cTn>
                        </p:par>
                        <p:par>
                          <p:cTn id="10" fill="hold">
                            <p:stCondLst>
                              <p:cond delay="2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
                                        </p:tgtEl>
                                        <p:attrNameLst>
                                          <p:attrName>ppt_y</p:attrName>
                                        </p:attrNameLst>
                                      </p:cBhvr>
                                      <p:tavLst>
                                        <p:tav tm="0">
                                          <p:val>
                                            <p:strVal val="#ppt_y"/>
                                          </p:val>
                                        </p:tav>
                                        <p:tav tm="100000">
                                          <p:val>
                                            <p:strVal val="#ppt_y"/>
                                          </p:val>
                                        </p:tav>
                                      </p:tavLst>
                                    </p:anim>
                                    <p:anim calcmode="lin" valueType="num">
                                      <p:cBhvr>
                                        <p:cTn id="15"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4082603" y="283335"/>
            <a:ext cx="7894749" cy="1938992"/>
          </a:xfrm>
          <a:prstGeom prst="rect">
            <a:avLst/>
          </a:prstGeom>
          <a:noFill/>
        </p:spPr>
        <p:txBody>
          <a:bodyPr wrap="square" rtlCol="0">
            <a:spAutoFit/>
          </a:bodyPr>
          <a:lstStyle/>
          <a:p>
            <a:pPr algn="ctr">
              <a:spcAft>
                <a:spcPts val="0"/>
              </a:spcAft>
            </a:pPr>
            <a:r>
              <a:rPr lang="es-MX" sz="2000" dirty="0">
                <a:solidFill>
                  <a:srgbClr val="FFFFCC"/>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L</a:t>
            </a:r>
            <a:r>
              <a:rPr lang="es-MX" sz="2000" dirty="0" smtClean="0">
                <a:solidFill>
                  <a:srgbClr val="FFFFCC"/>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a mujer tenía que ser absolutamente dependiente, de niña de sus padres y al hacerse mujer, de un hombre que la mantuviera. Las mujeres que se quedaban solas, se iban al convento sin contar con ninguna otra opción. </a:t>
            </a:r>
          </a:p>
          <a:p>
            <a:pPr algn="ctr">
              <a:spcAft>
                <a:spcPts val="0"/>
              </a:spcAft>
            </a:pPr>
            <a:r>
              <a:rPr lang="es-MX" sz="2000" dirty="0" smtClean="0">
                <a:solidFill>
                  <a:srgbClr val="FFFFCC"/>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Las mujeres no podían presentarse en lugares públicos y no podían tener opinión y si la tenían, no era tomada en cuenta. </a:t>
            </a:r>
            <a:endParaRPr lang="es-MX" sz="2000" dirty="0">
              <a:solidFill>
                <a:srgbClr val="FFFFCC"/>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2615232"/>
      </p:ext>
    </p:extLst>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fill="hold"/>
                                        <p:tgtEl>
                                          <p:spTgt spid="3"/>
                                        </p:tgtEl>
                                        <p:attrNameLst>
                                          <p:attrName>ppt_w</p:attrName>
                                        </p:attrNameLst>
                                      </p:cBhvr>
                                      <p:tavLst>
                                        <p:tav tm="0">
                                          <p:val>
                                            <p:strVal val="#ppt_w*0.70"/>
                                          </p:val>
                                        </p:tav>
                                        <p:tav tm="100000">
                                          <p:val>
                                            <p:strVal val="#ppt_w"/>
                                          </p:val>
                                        </p:tav>
                                      </p:tavLst>
                                    </p:anim>
                                    <p:anim calcmode="lin" valueType="num">
                                      <p:cBhvr>
                                        <p:cTn id="8" dur="2500" fill="hold"/>
                                        <p:tgtEl>
                                          <p:spTgt spid="3"/>
                                        </p:tgtEl>
                                        <p:attrNameLst>
                                          <p:attrName>ppt_h</p:attrName>
                                        </p:attrNameLst>
                                      </p:cBhvr>
                                      <p:tavLst>
                                        <p:tav tm="0">
                                          <p:val>
                                            <p:strVal val="#ppt_h"/>
                                          </p:val>
                                        </p:tav>
                                        <p:tav tm="100000">
                                          <p:val>
                                            <p:strVal val="#ppt_h"/>
                                          </p:val>
                                        </p:tav>
                                      </p:tavLst>
                                    </p:anim>
                                    <p:animEffect transition="in" filter="fade">
                                      <p:cBhvr>
                                        <p:cTn id="9" dur="2500"/>
                                        <p:tgtEl>
                                          <p:spTgt spid="3"/>
                                        </p:tgtEl>
                                      </p:cBhvr>
                                    </p:animEffect>
                                  </p:childTnLst>
                                </p:cTn>
                              </p:par>
                            </p:childTnLst>
                          </p:cTn>
                        </p:par>
                        <p:par>
                          <p:cTn id="10" fill="hold">
                            <p:stCondLst>
                              <p:cond delay="2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
                                        </p:tgtEl>
                                        <p:attrNameLst>
                                          <p:attrName>ppt_y</p:attrName>
                                        </p:attrNameLst>
                                      </p:cBhvr>
                                      <p:tavLst>
                                        <p:tav tm="0">
                                          <p:val>
                                            <p:strVal val="#ppt_y"/>
                                          </p:val>
                                        </p:tav>
                                        <p:tav tm="100000">
                                          <p:val>
                                            <p:strVal val="#ppt_y"/>
                                          </p:val>
                                        </p:tav>
                                      </p:tavLst>
                                    </p:anim>
                                    <p:anim calcmode="lin" valueType="num">
                                      <p:cBhvr>
                                        <p:cTn id="15"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3271234" y="321972"/>
            <a:ext cx="8731875" cy="1631216"/>
          </a:xfrm>
          <a:prstGeom prst="rect">
            <a:avLst/>
          </a:prstGeom>
          <a:noFill/>
        </p:spPr>
        <p:txBody>
          <a:bodyPr wrap="square" rtlCol="0">
            <a:spAutoFit/>
          </a:bodyPr>
          <a:lstStyle/>
          <a:p>
            <a:pPr algn="ctr">
              <a:spcAft>
                <a:spcPts val="0"/>
              </a:spcAft>
            </a:pPr>
            <a:r>
              <a:rPr lang="es-MX" sz="2000" b="1" dirty="0" smtClean="0">
                <a:effectLst>
                  <a:glow rad="101600">
                    <a:srgbClr val="FFCCFF">
                      <a:alpha val="60000"/>
                    </a:srgbClr>
                  </a:glow>
                </a:effectLst>
                <a:latin typeface="Dyname SSi" panose="020B0500000000000000" pitchFamily="34" charset="0"/>
                <a:ea typeface="Calibri" panose="020F0502020204030204" pitchFamily="34" charset="0"/>
                <a:cs typeface="Times New Roman" panose="02020603050405020304" pitchFamily="18" charset="0"/>
              </a:rPr>
              <a:t>Les era vedado participar en el futuro de su país, no tenían derecho a voto. Tampoco se les permitía tomar decisiones importantes. Y lo que era peor, no tenían oportunidad de instruirse, pues se consideraba impropio e inútil que una mujer estudiara, porque había nacido solo para tener hijos y ocuparse de su casa. A la mujer se le consideraba inferior en muchos sentidos.</a:t>
            </a:r>
            <a:endParaRPr lang="es-MX" sz="2000" b="1" dirty="0">
              <a:effectLst>
                <a:glow rad="101600">
                  <a:srgbClr val="FFCCFF">
                    <a:alpha val="60000"/>
                  </a:srgbClr>
                </a:glow>
              </a:effectLst>
              <a:latin typeface="Dyname SSi" panose="020B0500000000000000"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18036252"/>
      </p:ext>
    </p:extLst>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2500"/>
                                        <p:tgtEl>
                                          <p:spTgt spid="3"/>
                                        </p:tgtEl>
                                      </p:cBhvr>
                                    </p:animEffect>
                                  </p:childTnLst>
                                </p:cTn>
                              </p:par>
                            </p:childTnLst>
                          </p:cTn>
                        </p:par>
                        <p:par>
                          <p:cTn id="8" fill="hold">
                            <p:stCondLst>
                              <p:cond delay="2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
                                        </p:tgtEl>
                                        <p:attrNameLst>
                                          <p:attrName>ppt_y</p:attrName>
                                        </p:attrNameLst>
                                      </p:cBhvr>
                                      <p:tavLst>
                                        <p:tav tm="0">
                                          <p:val>
                                            <p:strVal val="#ppt_y"/>
                                          </p:val>
                                        </p:tav>
                                        <p:tav tm="100000">
                                          <p:val>
                                            <p:strVal val="#ppt_y"/>
                                          </p:val>
                                        </p:tav>
                                      </p:tavLst>
                                    </p:anim>
                                    <p:anim calcmode="lin" valueType="num">
                                      <p:cBhvr>
                                        <p:cTn id="13"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437881" y="231820"/>
            <a:ext cx="9375819" cy="1631216"/>
          </a:xfrm>
          <a:prstGeom prst="rect">
            <a:avLst/>
          </a:prstGeom>
          <a:noFill/>
        </p:spPr>
        <p:txBody>
          <a:bodyPr wrap="square" rtlCol="0">
            <a:spAutoFit/>
          </a:bodyPr>
          <a:lstStyle/>
          <a:p>
            <a:pPr algn="ctr">
              <a:spcAft>
                <a:spcPts val="0"/>
              </a:spcAft>
            </a:pPr>
            <a:r>
              <a:rPr lang="es-MX" sz="2000" dirty="0" smtClean="0">
                <a:solidFill>
                  <a:schemeClr val="accent4">
                    <a:lumMod val="20000"/>
                    <a:lumOff val="80000"/>
                  </a:schemeClr>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El feminismo en México tuvo como entusiasta precursora a sor Juana Inés de la Cruz. Ella aprovechaba su obra poética para lanzar críticas a la sociedad de su época y luchaba por conseguir que se les diera a las mujeres la oportunidad de estudiar. </a:t>
            </a:r>
          </a:p>
          <a:p>
            <a:pPr algn="ctr">
              <a:spcAft>
                <a:spcPts val="0"/>
              </a:spcAft>
            </a:pPr>
            <a:r>
              <a:rPr lang="es-MX" sz="2000" dirty="0" smtClean="0">
                <a:solidFill>
                  <a:schemeClr val="accent4">
                    <a:lumMod val="20000"/>
                    <a:lumOff val="80000"/>
                  </a:schemeClr>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Es increíble, pero el Código Civil </a:t>
            </a:r>
            <a:r>
              <a:rPr lang="es-MX" sz="2000" dirty="0">
                <a:solidFill>
                  <a:schemeClr val="accent4">
                    <a:lumMod val="20000"/>
                    <a:lumOff val="80000"/>
                  </a:schemeClr>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M</a:t>
            </a:r>
            <a:r>
              <a:rPr lang="es-MX" sz="2000" dirty="0" smtClean="0">
                <a:solidFill>
                  <a:schemeClr val="accent4">
                    <a:lumMod val="20000"/>
                    <a:lumOff val="80000"/>
                  </a:schemeClr>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exicano de 1884 declaraba que las mujeres eran “imbéciles por razones de su sexo".</a:t>
            </a:r>
            <a:endParaRPr lang="es-MX" sz="2000" dirty="0">
              <a:solidFill>
                <a:schemeClr val="accent4">
                  <a:lumMod val="20000"/>
                  <a:lumOff val="80000"/>
                </a:schemeClr>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06647441"/>
      </p:ext>
    </p:extLst>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fill="hold"/>
                                        <p:tgtEl>
                                          <p:spTgt spid="3"/>
                                        </p:tgtEl>
                                        <p:attrNameLst>
                                          <p:attrName>ppt_w</p:attrName>
                                        </p:attrNameLst>
                                      </p:cBhvr>
                                      <p:tavLst>
                                        <p:tav tm="0">
                                          <p:val>
                                            <p:fltVal val="0"/>
                                          </p:val>
                                        </p:tav>
                                        <p:tav tm="100000">
                                          <p:val>
                                            <p:strVal val="#ppt_w"/>
                                          </p:val>
                                        </p:tav>
                                      </p:tavLst>
                                    </p:anim>
                                    <p:anim calcmode="lin" valueType="num">
                                      <p:cBhvr>
                                        <p:cTn id="8" dur="2500" fill="hold"/>
                                        <p:tgtEl>
                                          <p:spTgt spid="3"/>
                                        </p:tgtEl>
                                        <p:attrNameLst>
                                          <p:attrName>ppt_h</p:attrName>
                                        </p:attrNameLst>
                                      </p:cBhvr>
                                      <p:tavLst>
                                        <p:tav tm="0">
                                          <p:val>
                                            <p:fltVal val="0"/>
                                          </p:val>
                                        </p:tav>
                                        <p:tav tm="100000">
                                          <p:val>
                                            <p:strVal val="#ppt_h"/>
                                          </p:val>
                                        </p:tav>
                                      </p:tavLst>
                                    </p:anim>
                                    <p:anim calcmode="lin" valueType="num">
                                      <p:cBhvr>
                                        <p:cTn id="9" dur="25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250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2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gtEl>
                                        <p:attrNameLst>
                                          <p:attrName>ppt_y</p:attrName>
                                        </p:attrNameLst>
                                      </p:cBhvr>
                                      <p:tavLst>
                                        <p:tav tm="0">
                                          <p:val>
                                            <p:strVal val="#ppt_y"/>
                                          </p:val>
                                        </p:tav>
                                        <p:tav tm="100000">
                                          <p:val>
                                            <p:strVal val="#ppt_y"/>
                                          </p:val>
                                        </p:tav>
                                      </p:tavLst>
                                    </p:anim>
                                    <p:anim calcmode="lin" valueType="num">
                                      <p:cBhvr>
                                        <p:cTn id="16"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206062" y="244699"/>
            <a:ext cx="11758411" cy="1631216"/>
          </a:xfrm>
          <a:prstGeom prst="rect">
            <a:avLst/>
          </a:prstGeom>
          <a:noFill/>
        </p:spPr>
        <p:txBody>
          <a:bodyPr wrap="square" rtlCol="0">
            <a:spAutoFit/>
          </a:bodyPr>
          <a:lstStyle/>
          <a:p>
            <a:pPr algn="ctr">
              <a:spcAft>
                <a:spcPts val="0"/>
              </a:spcAft>
            </a:pPr>
            <a:r>
              <a:rPr lang="es-MX" sz="2000" dirty="0" smtClean="0">
                <a:solidFill>
                  <a:schemeClr val="bg1"/>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A las mujeres no les era permitido realizar ninguna transacción relacionada con sus propiedades, sin el permiso de su marido. En el año 1908, dos valientes mujeres fundaron una revista llamada "Mujer mexicana", donde se manifestaba el descontento por la desigualdad. Esta publicación promocionaba la participación activa de la mujer dentro de todas las esferas de la sociedad, así como la urgente reforma al Código Civil Mexicano.</a:t>
            </a:r>
            <a:endParaRPr lang="es-MX" sz="2000" dirty="0">
              <a:solidFill>
                <a:schemeClr val="bg1"/>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79621799"/>
      </p:ext>
    </p:extLst>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fill="hold"/>
                                        <p:tgtEl>
                                          <p:spTgt spid="3"/>
                                        </p:tgtEl>
                                        <p:attrNameLst>
                                          <p:attrName>ppt_w</p:attrName>
                                        </p:attrNameLst>
                                      </p:cBhvr>
                                      <p:tavLst>
                                        <p:tav tm="0">
                                          <p:val>
                                            <p:strVal val="#ppt_w+.3"/>
                                          </p:val>
                                        </p:tav>
                                        <p:tav tm="100000">
                                          <p:val>
                                            <p:strVal val="#ppt_w"/>
                                          </p:val>
                                        </p:tav>
                                      </p:tavLst>
                                    </p:anim>
                                    <p:anim calcmode="lin" valueType="num">
                                      <p:cBhvr>
                                        <p:cTn id="8" dur="2500" fill="hold"/>
                                        <p:tgtEl>
                                          <p:spTgt spid="3"/>
                                        </p:tgtEl>
                                        <p:attrNameLst>
                                          <p:attrName>ppt_h</p:attrName>
                                        </p:attrNameLst>
                                      </p:cBhvr>
                                      <p:tavLst>
                                        <p:tav tm="0">
                                          <p:val>
                                            <p:strVal val="#ppt_h"/>
                                          </p:val>
                                        </p:tav>
                                        <p:tav tm="100000">
                                          <p:val>
                                            <p:strVal val="#ppt_h"/>
                                          </p:val>
                                        </p:tav>
                                      </p:tavLst>
                                    </p:anim>
                                    <p:animEffect transition="in" filter="fade">
                                      <p:cBhvr>
                                        <p:cTn id="9" dur="2500"/>
                                        <p:tgtEl>
                                          <p:spTgt spid="3"/>
                                        </p:tgtEl>
                                      </p:cBhvr>
                                    </p:animEffect>
                                  </p:childTnLst>
                                </p:cTn>
                              </p:par>
                            </p:childTnLst>
                          </p:cTn>
                        </p:par>
                        <p:par>
                          <p:cTn id="10" fill="hold">
                            <p:stCondLst>
                              <p:cond delay="2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
                                        </p:tgtEl>
                                        <p:attrNameLst>
                                          <p:attrName>ppt_y</p:attrName>
                                        </p:attrNameLst>
                                      </p:cBhvr>
                                      <p:tavLst>
                                        <p:tav tm="0">
                                          <p:val>
                                            <p:strVal val="#ppt_y"/>
                                          </p:val>
                                        </p:tav>
                                        <p:tav tm="100000">
                                          <p:val>
                                            <p:strVal val="#ppt_y"/>
                                          </p:val>
                                        </p:tav>
                                      </p:tavLst>
                                    </p:anim>
                                    <p:anim calcmode="lin" valueType="num">
                                      <p:cBhvr>
                                        <p:cTn id="15"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9569003" y="502277"/>
            <a:ext cx="2395470" cy="5632311"/>
          </a:xfrm>
          <a:prstGeom prst="rect">
            <a:avLst/>
          </a:prstGeom>
          <a:noFill/>
        </p:spPr>
        <p:txBody>
          <a:bodyPr wrap="square" rtlCol="0">
            <a:spAutoFit/>
          </a:bodyPr>
          <a:lstStyle/>
          <a:p>
            <a:pPr algn="ctr">
              <a:spcAft>
                <a:spcPts val="0"/>
              </a:spcAft>
            </a:pPr>
            <a:r>
              <a:rPr lang="es-MX" sz="2000" dirty="0" smtClean="0">
                <a:solidFill>
                  <a:srgbClr val="FFFFCC"/>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En los tiempos de la Revolución Mexicana, se hicieron famosas las llamadas "</a:t>
            </a:r>
            <a:r>
              <a:rPr lang="es-MX" sz="2000" dirty="0" err="1" smtClean="0">
                <a:solidFill>
                  <a:srgbClr val="FFFFCC"/>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Adelitas</a:t>
            </a:r>
            <a:r>
              <a:rPr lang="es-MX" sz="2000" dirty="0" smtClean="0">
                <a:solidFill>
                  <a:srgbClr val="FFFFCC"/>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 cuya participación fue crucial como colaboradoras y compañeras de los hombres en la batalla, trabajando como enfermeras, cuidando a los niños, preparando los alimentos para la tropa, participando como informantes, etc. </a:t>
            </a:r>
            <a:endParaRPr lang="es-MX" sz="2000" dirty="0">
              <a:solidFill>
                <a:srgbClr val="FFFFCC"/>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34993042"/>
      </p:ext>
    </p:extLst>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fill="hold"/>
                                        <p:tgtEl>
                                          <p:spTgt spid="3"/>
                                        </p:tgtEl>
                                        <p:attrNameLst>
                                          <p:attrName>ppt_w</p:attrName>
                                        </p:attrNameLst>
                                      </p:cBhvr>
                                      <p:tavLst>
                                        <p:tav tm="0">
                                          <p:val>
                                            <p:fltVal val="0"/>
                                          </p:val>
                                        </p:tav>
                                        <p:tav tm="100000">
                                          <p:val>
                                            <p:strVal val="#ppt_w"/>
                                          </p:val>
                                        </p:tav>
                                      </p:tavLst>
                                    </p:anim>
                                    <p:anim calcmode="lin" valueType="num">
                                      <p:cBhvr>
                                        <p:cTn id="8" dur="2500" fill="hold"/>
                                        <p:tgtEl>
                                          <p:spTgt spid="3"/>
                                        </p:tgtEl>
                                        <p:attrNameLst>
                                          <p:attrName>ppt_h</p:attrName>
                                        </p:attrNameLst>
                                      </p:cBhvr>
                                      <p:tavLst>
                                        <p:tav tm="0">
                                          <p:val>
                                            <p:fltVal val="0"/>
                                          </p:val>
                                        </p:tav>
                                        <p:tav tm="100000">
                                          <p:val>
                                            <p:strVal val="#ppt_h"/>
                                          </p:val>
                                        </p:tav>
                                      </p:tavLst>
                                    </p:anim>
                                    <p:anim calcmode="lin" valueType="num">
                                      <p:cBhvr>
                                        <p:cTn id="9" dur="2500" fill="hold"/>
                                        <p:tgtEl>
                                          <p:spTgt spid="3"/>
                                        </p:tgtEl>
                                        <p:attrNameLst>
                                          <p:attrName>style.rotation</p:attrName>
                                        </p:attrNameLst>
                                      </p:cBhvr>
                                      <p:tavLst>
                                        <p:tav tm="0">
                                          <p:val>
                                            <p:fltVal val="360"/>
                                          </p:val>
                                        </p:tav>
                                        <p:tav tm="100000">
                                          <p:val>
                                            <p:fltVal val="0"/>
                                          </p:val>
                                        </p:tav>
                                      </p:tavLst>
                                    </p:anim>
                                    <p:animEffect transition="in" filter="fade">
                                      <p:cBhvr>
                                        <p:cTn id="10" dur="2500"/>
                                        <p:tgtEl>
                                          <p:spTgt spid="3"/>
                                        </p:tgtEl>
                                      </p:cBhvr>
                                    </p:animEffect>
                                  </p:childTnLst>
                                </p:cTn>
                              </p:par>
                            </p:childTnLst>
                          </p:cTn>
                        </p:par>
                        <p:par>
                          <p:cTn id="11" fill="hold">
                            <p:stCondLst>
                              <p:cond delay="2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gtEl>
                                        <p:attrNameLst>
                                          <p:attrName>ppt_y</p:attrName>
                                        </p:attrNameLst>
                                      </p:cBhvr>
                                      <p:tavLst>
                                        <p:tav tm="0">
                                          <p:val>
                                            <p:strVal val="#ppt_y"/>
                                          </p:val>
                                        </p:tav>
                                        <p:tav tm="100000">
                                          <p:val>
                                            <p:strVal val="#ppt_y"/>
                                          </p:val>
                                        </p:tav>
                                      </p:tavLst>
                                    </p:anim>
                                    <p:anim calcmode="lin" valueType="num">
                                      <p:cBhvr>
                                        <p:cTn id="16"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283335" y="5074276"/>
            <a:ext cx="11694017" cy="1631216"/>
          </a:xfrm>
          <a:prstGeom prst="rect">
            <a:avLst/>
          </a:prstGeom>
          <a:noFill/>
        </p:spPr>
        <p:txBody>
          <a:bodyPr wrap="square" rtlCol="0">
            <a:spAutoFit/>
          </a:bodyPr>
          <a:lstStyle/>
          <a:p>
            <a:pPr algn="ctr">
              <a:spcAft>
                <a:spcPts val="0"/>
              </a:spcAft>
            </a:pPr>
            <a:r>
              <a:rPr lang="es-MX" sz="2000" dirty="0">
                <a:solidFill>
                  <a:srgbClr val="FFCCFF"/>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Sin embargo, al término de la Revolución, cuando se esperaba un reconocimiento de la valía e importancia de las mujeres, no se hicieron grandes cambios en favor de </a:t>
            </a:r>
            <a:r>
              <a:rPr lang="es-MX" sz="2000" dirty="0" smtClean="0">
                <a:solidFill>
                  <a:srgbClr val="FFCCFF"/>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sus condiciones de vida. </a:t>
            </a:r>
            <a:r>
              <a:rPr lang="es-MX" sz="2000" dirty="0">
                <a:solidFill>
                  <a:srgbClr val="FFCCFF"/>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Fue hasta el año 1927 que se hicieron las esperadas reformas al Código Civil, gracias a la presión del movimiento feminista yucateco. Y </a:t>
            </a:r>
            <a:r>
              <a:rPr lang="es-MX" sz="2000" dirty="0" smtClean="0">
                <a:solidFill>
                  <a:srgbClr val="FFCCFF"/>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no fue sino hasta </a:t>
            </a:r>
            <a:r>
              <a:rPr lang="es-MX" sz="2000" dirty="0">
                <a:solidFill>
                  <a:srgbClr val="FFCCFF"/>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la década de los cincuenta, que por fin las mujeres mexicanas obtuvieron su derecho al voto.</a:t>
            </a:r>
          </a:p>
        </p:txBody>
      </p:sp>
    </p:spTree>
    <p:extLst>
      <p:ext uri="{BB962C8B-B14F-4D97-AF65-F5344CB8AC3E}">
        <p14:creationId xmlns:p14="http://schemas.microsoft.com/office/powerpoint/2010/main" val="3933915365"/>
      </p:ext>
    </p:extLst>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fill="hold"/>
                                        <p:tgtEl>
                                          <p:spTgt spid="3"/>
                                        </p:tgtEl>
                                        <p:attrNameLst>
                                          <p:attrName>ppt_x</p:attrName>
                                        </p:attrNameLst>
                                      </p:cBhvr>
                                      <p:tavLst>
                                        <p:tav tm="0">
                                          <p:val>
                                            <p:strVal val="#ppt_x-#ppt_w/2"/>
                                          </p:val>
                                        </p:tav>
                                        <p:tav tm="100000">
                                          <p:val>
                                            <p:strVal val="#ppt_x"/>
                                          </p:val>
                                        </p:tav>
                                      </p:tavLst>
                                    </p:anim>
                                    <p:anim calcmode="lin" valueType="num">
                                      <p:cBhvr>
                                        <p:cTn id="8" dur="2500" fill="hold"/>
                                        <p:tgtEl>
                                          <p:spTgt spid="3"/>
                                        </p:tgtEl>
                                        <p:attrNameLst>
                                          <p:attrName>ppt_y</p:attrName>
                                        </p:attrNameLst>
                                      </p:cBhvr>
                                      <p:tavLst>
                                        <p:tav tm="0">
                                          <p:val>
                                            <p:strVal val="#ppt_y"/>
                                          </p:val>
                                        </p:tav>
                                        <p:tav tm="100000">
                                          <p:val>
                                            <p:strVal val="#ppt_y"/>
                                          </p:val>
                                        </p:tav>
                                      </p:tavLst>
                                    </p:anim>
                                    <p:anim calcmode="lin" valueType="num">
                                      <p:cBhvr>
                                        <p:cTn id="9" dur="2500" fill="hold"/>
                                        <p:tgtEl>
                                          <p:spTgt spid="3"/>
                                        </p:tgtEl>
                                        <p:attrNameLst>
                                          <p:attrName>ppt_w</p:attrName>
                                        </p:attrNameLst>
                                      </p:cBhvr>
                                      <p:tavLst>
                                        <p:tav tm="0">
                                          <p:val>
                                            <p:fltVal val="0"/>
                                          </p:val>
                                        </p:tav>
                                        <p:tav tm="100000">
                                          <p:val>
                                            <p:strVal val="#ppt_w"/>
                                          </p:val>
                                        </p:tav>
                                      </p:tavLst>
                                    </p:anim>
                                    <p:anim calcmode="lin" valueType="num">
                                      <p:cBhvr>
                                        <p:cTn id="10" dur="2500" fill="hold"/>
                                        <p:tgtEl>
                                          <p:spTgt spid="3"/>
                                        </p:tgtEl>
                                        <p:attrNameLst>
                                          <p:attrName>ppt_h</p:attrName>
                                        </p:attrNameLst>
                                      </p:cBhvr>
                                      <p:tavLst>
                                        <p:tav tm="0">
                                          <p:val>
                                            <p:strVal val="#ppt_h"/>
                                          </p:val>
                                        </p:tav>
                                        <p:tav tm="100000">
                                          <p:val>
                                            <p:strVal val="#ppt_h"/>
                                          </p:val>
                                        </p:tav>
                                      </p:tavLst>
                                    </p:anim>
                                  </p:childTnLst>
                                </p:cTn>
                              </p:par>
                            </p:childTnLst>
                          </p:cTn>
                        </p:par>
                        <p:par>
                          <p:cTn id="11" fill="hold">
                            <p:stCondLst>
                              <p:cond delay="2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gtEl>
                                        <p:attrNameLst>
                                          <p:attrName>ppt_y</p:attrName>
                                        </p:attrNameLst>
                                      </p:cBhvr>
                                      <p:tavLst>
                                        <p:tav tm="0">
                                          <p:val>
                                            <p:strVal val="#ppt_y"/>
                                          </p:val>
                                        </p:tav>
                                        <p:tav tm="100000">
                                          <p:val>
                                            <p:strVal val="#ppt_y"/>
                                          </p:val>
                                        </p:tav>
                                      </p:tavLst>
                                    </p:anim>
                                    <p:anim calcmode="lin" valueType="num">
                                      <p:cBhvr>
                                        <p:cTn id="16"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321972" y="5396248"/>
            <a:ext cx="11590986" cy="1015663"/>
          </a:xfrm>
          <a:prstGeom prst="rect">
            <a:avLst/>
          </a:prstGeom>
          <a:noFill/>
        </p:spPr>
        <p:txBody>
          <a:bodyPr wrap="square" rtlCol="0">
            <a:spAutoFit/>
          </a:bodyPr>
          <a:lstStyle/>
          <a:p>
            <a:pPr algn="ctr">
              <a:spcAft>
                <a:spcPts val="0"/>
              </a:spcAft>
            </a:pPr>
            <a:r>
              <a:rPr lang="es-MX" sz="2000" dirty="0" smtClean="0">
                <a:solidFill>
                  <a:schemeClr val="bg1"/>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El feminismo válido no es el que busca la competencia con los hombres, ni mucho menos la superioridad sobre ellos, como muchas mujeres piensan. El feminismo realmente válido es el que busca la igualdad de derechos y la justicia para la mujer, el que lucha contra la discriminación y el abuso. </a:t>
            </a:r>
            <a:endParaRPr lang="es-MX" sz="2000" dirty="0">
              <a:solidFill>
                <a:schemeClr val="bg1"/>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72111070"/>
      </p:ext>
    </p:extLst>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500"/>
                                        <p:tgtEl>
                                          <p:spTgt spid="3"/>
                                        </p:tgtEl>
                                      </p:cBhvr>
                                    </p:animEffect>
                                    <p:anim calcmode="lin" valueType="num">
                                      <p:cBhvr>
                                        <p:cTn id="8" dur="2500" fill="hold"/>
                                        <p:tgtEl>
                                          <p:spTgt spid="3"/>
                                        </p:tgtEl>
                                        <p:attrNameLst>
                                          <p:attrName>style.rotation</p:attrName>
                                        </p:attrNameLst>
                                      </p:cBhvr>
                                      <p:tavLst>
                                        <p:tav tm="0">
                                          <p:val>
                                            <p:fltVal val="720"/>
                                          </p:val>
                                        </p:tav>
                                        <p:tav tm="100000">
                                          <p:val>
                                            <p:fltVal val="0"/>
                                          </p:val>
                                        </p:tav>
                                      </p:tavLst>
                                    </p:anim>
                                    <p:anim calcmode="lin" valueType="num">
                                      <p:cBhvr>
                                        <p:cTn id="9" dur="2500" fill="hold"/>
                                        <p:tgtEl>
                                          <p:spTgt spid="3"/>
                                        </p:tgtEl>
                                        <p:attrNameLst>
                                          <p:attrName>ppt_h</p:attrName>
                                        </p:attrNameLst>
                                      </p:cBhvr>
                                      <p:tavLst>
                                        <p:tav tm="0">
                                          <p:val>
                                            <p:fltVal val="0"/>
                                          </p:val>
                                        </p:tav>
                                        <p:tav tm="100000">
                                          <p:val>
                                            <p:strVal val="#ppt_h"/>
                                          </p:val>
                                        </p:tav>
                                      </p:tavLst>
                                    </p:anim>
                                    <p:anim calcmode="lin" valueType="num">
                                      <p:cBhvr>
                                        <p:cTn id="10" dur="2500" fill="hold"/>
                                        <p:tgtEl>
                                          <p:spTgt spid="3"/>
                                        </p:tgtEl>
                                        <p:attrNameLst>
                                          <p:attrName>ppt_w</p:attrName>
                                        </p:attrNameLst>
                                      </p:cBhvr>
                                      <p:tavLst>
                                        <p:tav tm="0">
                                          <p:val>
                                            <p:fltVal val="0"/>
                                          </p:val>
                                        </p:tav>
                                        <p:tav tm="100000">
                                          <p:val>
                                            <p:strVal val="#ppt_w"/>
                                          </p:val>
                                        </p:tav>
                                      </p:tavLst>
                                    </p:anim>
                                  </p:childTnLst>
                                </p:cTn>
                              </p:par>
                            </p:childTnLst>
                          </p:cTn>
                        </p:par>
                        <p:par>
                          <p:cTn id="11" fill="hold">
                            <p:stCondLst>
                              <p:cond delay="2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gtEl>
                                        <p:attrNameLst>
                                          <p:attrName>ppt_y</p:attrName>
                                        </p:attrNameLst>
                                      </p:cBhvr>
                                      <p:tavLst>
                                        <p:tav tm="0">
                                          <p:val>
                                            <p:strVal val="#ppt_y"/>
                                          </p:val>
                                        </p:tav>
                                        <p:tav tm="100000">
                                          <p:val>
                                            <p:strVal val="#ppt_y"/>
                                          </p:val>
                                        </p:tav>
                                      </p:tavLst>
                                    </p:anim>
                                    <p:anim calcmode="lin" valueType="num">
                                      <p:cBhvr>
                                        <p:cTn id="16"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334850" y="167426"/>
            <a:ext cx="11372045" cy="1323439"/>
          </a:xfrm>
          <a:prstGeom prst="rect">
            <a:avLst/>
          </a:prstGeom>
          <a:noFill/>
        </p:spPr>
        <p:txBody>
          <a:bodyPr wrap="square" rtlCol="0">
            <a:spAutoFit/>
          </a:bodyPr>
          <a:lstStyle/>
          <a:p>
            <a:pPr algn="ctr">
              <a:spcAft>
                <a:spcPts val="0"/>
              </a:spcAft>
            </a:pPr>
            <a:r>
              <a:rPr lang="es-MX" sz="2000" dirty="0">
                <a:solidFill>
                  <a:schemeClr val="bg1"/>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A</a:t>
            </a:r>
            <a:r>
              <a:rPr lang="es-MX" sz="2000" dirty="0" smtClean="0">
                <a:solidFill>
                  <a:schemeClr val="bg1"/>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lgunas mujeres feministas han abandonado su femineidad y se han dedicado a actividades que son propias de los hombres. Y como hoy, el mundo aplaude todo lo que vaya en contra de lo establecido, lo anima</a:t>
            </a:r>
            <a:r>
              <a:rPr lang="es-MX" sz="2000" dirty="0">
                <a:solidFill>
                  <a:schemeClr val="bg1"/>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 </a:t>
            </a:r>
            <a:r>
              <a:rPr lang="es-MX" sz="2000" dirty="0" smtClean="0">
                <a:solidFill>
                  <a:schemeClr val="bg1"/>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y lo difunde a través de los medios de comunicación, que tienen el poder de influenciar el criterio de muchas personas. </a:t>
            </a:r>
            <a:endParaRPr lang="es-MX" sz="2000" dirty="0">
              <a:solidFill>
                <a:schemeClr val="bg1"/>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89323603"/>
      </p:ext>
    </p:extLst>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decel="100000"/>
                                        <p:tgtEl>
                                          <p:spTgt spid="3"/>
                                        </p:tgtEl>
                                      </p:cBhvr>
                                    </p:animEffect>
                                    <p:anim calcmode="lin" valueType="num">
                                      <p:cBhvr>
                                        <p:cTn id="8" dur="2000" decel="100000" fill="hold"/>
                                        <p:tgtEl>
                                          <p:spTgt spid="3"/>
                                        </p:tgtEl>
                                        <p:attrNameLst>
                                          <p:attrName>style.rotation</p:attrName>
                                        </p:attrNameLst>
                                      </p:cBhvr>
                                      <p:tavLst>
                                        <p:tav tm="0">
                                          <p:val>
                                            <p:fltVal val="-90"/>
                                          </p:val>
                                        </p:tav>
                                        <p:tav tm="100000">
                                          <p:val>
                                            <p:fltVal val="0"/>
                                          </p:val>
                                        </p:tav>
                                      </p:tavLst>
                                    </p:anim>
                                    <p:anim calcmode="lin" valueType="num">
                                      <p:cBhvr>
                                        <p:cTn id="9" dur="2000" decel="100000" fill="hold"/>
                                        <p:tgtEl>
                                          <p:spTgt spid="3"/>
                                        </p:tgtEl>
                                        <p:attrNameLst>
                                          <p:attrName>ppt_x</p:attrName>
                                        </p:attrNameLst>
                                      </p:cBhvr>
                                      <p:tavLst>
                                        <p:tav tm="0">
                                          <p:val>
                                            <p:strVal val="#ppt_x+0.4"/>
                                          </p:val>
                                        </p:tav>
                                        <p:tav tm="100000">
                                          <p:val>
                                            <p:strVal val="#ppt_x-0.05"/>
                                          </p:val>
                                        </p:tav>
                                      </p:tavLst>
                                    </p:anim>
                                    <p:anim calcmode="lin" valueType="num">
                                      <p:cBhvr>
                                        <p:cTn id="10" dur="2000" decel="100000" fill="hold"/>
                                        <p:tgtEl>
                                          <p:spTgt spid="3"/>
                                        </p:tgtEl>
                                        <p:attrNameLst>
                                          <p:attrName>ppt_y</p:attrName>
                                        </p:attrNameLst>
                                      </p:cBhvr>
                                      <p:tavLst>
                                        <p:tav tm="0">
                                          <p:val>
                                            <p:strVal val="#ppt_y-0.4"/>
                                          </p:val>
                                        </p:tav>
                                        <p:tav tm="100000">
                                          <p:val>
                                            <p:strVal val="#ppt_y+0.1"/>
                                          </p:val>
                                        </p:tav>
                                      </p:tavLst>
                                    </p:anim>
                                    <p:anim calcmode="lin" valueType="num">
                                      <p:cBhvr>
                                        <p:cTn id="11" dur="500" accel="100000" fill="hold">
                                          <p:stCondLst>
                                            <p:cond delay="2000"/>
                                          </p:stCondLst>
                                        </p:cTn>
                                        <p:tgtEl>
                                          <p:spTgt spid="3"/>
                                        </p:tgtEl>
                                        <p:attrNameLst>
                                          <p:attrName>ppt_x</p:attrName>
                                        </p:attrNameLst>
                                      </p:cBhvr>
                                      <p:tavLst>
                                        <p:tav tm="0">
                                          <p:val>
                                            <p:strVal val="#ppt_x-0.05"/>
                                          </p:val>
                                        </p:tav>
                                        <p:tav tm="100000">
                                          <p:val>
                                            <p:strVal val="#ppt_x"/>
                                          </p:val>
                                        </p:tav>
                                      </p:tavLst>
                                    </p:anim>
                                    <p:anim calcmode="lin" valueType="num">
                                      <p:cBhvr>
                                        <p:cTn id="12" dur="500" accel="100000" fill="hold">
                                          <p:stCondLst>
                                            <p:cond delay="20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2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2"/>
                                        </p:tgtEl>
                                        <p:attrNameLst>
                                          <p:attrName>style.visibility</p:attrName>
                                        </p:attrNameLst>
                                      </p:cBhvr>
                                      <p:to>
                                        <p:strVal val="visible"/>
                                      </p:to>
                                    </p:set>
                                    <p:anim calcmode="lin" valueType="num">
                                      <p:cBhvr>
                                        <p:cTn id="16"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
                                        </p:tgtEl>
                                        <p:attrNameLst>
                                          <p:attrName>ppt_y</p:attrName>
                                        </p:attrNameLst>
                                      </p:cBhvr>
                                      <p:tavLst>
                                        <p:tav tm="0">
                                          <p:val>
                                            <p:strVal val="#ppt_y"/>
                                          </p:val>
                                        </p:tav>
                                        <p:tav tm="100000">
                                          <p:val>
                                            <p:strVal val="#ppt_y"/>
                                          </p:val>
                                        </p:tav>
                                      </p:tavLst>
                                    </p:anim>
                                    <p:anim calcmode="lin" valueType="num">
                                      <p:cBhvr>
                                        <p:cTn id="18"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3657600" y="309093"/>
            <a:ext cx="4082603" cy="2831544"/>
          </a:xfrm>
          <a:prstGeom prst="rect">
            <a:avLst/>
          </a:prstGeom>
          <a:noFill/>
        </p:spPr>
        <p:txBody>
          <a:bodyPr wrap="square" rtlCol="0">
            <a:spAutoFit/>
          </a:bodyPr>
          <a:lstStyle/>
          <a:p>
            <a:pPr algn="ctr">
              <a:spcAft>
                <a:spcPts val="0"/>
              </a:spcAft>
            </a:pPr>
            <a:r>
              <a:rPr lang="es-MX" sz="2000" dirty="0" smtClean="0">
                <a:solidFill>
                  <a:schemeClr val="bg1"/>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Dios otorgó a la mujer dos privilegios únicos para su género: dar a luz una nueva vida y su femineidad. Pero hoy en día, algunas mujeres se masculinizan poniéndose guantes de box y algunos hombres se feminizan poniéndose brillo de uñas…</a:t>
            </a:r>
          </a:p>
          <a:p>
            <a:pPr algn="ctr">
              <a:spcAft>
                <a:spcPts val="0"/>
              </a:spcAft>
            </a:pPr>
            <a:r>
              <a:rPr lang="es-MX" dirty="0" smtClean="0">
                <a:effectLst/>
                <a:latin typeface="Arial" panose="020B0604020202020204" pitchFamily="34" charset="0"/>
                <a:ea typeface="Calibri" panose="020F0502020204030204" pitchFamily="34" charset="0"/>
                <a:cs typeface="Times New Roman" panose="02020603050405020304" pitchFamily="18" charset="0"/>
              </a:rPr>
              <a:t> </a:t>
            </a:r>
            <a:endParaRPr lang="es-MX"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96135361"/>
      </p:ext>
    </p:extLst>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fill="hold"/>
                                        <p:tgtEl>
                                          <p:spTgt spid="3"/>
                                        </p:tgtEl>
                                        <p:attrNameLst>
                                          <p:attrName>ppt_w</p:attrName>
                                        </p:attrNameLst>
                                      </p:cBhvr>
                                      <p:tavLst>
                                        <p:tav tm="0">
                                          <p:val>
                                            <p:fltVal val="0"/>
                                          </p:val>
                                        </p:tav>
                                        <p:tav tm="100000">
                                          <p:val>
                                            <p:strVal val="#ppt_w"/>
                                          </p:val>
                                        </p:tav>
                                      </p:tavLst>
                                    </p:anim>
                                    <p:anim calcmode="lin" valueType="num">
                                      <p:cBhvr>
                                        <p:cTn id="8" dur="2500" fill="hold"/>
                                        <p:tgtEl>
                                          <p:spTgt spid="3"/>
                                        </p:tgtEl>
                                        <p:attrNameLst>
                                          <p:attrName>ppt_h</p:attrName>
                                        </p:attrNameLst>
                                      </p:cBhvr>
                                      <p:tavLst>
                                        <p:tav tm="0">
                                          <p:val>
                                            <p:fltVal val="0"/>
                                          </p:val>
                                        </p:tav>
                                        <p:tav tm="100000">
                                          <p:val>
                                            <p:strVal val="#ppt_h"/>
                                          </p:val>
                                        </p:tav>
                                      </p:tavLst>
                                    </p:anim>
                                    <p:anim calcmode="lin" valueType="num">
                                      <p:cBhvr>
                                        <p:cTn id="9" dur="2500" fill="hold"/>
                                        <p:tgtEl>
                                          <p:spTgt spid="3"/>
                                        </p:tgtEl>
                                        <p:attrNameLst>
                                          <p:attrName>style.rotation</p:attrName>
                                        </p:attrNameLst>
                                      </p:cBhvr>
                                      <p:tavLst>
                                        <p:tav tm="0">
                                          <p:val>
                                            <p:fltVal val="90"/>
                                          </p:val>
                                        </p:tav>
                                        <p:tav tm="100000">
                                          <p:val>
                                            <p:fltVal val="0"/>
                                          </p:val>
                                        </p:tav>
                                      </p:tavLst>
                                    </p:anim>
                                    <p:animEffect transition="in" filter="fade">
                                      <p:cBhvr>
                                        <p:cTn id="10" dur="2500"/>
                                        <p:tgtEl>
                                          <p:spTgt spid="3"/>
                                        </p:tgtEl>
                                      </p:cBhvr>
                                    </p:animEffect>
                                  </p:childTnLst>
                                </p:cTn>
                              </p:par>
                            </p:childTnLst>
                          </p:cTn>
                        </p:par>
                        <p:par>
                          <p:cTn id="11" fill="hold">
                            <p:stCondLst>
                              <p:cond delay="2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gtEl>
                                        <p:attrNameLst>
                                          <p:attrName>ppt_y</p:attrName>
                                        </p:attrNameLst>
                                      </p:cBhvr>
                                      <p:tavLst>
                                        <p:tav tm="0">
                                          <p:val>
                                            <p:strVal val="#ppt_y"/>
                                          </p:val>
                                        </p:tav>
                                        <p:tav tm="100000">
                                          <p:val>
                                            <p:strVal val="#ppt_y"/>
                                          </p:val>
                                        </p:tav>
                                      </p:tavLst>
                                    </p:anim>
                                    <p:anim calcmode="lin" valueType="num">
                                      <p:cBhvr>
                                        <p:cTn id="16"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283335" y="5177307"/>
            <a:ext cx="11616744" cy="1323439"/>
          </a:xfrm>
          <a:prstGeom prst="rect">
            <a:avLst/>
          </a:prstGeom>
          <a:noFill/>
        </p:spPr>
        <p:txBody>
          <a:bodyPr wrap="square" rtlCol="0">
            <a:spAutoFit/>
          </a:bodyPr>
          <a:lstStyle/>
          <a:p>
            <a:pPr algn="ctr">
              <a:spcAft>
                <a:spcPts val="0"/>
              </a:spcAft>
            </a:pPr>
            <a:r>
              <a:rPr lang="es-MX" sz="2000" dirty="0" smtClean="0">
                <a:solidFill>
                  <a:schemeClr val="bg1"/>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No es así como el Creador concibió los roles de la pareja humana. Dios le dio al hombre y a la mujer papeles específicos de acuerdo a sus diferencias físicas, pero como seres humanos son iguales delante de Él. Aunque la constitución y fuerza del hombre sea superior a la de la mujer, esto no la hace de ninguna manera inferior como persona. </a:t>
            </a:r>
            <a:endParaRPr lang="es-MX" sz="2000" dirty="0">
              <a:solidFill>
                <a:schemeClr val="bg1"/>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39201497"/>
      </p:ext>
    </p:extLst>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fill="hold"/>
                                        <p:tgtEl>
                                          <p:spTgt spid="3"/>
                                        </p:tgtEl>
                                        <p:attrNameLst>
                                          <p:attrName>ppt_w</p:attrName>
                                        </p:attrNameLst>
                                      </p:cBhvr>
                                      <p:tavLst>
                                        <p:tav tm="0">
                                          <p:val>
                                            <p:strVal val="#ppt_w*0.70"/>
                                          </p:val>
                                        </p:tav>
                                        <p:tav tm="100000">
                                          <p:val>
                                            <p:strVal val="#ppt_w"/>
                                          </p:val>
                                        </p:tav>
                                      </p:tavLst>
                                    </p:anim>
                                    <p:anim calcmode="lin" valueType="num">
                                      <p:cBhvr>
                                        <p:cTn id="8" dur="2500" fill="hold"/>
                                        <p:tgtEl>
                                          <p:spTgt spid="3"/>
                                        </p:tgtEl>
                                        <p:attrNameLst>
                                          <p:attrName>ppt_h</p:attrName>
                                        </p:attrNameLst>
                                      </p:cBhvr>
                                      <p:tavLst>
                                        <p:tav tm="0">
                                          <p:val>
                                            <p:strVal val="#ppt_h"/>
                                          </p:val>
                                        </p:tav>
                                        <p:tav tm="100000">
                                          <p:val>
                                            <p:strVal val="#ppt_h"/>
                                          </p:val>
                                        </p:tav>
                                      </p:tavLst>
                                    </p:anim>
                                    <p:animEffect transition="in" filter="fade">
                                      <p:cBhvr>
                                        <p:cTn id="9" dur="2500"/>
                                        <p:tgtEl>
                                          <p:spTgt spid="3"/>
                                        </p:tgtEl>
                                      </p:cBhvr>
                                    </p:animEffect>
                                  </p:childTnLst>
                                </p:cTn>
                              </p:par>
                            </p:childTnLst>
                          </p:cTn>
                        </p:par>
                        <p:par>
                          <p:cTn id="10" fill="hold">
                            <p:stCondLst>
                              <p:cond delay="2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
                                        </p:tgtEl>
                                        <p:attrNameLst>
                                          <p:attrName>ppt_y</p:attrName>
                                        </p:attrNameLst>
                                      </p:cBhvr>
                                      <p:tavLst>
                                        <p:tav tm="0">
                                          <p:val>
                                            <p:strVal val="#ppt_y"/>
                                          </p:val>
                                        </p:tav>
                                        <p:tav tm="100000">
                                          <p:val>
                                            <p:strVal val="#ppt_y"/>
                                          </p:val>
                                        </p:tav>
                                      </p:tavLst>
                                    </p:anim>
                                    <p:anim calcmode="lin" valueType="num">
                                      <p:cBhvr>
                                        <p:cTn id="15"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3387144" y="218941"/>
            <a:ext cx="4121239" cy="3477875"/>
          </a:xfrm>
          <a:prstGeom prst="rect">
            <a:avLst/>
          </a:prstGeom>
          <a:noFill/>
        </p:spPr>
        <p:txBody>
          <a:bodyPr wrap="square" rtlCol="0">
            <a:spAutoFit/>
          </a:bodyPr>
          <a:lstStyle/>
          <a:p>
            <a:pPr algn="ctr">
              <a:spcAft>
                <a:spcPts val="0"/>
              </a:spcAft>
            </a:pPr>
            <a:r>
              <a:rPr lang="es-MX" sz="2000" dirty="0" smtClean="0">
                <a:solidFill>
                  <a:schemeClr val="bg1"/>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En estos tiempos de crisis, las mujeres se ven obligadas a trabajar, pero esto no tiene por qué estar reñido con su femineidad, lo cual es algo precioso. La mujer no tiene por qué perder su femineidad aunque comparta roles con el hombre y el hombre no tiene por qué perder su masculinidad, aunque tenga que lavar platos y cuidar niños.</a:t>
            </a:r>
            <a:endParaRPr lang="es-MX" sz="2000" dirty="0">
              <a:solidFill>
                <a:schemeClr val="bg1"/>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32308601"/>
      </p:ext>
    </p:extLst>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2500"/>
                                        <p:tgtEl>
                                          <p:spTgt spid="3"/>
                                        </p:tgtEl>
                                      </p:cBhvr>
                                    </p:animEffect>
                                  </p:childTnLst>
                                </p:cTn>
                              </p:par>
                            </p:childTnLst>
                          </p:cTn>
                        </p:par>
                        <p:par>
                          <p:cTn id="8" fill="hold">
                            <p:stCondLst>
                              <p:cond delay="2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
                                        </p:tgtEl>
                                        <p:attrNameLst>
                                          <p:attrName>ppt_y</p:attrName>
                                        </p:attrNameLst>
                                      </p:cBhvr>
                                      <p:tavLst>
                                        <p:tav tm="0">
                                          <p:val>
                                            <p:strVal val="#ppt_y"/>
                                          </p:val>
                                        </p:tav>
                                        <p:tav tm="100000">
                                          <p:val>
                                            <p:strVal val="#ppt_y"/>
                                          </p:val>
                                        </p:tav>
                                      </p:tavLst>
                                    </p:anim>
                                    <p:anim calcmode="lin" valueType="num">
                                      <p:cBhvr>
                                        <p:cTn id="13"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7418231" y="1275008"/>
            <a:ext cx="4391696" cy="3785652"/>
          </a:xfrm>
          <a:prstGeom prst="rect">
            <a:avLst/>
          </a:prstGeom>
          <a:noFill/>
        </p:spPr>
        <p:txBody>
          <a:bodyPr wrap="square" rtlCol="0">
            <a:spAutoFit/>
          </a:bodyPr>
          <a:lstStyle/>
          <a:p>
            <a:pPr algn="ctr">
              <a:spcAft>
                <a:spcPts val="0"/>
              </a:spcAft>
            </a:pPr>
            <a:r>
              <a:rPr lang="es-MX" sz="2400" dirty="0" smtClean="0">
                <a:solidFill>
                  <a:schemeClr val="bg1"/>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“De igual manera, ustedes esposos, sean comprensivos en su vida conyugal, tratando cada uno a su esposa con respeto, ya que como mujer es más delicada, y ambos son herederos del grato don de la vida. Así nada estorbará las oraciones de ustedes.” </a:t>
            </a:r>
          </a:p>
          <a:p>
            <a:pPr algn="ctr">
              <a:spcAft>
                <a:spcPts val="0"/>
              </a:spcAft>
            </a:pPr>
            <a:r>
              <a:rPr lang="es-MX" sz="2400" dirty="0" smtClean="0">
                <a:solidFill>
                  <a:schemeClr val="bg1"/>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rPr>
              <a:t>1 Pedro 3:7</a:t>
            </a:r>
            <a:endParaRPr lang="es-MX" sz="2400" dirty="0">
              <a:solidFill>
                <a:schemeClr val="bg1"/>
              </a:solidFill>
              <a:effectLst>
                <a:glow rad="101600">
                  <a:schemeClr val="tx1">
                    <a:alpha val="60000"/>
                  </a:schemeClr>
                </a:glow>
              </a:effectLst>
              <a:latin typeface="Dyname SSi" panose="020B0500000000000000" pitchFamily="34" charset="0"/>
              <a:ea typeface="Calibri" panose="020F0502020204030204" pitchFamily="34" charset="0"/>
              <a:cs typeface="Times New Roman" panose="02020603050405020304" pitchFamily="18" charset="0"/>
            </a:endParaRPr>
          </a:p>
        </p:txBody>
      </p:sp>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77375" y="5885645"/>
            <a:ext cx="1432552" cy="542541"/>
          </a:xfrm>
          <a:prstGeom prst="rect">
            <a:avLst/>
          </a:prstGeom>
        </p:spPr>
      </p:pic>
    </p:spTree>
    <p:extLst>
      <p:ext uri="{BB962C8B-B14F-4D97-AF65-F5344CB8AC3E}">
        <p14:creationId xmlns:p14="http://schemas.microsoft.com/office/powerpoint/2010/main" val="600174356"/>
      </p:ext>
    </p:extLst>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2500"/>
                                        <p:tgtEl>
                                          <p:spTgt spid="3"/>
                                        </p:tgtEl>
                                      </p:cBhvr>
                                    </p:animEffect>
                                  </p:childTnLst>
                                </p:cTn>
                              </p:par>
                            </p:childTnLst>
                          </p:cTn>
                        </p:par>
                        <p:par>
                          <p:cTn id="8" fill="hold">
                            <p:stCondLst>
                              <p:cond delay="2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
                                        </p:tgtEl>
                                        <p:attrNameLst>
                                          <p:attrName>ppt_y</p:attrName>
                                        </p:attrNameLst>
                                      </p:cBhvr>
                                      <p:tavLst>
                                        <p:tav tm="0">
                                          <p:val>
                                            <p:strVal val="#ppt_y"/>
                                          </p:val>
                                        </p:tav>
                                        <p:tav tm="100000">
                                          <p:val>
                                            <p:strVal val="#ppt_y"/>
                                          </p:val>
                                        </p:tav>
                                      </p:tavLst>
                                    </p:anim>
                                    <p:anim calcmode="lin" valueType="num">
                                      <p:cBhvr>
                                        <p:cTn id="13"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
                                        </p:tgtEl>
                                      </p:cBhvr>
                                    </p:animEffect>
                                  </p:childTnLst>
                                </p:cTn>
                              </p:par>
                            </p:childTnLst>
                          </p:cTn>
                        </p:par>
                        <p:par>
                          <p:cTn id="16" fill="hold">
                            <p:stCondLst>
                              <p:cond delay="13550"/>
                            </p:stCondLst>
                            <p:childTnLst>
                              <p:par>
                                <p:cTn id="17" presetID="35"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2000"/>
                                        <p:tgtEl>
                                          <p:spTgt spid="4"/>
                                        </p:tgtEl>
                                      </p:cBhvr>
                                    </p:animEffect>
                                    <p:anim calcmode="lin" valueType="num">
                                      <p:cBhvr>
                                        <p:cTn id="20" dur="2000" fill="hold"/>
                                        <p:tgtEl>
                                          <p:spTgt spid="4"/>
                                        </p:tgtEl>
                                        <p:attrNameLst>
                                          <p:attrName>style.rotation</p:attrName>
                                        </p:attrNameLst>
                                      </p:cBhvr>
                                      <p:tavLst>
                                        <p:tav tm="0">
                                          <p:val>
                                            <p:fltVal val="720"/>
                                          </p:val>
                                        </p:tav>
                                        <p:tav tm="100000">
                                          <p:val>
                                            <p:fltVal val="0"/>
                                          </p:val>
                                        </p:tav>
                                      </p:tavLst>
                                    </p:anim>
                                    <p:anim calcmode="lin" valueType="num">
                                      <p:cBhvr>
                                        <p:cTn id="21" dur="2000" fill="hold"/>
                                        <p:tgtEl>
                                          <p:spTgt spid="4"/>
                                        </p:tgtEl>
                                        <p:attrNameLst>
                                          <p:attrName>ppt_h</p:attrName>
                                        </p:attrNameLst>
                                      </p:cBhvr>
                                      <p:tavLst>
                                        <p:tav tm="0">
                                          <p:val>
                                            <p:fltVal val="0"/>
                                          </p:val>
                                        </p:tav>
                                        <p:tav tm="100000">
                                          <p:val>
                                            <p:strVal val="#ppt_h"/>
                                          </p:val>
                                        </p:tav>
                                      </p:tavLst>
                                    </p:anim>
                                    <p:anim calcmode="lin" valueType="num">
                                      <p:cBhvr>
                                        <p:cTn id="22" dur="2000" fill="hold"/>
                                        <p:tgtEl>
                                          <p:spTgt spid="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52400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7" name="Rectangle 3"/>
          <p:cNvSpPr>
            <a:spLocks noChangeArrowheads="1"/>
          </p:cNvSpPr>
          <p:nvPr/>
        </p:nvSpPr>
        <p:spPr bwMode="auto">
          <a:xfrm>
            <a:off x="1676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8" name="Rectangle 4"/>
          <p:cNvSpPr>
            <a:spLocks noChangeArrowheads="1"/>
          </p:cNvSpPr>
          <p:nvPr/>
        </p:nvSpPr>
        <p:spPr bwMode="auto">
          <a:xfrm>
            <a:off x="1828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70" name="AutoShape 6" descr="postit"/>
          <p:cNvSpPr>
            <a:spLocks noChangeAspect="1" noChangeArrowheads="1"/>
          </p:cNvSpPr>
          <p:nvPr/>
        </p:nvSpPr>
        <p:spPr bwMode="auto">
          <a:xfrm>
            <a:off x="5715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MX">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152400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a:solidFill>
                  <a:srgbClr val="04265C"/>
                </a:solidFill>
                <a:latin typeface="Berlin Sans FB Demi" panose="020E0802020502020306"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2438400" y="2590801"/>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a:solidFill>
                <a:srgbClr val="000000"/>
              </a:solidFill>
            </a:endParaRPr>
          </a:p>
        </p:txBody>
      </p:sp>
      <p:graphicFrame>
        <p:nvGraphicFramePr>
          <p:cNvPr id="11701" name="Group 437"/>
          <p:cNvGraphicFramePr>
            <a:graphicFrameLocks noGrp="1"/>
          </p:cNvGraphicFramePr>
          <p:nvPr/>
        </p:nvGraphicFramePr>
        <p:xfrm>
          <a:off x="6553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4384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Propia Creación</a:t>
            </a:r>
          </a:p>
        </p:txBody>
      </p:sp>
      <p:sp>
        <p:nvSpPr>
          <p:cNvPr id="11651" name="Text Box 387"/>
          <p:cNvSpPr txBox="1">
            <a:spLocks noChangeArrowheads="1"/>
          </p:cNvSpPr>
          <p:nvPr/>
        </p:nvSpPr>
        <p:spPr bwMode="auto">
          <a:xfrm>
            <a:off x="65532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2438400" y="3352801"/>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2133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676400" y="2362201"/>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4265C"/>
                </a:solidFill>
                <a:latin typeface="Berlin Sans FB Demi" panose="020E0802020502020306"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1600</TotalTime>
  <Words>895</Words>
  <Application>Microsoft Office PowerPoint</Application>
  <PresentationFormat>Panorámica</PresentationFormat>
  <Paragraphs>45</Paragraphs>
  <Slides>15</Slides>
  <Notes>0</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15</vt:i4>
      </vt:variant>
    </vt:vector>
  </HeadingPairs>
  <TitlesOfParts>
    <vt:vector size="23" baseType="lpstr">
      <vt:lpstr>Arial</vt:lpstr>
      <vt:lpstr>Dyname SSi</vt:lpstr>
      <vt:lpstr>Calibri</vt:lpstr>
      <vt:lpstr>Times New Roman</vt:lpstr>
      <vt:lpstr>Berlin Sans FB Demi</vt:lpstr>
      <vt:lpstr>Calibri Light</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angélica garcía</dc:creator>
  <cp:lastModifiedBy>angélica garcía</cp:lastModifiedBy>
  <cp:revision>58</cp:revision>
  <dcterms:created xsi:type="dcterms:W3CDTF">2014-11-28T19:16:27Z</dcterms:created>
  <dcterms:modified xsi:type="dcterms:W3CDTF">2014-12-02T03:21:01Z</dcterms:modified>
</cp:coreProperties>
</file>