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</p:sldMasterIdLst>
  <p:sldIdLst>
    <p:sldId id="256" r:id="rId3"/>
    <p:sldId id="257" r:id="rId4"/>
    <p:sldId id="270" r:id="rId5"/>
    <p:sldId id="259" r:id="rId6"/>
    <p:sldId id="271" r:id="rId7"/>
    <p:sldId id="282" r:id="rId8"/>
    <p:sldId id="272" r:id="rId9"/>
    <p:sldId id="260" r:id="rId10"/>
    <p:sldId id="273" r:id="rId11"/>
    <p:sldId id="262" r:id="rId12"/>
    <p:sldId id="274" r:id="rId13"/>
    <p:sldId id="267" r:id="rId14"/>
    <p:sldId id="275" r:id="rId15"/>
    <p:sldId id="277" r:id="rId16"/>
    <p:sldId id="278" r:id="rId17"/>
    <p:sldId id="266" r:id="rId18"/>
    <p:sldId id="284" r:id="rId19"/>
    <p:sldId id="279" r:id="rId20"/>
    <p:sldId id="280" r:id="rId21"/>
    <p:sldId id="281" r:id="rId22"/>
    <p:sldId id="283" r:id="rId23"/>
    <p:sldId id="285" r:id="rId24"/>
    <p:sldId id="286" r:id="rId25"/>
  </p:sldIdLst>
  <p:sldSz cx="12192000" cy="6858000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Kristen ITC" panose="03050502040202030202" pitchFamily="66" charset="0"/>
      <p:regular r:id="rId30"/>
    </p:embeddedFont>
    <p:embeddedFont>
      <p:font typeface="Grenadier" pitchFamily="2" charset="0"/>
      <p:regular r:id="rId31"/>
    </p:embeddedFont>
    <p:embeddedFont>
      <p:font typeface="Calibri Light" panose="020F0302020204030204" pitchFamily="34" charset="0"/>
      <p:regular r:id="rId32"/>
      <p:italic r:id="rId33"/>
    </p:embeddedFont>
    <p:embeddedFont>
      <p:font typeface="Comic Sans MS" panose="030F0702030302020204" pitchFamily="66" charset="0"/>
      <p:regular r:id="rId34"/>
      <p:bold r:id="rId35"/>
      <p:italic r:id="rId36"/>
      <p:boldItalic r:id="rId37"/>
    </p:embeddedFont>
    <p:embeddedFont>
      <p:font typeface="Dyname SSi" panose="020B0500000000000000" pitchFamily="34" charset="0"/>
      <p:regular r:id="rId38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h8HbsiZAqu+KKj9ZzEy/g==" hashData="lh6lc/q8TVWWioPXf7Iq3+Jxm5OsCoiIqbTM6EjKGK3XWbMU178s+ZjCqvI0vCohKhby1o/Vs3lUOriq/Dop6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FFCC"/>
    <a:srgbClr val="66FF33"/>
    <a:srgbClr val="E5CBB1"/>
    <a:srgbClr val="00FFFF"/>
    <a:srgbClr val="660033"/>
    <a:srgbClr val="CC99FF"/>
    <a:srgbClr val="FF9900"/>
    <a:srgbClr val="FFCCCC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714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9.fntdata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F79-E7B8-4D40-ABDD-364F4849CA3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7897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39546-743B-434D-84F2-7D4BC3BBDC6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846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5280-3315-4276-88A4-567308FDC1B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053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2C30C-F5D4-4204-93C4-26B8AA09AE7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0793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56CF-7D72-4D11-9F04-4636396D50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7742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4A50-420C-4A13-8505-21873AB75FB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79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ED4B-65CD-483C-862B-A3EC78B8EAA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786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5E5E-F578-4AE1-AEF5-C203601FAE3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7079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7AB5-5919-41D3-9DD3-5DACA3FF41C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952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39161-DDE6-4538-A271-133F850C87B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6543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4E125-E2B8-481A-8B59-E5C8FC1D4A3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2169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21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DEAA3-FF03-4F7E-AE53-B5DC54CE41C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67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27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png"/><Relationship Id="rId3" Type="http://schemas.openxmlformats.org/officeDocument/2006/relationships/image" Target="../media/image2.jpg"/><Relationship Id="rId7" Type="http://schemas.openxmlformats.org/officeDocument/2006/relationships/image" Target="../media/image6.gif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0.png"/><Relationship Id="rId5" Type="http://schemas.openxmlformats.org/officeDocument/2006/relationships/image" Target="../media/image4.gif"/><Relationship Id="rId15" Type="http://schemas.openxmlformats.org/officeDocument/2006/relationships/image" Target="../media/image14.png"/><Relationship Id="rId10" Type="http://schemas.openxmlformats.org/officeDocument/2006/relationships/image" Target="../media/image9.gif"/><Relationship Id="rId4" Type="http://schemas.openxmlformats.org/officeDocument/2006/relationships/image" Target="../media/image3.jpeg"/><Relationship Id="rId9" Type="http://schemas.openxmlformats.org/officeDocument/2006/relationships/image" Target="../media/image8.gif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png"/><Relationship Id="rId4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054" name="WordArt 6" descr="12"/>
          <p:cNvSpPr>
            <a:spLocks noChangeArrowheads="1" noChangeShapeType="1" noTextEdit="1"/>
          </p:cNvSpPr>
          <p:nvPr/>
        </p:nvSpPr>
        <p:spPr bwMode="auto">
          <a:xfrm>
            <a:off x="4295775" y="2349500"/>
            <a:ext cx="3676650" cy="2343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MX" sz="8000" b="1" kern="10" dirty="0">
              <a:ln w="9525">
                <a:solidFill>
                  <a:srgbClr val="FF9999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dist="35921" dir="2700000" algn="ctr" rotWithShape="0">
                  <a:srgbClr val="660033"/>
                </a:outerShdw>
              </a:effectLst>
              <a:latin typeface="Grenadier" pitchFamily="2" charset="0"/>
            </a:endParaRPr>
          </a:p>
        </p:txBody>
      </p:sp>
      <p:pic>
        <p:nvPicPr>
          <p:cNvPr id="2056" name="Picture 8" descr="MARIP ROSA"/>
          <p:cNvPicPr>
            <a:picLocks noChangeAspect="1" noChangeArrowheads="1" noCrop="1"/>
          </p:cNvPicPr>
          <p:nvPr/>
        </p:nvPicPr>
        <p:blipFill>
          <a:blip r:embed="rId5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1" y="1916113"/>
            <a:ext cx="569913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LIL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58410">
            <a:off x="3863976" y="1341439"/>
            <a:ext cx="1247775" cy="1152525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borbo17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9273">
            <a:off x="7319964" y="3357564"/>
            <a:ext cx="1247775" cy="1152525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04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9274">
            <a:off x="5664201" y="1268414"/>
            <a:ext cx="633413" cy="1069975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MN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85976">
            <a:off x="3389511" y="3544110"/>
            <a:ext cx="1247775" cy="11525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ÑÑ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7390">
            <a:off x="5808664" y="4797426"/>
            <a:ext cx="1247775" cy="1152525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74" y="1620345"/>
            <a:ext cx="3072650" cy="524301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19350" y="1580325"/>
            <a:ext cx="3072650" cy="524911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947" y="2372671"/>
            <a:ext cx="3944209" cy="156115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313" y="6253361"/>
            <a:ext cx="2317573" cy="51295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398" y="4138502"/>
            <a:ext cx="2810453" cy="9022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15 - I Sing Praises to Your Nam.wav"/>
          </p:stSnd>
        </p:sndAc>
      </p:transition>
    </mc:Choice>
    <mc:Fallback xmlns="">
      <p:transition spd="slow">
        <p:fade/>
        <p:sndAc>
          <p:stSnd loop="1">
            <p:snd r:embed="rId16" name="15 - I Sing Praises to Your Na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4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0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2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4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183" y="0"/>
            <a:ext cx="12056885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159896" y="476672"/>
            <a:ext cx="6336703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rgbClr val="66FF33"/>
                </a:solidFill>
                <a:latin typeface="Dyname SSi" panose="020B0500000000000000" pitchFamily="34" charset="0"/>
              </a:rPr>
              <a:t>Hay quien pretende ser rico, y no tiene nada; </a:t>
            </a:r>
            <a:br>
              <a:rPr lang="es-ES" sz="2400" dirty="0">
                <a:solidFill>
                  <a:srgbClr val="66FF33"/>
                </a:solidFill>
                <a:latin typeface="Dyname SSi" panose="020B0500000000000000" pitchFamily="34" charset="0"/>
              </a:rPr>
            </a:br>
            <a:r>
              <a:rPr lang="es-ES" sz="2400" dirty="0">
                <a:solidFill>
                  <a:srgbClr val="66FF33"/>
                </a:solidFill>
                <a:latin typeface="Dyname SSi" panose="020B0500000000000000" pitchFamily="34" charset="0"/>
              </a:rPr>
              <a:t>hay quien parece ser pobre, y todo lo tiene.</a:t>
            </a:r>
          </a:p>
          <a:p>
            <a:endParaRPr lang="es-ES" sz="2400" dirty="0">
              <a:solidFill>
                <a:srgbClr val="66FF33"/>
              </a:solidFill>
              <a:latin typeface="Dyname SSi" panose="020B0500000000000000" pitchFamily="34" charset="0"/>
            </a:endParaRPr>
          </a:p>
          <a:p>
            <a:r>
              <a:rPr lang="es-ES" sz="2400" dirty="0">
                <a:solidFill>
                  <a:srgbClr val="66FF33"/>
                </a:solidFill>
                <a:latin typeface="Dyname SSi" panose="020B0500000000000000" pitchFamily="34" charset="0"/>
              </a:rPr>
              <a:t>Proverbios 13:7</a:t>
            </a:r>
          </a:p>
          <a:p>
            <a:endParaRPr lang="es-ES" dirty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4758" y="16466"/>
            <a:ext cx="121931" cy="685859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46620" y="-6028748"/>
            <a:ext cx="116632" cy="1217412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689" y="6789610"/>
            <a:ext cx="12174767" cy="11583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3352" y="260648"/>
            <a:ext cx="11665296" cy="6408712"/>
          </a:xfrm>
          <a:prstGeom prst="rect">
            <a:avLst/>
          </a:prstGeom>
          <a:noFill/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78" grpId="0"/>
      <p:bldP spid="4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688288" y="332656"/>
            <a:ext cx="302433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rgbClr val="66FF33"/>
                </a:solidFill>
                <a:effectLst/>
                <a:latin typeface="Dyname SSi" panose="020B0500000000000000" pitchFamily="34" charset="0"/>
                <a:ea typeface="Times New Roman" panose="02020603050405020304" pitchFamily="18" charset="0"/>
              </a:rPr>
              <a:t>La llave que se usa constantemente, reluce como la plata, pero no usarla provoca que se llene de herrumbre. Lo mismo pasa con el entendimiento. </a:t>
            </a:r>
          </a:p>
          <a:p>
            <a:pPr>
              <a:spcAft>
                <a:spcPts val="0"/>
              </a:spcAft>
            </a:pPr>
            <a:endParaRPr lang="es-ES" sz="2400" dirty="0">
              <a:solidFill>
                <a:srgbClr val="66FF33"/>
              </a:solidFill>
              <a:latin typeface="Dyname SSi" panose="020B0500000000000000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rgbClr val="66FF33"/>
                </a:solidFill>
                <a:effectLst/>
                <a:latin typeface="Dyname SSi" panose="020B0500000000000000" pitchFamily="34" charset="0"/>
                <a:ea typeface="Times New Roman" panose="02020603050405020304" pitchFamily="18" charset="0"/>
              </a:rPr>
              <a:t> (Franklin)</a:t>
            </a:r>
            <a:endParaRPr lang="es-MX" sz="2400" dirty="0" smtClean="0">
              <a:solidFill>
                <a:srgbClr val="66FF33"/>
              </a:solidFill>
              <a:effectLst/>
              <a:latin typeface="Dyname SSi" panose="020B0500000000000000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 smtClean="0">
                <a:effectLst/>
                <a:ea typeface="Times New Roman" panose="02020603050405020304" pitchFamily="18" charset="0"/>
              </a:rPr>
              <a:t> </a:t>
            </a:r>
            <a:endParaRPr lang="es-MX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-14068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90234" y="-594"/>
            <a:ext cx="115834" cy="685859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53828" y="-6049256"/>
            <a:ext cx="117225" cy="1218725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0" y="6742166"/>
            <a:ext cx="12186960" cy="11583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5490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91344" y="5589240"/>
            <a:ext cx="118813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Más vale comer pan duro donde hay concordia que hacer banquete donde hay discordia.</a:t>
            </a:r>
          </a:p>
          <a:p>
            <a:pPr algn="ctr"/>
            <a:r>
              <a:rPr lang="es-E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Proverbios 17:1</a:t>
            </a:r>
            <a:endParaRPr lang="es-ES" sz="2400" dirty="0">
              <a:solidFill>
                <a:schemeClr val="accent4">
                  <a:lumMod val="20000"/>
                  <a:lumOff val="80000"/>
                </a:schemeClr>
              </a:solidFill>
              <a:latin typeface="Dyname SSi" panose="020B0500000000000000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706" y="0"/>
            <a:ext cx="121931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37684" y="-6037684"/>
            <a:ext cx="116632" cy="1219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637" y="6752717"/>
            <a:ext cx="12193057" cy="115834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32869" y="260648"/>
            <a:ext cx="11737304" cy="6336704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127" grpId="0"/>
      <p:bldP spid="3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07368" y="4941168"/>
            <a:ext cx="11377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chemeClr val="bg1"/>
                </a:solidFill>
                <a:effectLst/>
                <a:latin typeface="Dyname SSi" panose="020B0500000000000000" pitchFamily="34" charset="0"/>
                <a:ea typeface="Times New Roman" panose="02020603050405020304" pitchFamily="18" charset="0"/>
              </a:rPr>
              <a:t>Anuncio: Ayer se perdieron, entre el amanecer y la puesta del sol, dos preciosas horas de oro, cada una de ellas engastadas con sesenta minutos de diamante, no se ofrece recompensa, porque es imposible recuperarlas.   </a:t>
            </a:r>
          </a:p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chemeClr val="bg1"/>
                </a:solidFill>
                <a:effectLst/>
                <a:latin typeface="Dyname SSi" panose="020B0500000000000000" pitchFamily="34" charset="0"/>
                <a:ea typeface="Times New Roman" panose="02020603050405020304" pitchFamily="18" charset="0"/>
              </a:rPr>
              <a:t>(</a:t>
            </a:r>
            <a:r>
              <a:rPr lang="es-ES" sz="2400" dirty="0" err="1" smtClean="0">
                <a:solidFill>
                  <a:schemeClr val="bg1"/>
                </a:solidFill>
                <a:effectLst/>
                <a:latin typeface="Dyname SSi" panose="020B0500000000000000" pitchFamily="34" charset="0"/>
                <a:ea typeface="Times New Roman" panose="02020603050405020304" pitchFamily="18" charset="0"/>
              </a:rPr>
              <a:t>Horace</a:t>
            </a:r>
            <a:r>
              <a:rPr lang="es-ES" sz="2400" dirty="0" smtClean="0">
                <a:solidFill>
                  <a:schemeClr val="bg1"/>
                </a:solidFill>
                <a:effectLst/>
                <a:latin typeface="Dyname SSi" panose="020B0500000000000000" pitchFamily="34" charset="0"/>
                <a:ea typeface="Times New Roman" panose="02020603050405020304" pitchFamily="18" charset="0"/>
              </a:rPr>
              <a:t> Mann)</a:t>
            </a:r>
            <a:endParaRPr lang="es-MX" sz="2400" dirty="0" smtClean="0">
              <a:solidFill>
                <a:schemeClr val="bg1"/>
              </a:solidFill>
              <a:effectLst/>
              <a:latin typeface="Dyname SSi" panose="020B0500000000000000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0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37387" y="-6051629"/>
            <a:ext cx="117226" cy="1219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568" y="6742166"/>
            <a:ext cx="12193057" cy="11583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CC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315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623392" y="620688"/>
            <a:ext cx="928903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Hay caminos que al hombre le parecen rectos,</a:t>
            </a:r>
          </a:p>
          <a:p>
            <a:r>
              <a:rPr lang="es-MX" sz="2400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pero que acaban por ser caminos de muerte. </a:t>
            </a:r>
          </a:p>
          <a:p>
            <a:endParaRPr lang="es-MX" sz="2400" dirty="0" smtClean="0"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  <a:p>
            <a:r>
              <a:rPr lang="es-MX" sz="2400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Proverbios 16:25</a:t>
            </a:r>
          </a:p>
          <a:p>
            <a:endParaRPr lang="es-MX" dirty="0"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-594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22693" y="-6079970"/>
            <a:ext cx="146614" cy="1219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57" y="6707869"/>
            <a:ext cx="12193057" cy="146317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4645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7464152" y="4149080"/>
            <a:ext cx="4176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  <a:ea typeface="Times New Roman" panose="02020603050405020304" pitchFamily="18" charset="0"/>
              </a:rPr>
              <a:t>El talento se cultiva en la soledad, el carácter se forma en las tempestuosas oleadas de la vida. </a:t>
            </a:r>
          </a:p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  <a:ea typeface="Times New Roman" panose="02020603050405020304" pitchFamily="18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  <a:ea typeface="Times New Roman" panose="02020603050405020304" pitchFamily="18" charset="0"/>
              </a:rPr>
              <a:t>(Goethe)</a:t>
            </a:r>
            <a:endParaRPr lang="es-MX" sz="2400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-297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37535" y="-6037832"/>
            <a:ext cx="116929" cy="1219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755963"/>
            <a:ext cx="12193057" cy="11583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E5C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2384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5231905" y="476673"/>
            <a:ext cx="460851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La respuesta amable calma el enojo, pero la agresiva echa leña al fuego. 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  <a:p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Proverbios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15:1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0"/>
            <a:ext cx="121931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31841" y="-6043527"/>
            <a:ext cx="128319" cy="1219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627" y="6738426"/>
            <a:ext cx="12193057" cy="131262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750"/>
                            </p:stCondLst>
                            <p:childTnLst>
                              <p:par>
                                <p:cTn id="38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52" grpId="0"/>
      <p:bldP spid="3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79376" y="2924944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  <a:ea typeface="Times New Roman" panose="02020603050405020304" pitchFamily="18" charset="0"/>
              </a:rPr>
              <a:t>Si nada nos salva de la muerte, al menos que el amor nos salve de la vida. </a:t>
            </a:r>
          </a:p>
          <a:p>
            <a:pPr>
              <a:spcAft>
                <a:spcPts val="0"/>
              </a:spcAft>
            </a:pPr>
            <a:endParaRPr lang="es-ES" sz="2400" dirty="0" smtClean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  <a:ea typeface="Times New Roman" panose="02020603050405020304" pitchFamily="18" charset="0"/>
              </a:rPr>
              <a:t>(Pablo Neruda)</a:t>
            </a:r>
            <a:endParaRPr lang="es-MX" sz="2400" dirty="0" smtClean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-594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976717" y="-5976718"/>
            <a:ext cx="116633" cy="1207006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20" y="6742166"/>
            <a:ext cx="12071126" cy="11583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686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5591944" y="548680"/>
            <a:ext cx="561662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Gran remedio es el corazón alegre, </a:t>
            </a:r>
            <a:br>
              <a:rPr lang="es-ES" sz="24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</a:br>
            <a:r>
              <a:rPr lang="es-ES" sz="24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pero el ánimo decaído seca los huesos. </a:t>
            </a:r>
          </a:p>
          <a:p>
            <a:endParaRPr lang="es-ES" sz="24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  <a:p>
            <a:r>
              <a:rPr lang="es-ES" sz="24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Proverbios 17:22</a:t>
            </a:r>
          </a:p>
          <a:p>
            <a:pPr algn="ctr"/>
            <a:endParaRPr lang="es-ES" sz="2400" dirty="0">
              <a:latin typeface="Dyname SSi" panose="020B0500000000000000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2072664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9" y="0"/>
            <a:ext cx="121931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36871" y="-6052144"/>
            <a:ext cx="117228" cy="1219303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32" y="6767058"/>
            <a:ext cx="12193057" cy="115834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FFCC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199" grpId="0"/>
      <p:bldP spid="3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79376" y="980728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  <a:ea typeface="Times New Roman" panose="02020603050405020304" pitchFamily="18" charset="0"/>
              </a:rPr>
              <a:t>Algunas personas están solas, porque construyen muros en lugar de puentes</a:t>
            </a:r>
            <a:endParaRPr lang="es-MX" sz="2400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-594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20588" y="-6054779"/>
            <a:ext cx="117228" cy="1222559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3597" y="6800083"/>
            <a:ext cx="12229636" cy="11583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0626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mb dir="vert"/>
      </p:transition>
    </mc:Choice>
    <mc:Fallback xmlns="">
      <p:transition spd="slow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7896200" y="404665"/>
            <a:ext cx="3960440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chemeClr val="bg2"/>
                </a:solidFill>
                <a:latin typeface="Dyname SSi" panose="020B0500000000000000" pitchFamily="34" charset="0"/>
              </a:rPr>
              <a:t>El vino lleva a la insolencia, y la bebida embriagante al escándalo; ¡nadie bajo sus efectos se comporta sabiamente!</a:t>
            </a:r>
          </a:p>
          <a:p>
            <a:endParaRPr lang="es-ES" sz="2400" dirty="0">
              <a:solidFill>
                <a:schemeClr val="bg2"/>
              </a:solidFill>
              <a:latin typeface="Dyname SSi" panose="020B0500000000000000" pitchFamily="34" charset="0"/>
            </a:endParaRPr>
          </a:p>
          <a:p>
            <a:r>
              <a:rPr lang="es-ES" sz="2400" dirty="0">
                <a:solidFill>
                  <a:schemeClr val="bg2"/>
                </a:solidFill>
                <a:latin typeface="Dyname SSi" panose="020B0500000000000000" pitchFamily="34" charset="0"/>
              </a:rPr>
              <a:t>Proverbios 20:1</a:t>
            </a:r>
          </a:p>
          <a:p>
            <a:endParaRPr lang="es-ES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02894" y="0"/>
            <a:ext cx="121931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37684" y="-6037684"/>
            <a:ext cx="116632" cy="1219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87" y="6755318"/>
            <a:ext cx="12193057" cy="115834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CC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75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320" grpId="0"/>
      <p:bldP spid="3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CuadroTexto 3"/>
          <p:cNvSpPr txBox="1"/>
          <p:nvPr/>
        </p:nvSpPr>
        <p:spPr>
          <a:xfrm>
            <a:off x="551384" y="1052736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rgbClr val="002060"/>
                </a:solidFill>
                <a:latin typeface="Dyname SSi" panose="020B0500000000000000" pitchFamily="34" charset="0"/>
              </a:rPr>
              <a:t>Solo triunfa en esta vida, quien se enfrenta a los problemas, no quien vive lamentándose de ellos.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-594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37684" y="-6037685"/>
            <a:ext cx="116632" cy="1219200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742166"/>
            <a:ext cx="12193057" cy="11583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925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2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591944" y="4797152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Dyname SSi" panose="020B0500000000000000" pitchFamily="34" charset="0"/>
              </a:rPr>
              <a:t>No corregir al hijo es no quererlo; amarlo es disciplinarlo. </a:t>
            </a:r>
          </a:p>
          <a:p>
            <a:endParaRPr lang="es-MX" sz="2400" dirty="0" smtClean="0">
              <a:latin typeface="Dyname SSi" panose="020B0500000000000000" pitchFamily="34" charset="0"/>
            </a:endParaRPr>
          </a:p>
          <a:p>
            <a:r>
              <a:rPr lang="es-MX" sz="2400" dirty="0" smtClean="0">
                <a:latin typeface="Dyname SSi" panose="020B0500000000000000" pitchFamily="34" charset="0"/>
              </a:rPr>
              <a:t>Proverbios 13:24</a:t>
            </a:r>
            <a:endParaRPr lang="es-MX" sz="2400" dirty="0">
              <a:latin typeface="Dyname SSi" panose="020B0500000000000000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3873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35450" y="-6039917"/>
            <a:ext cx="121099" cy="1219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30" y="6760687"/>
            <a:ext cx="12193057" cy="121931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399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79376" y="476672"/>
            <a:ext cx="10945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Fe es creer en lo que no vemos, su recompensa es </a:t>
            </a:r>
          </a:p>
          <a:p>
            <a:r>
              <a:rPr lang="es-MX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ver y gozar de lo que hemos creído.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-3153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26480" y="-6048887"/>
            <a:ext cx="139039" cy="1219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30" y="6717780"/>
            <a:ext cx="12193057" cy="14022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E5C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85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447928" y="620688"/>
            <a:ext cx="5976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El malvado huye aunque nadie lo persiga;</a:t>
            </a:r>
          </a:p>
          <a:p>
            <a:r>
              <a:rPr lang="es-MX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pero el justo vive confiado como un león. </a:t>
            </a:r>
          </a:p>
          <a:p>
            <a:endParaRPr lang="es-MX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  <a:p>
            <a:r>
              <a:rPr lang="es-MX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Proverbios 28:1</a:t>
            </a:r>
            <a:endParaRPr lang="es-MX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7772" y="29632"/>
            <a:ext cx="121931" cy="685859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29395" y="-6045973"/>
            <a:ext cx="133210" cy="12192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9" y="6723876"/>
            <a:ext cx="12193057" cy="134124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750"/>
                            </p:stCondLst>
                            <p:childTnLst>
                              <p:par>
                                <p:cTn id="3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33657" y="332657"/>
            <a:ext cx="11350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effectLst>
                  <a:glow rad="101600">
                    <a:srgbClr val="FF9999">
                      <a:alpha val="60000"/>
                    </a:srgbClr>
                  </a:glow>
                </a:effectLst>
                <a:latin typeface="Dyname SSi" panose="020B0500000000000000" pitchFamily="34" charset="0"/>
              </a:rPr>
              <a:t>Los individuos en la sociedad son como las ruedas de una complicada máquina, grandes y pequeñas, todas deben de engranar.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3837" y="-594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35503" y="-6039865"/>
            <a:ext cx="117226" cy="1219576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768" y="6742166"/>
            <a:ext cx="12199153" cy="11583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9"/>
            <a:ext cx="11665296" cy="633670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1880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07368" y="404664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rgbClr val="FFFF00"/>
                </a:solidFill>
                <a:latin typeface="Dyname SSi" panose="020B0500000000000000" pitchFamily="34" charset="0"/>
              </a:rPr>
              <a:t>El mandamiento es una lámpara,</a:t>
            </a:r>
          </a:p>
          <a:p>
            <a:r>
              <a:rPr lang="es-MX" sz="2400" dirty="0" smtClean="0">
                <a:solidFill>
                  <a:srgbClr val="FFFF00"/>
                </a:solidFill>
                <a:latin typeface="Dyname SSi" panose="020B0500000000000000" pitchFamily="34" charset="0"/>
              </a:rPr>
              <a:t>la enseñanza es una luz</a:t>
            </a:r>
          </a:p>
          <a:p>
            <a:r>
              <a:rPr lang="es-MX" sz="2400" dirty="0" smtClean="0">
                <a:solidFill>
                  <a:srgbClr val="FFFF00"/>
                </a:solidFill>
                <a:latin typeface="Dyname SSi" panose="020B0500000000000000" pitchFamily="34" charset="0"/>
              </a:rPr>
              <a:t>y la disciplina es el camino a la vida. </a:t>
            </a:r>
          </a:p>
          <a:p>
            <a:endParaRPr lang="es-MX" sz="2400" dirty="0">
              <a:solidFill>
                <a:srgbClr val="FFFF00"/>
              </a:solidFill>
              <a:latin typeface="Dyname SSi" panose="020B0500000000000000" pitchFamily="34" charset="0"/>
            </a:endParaRPr>
          </a:p>
          <a:p>
            <a:r>
              <a:rPr lang="es-MX" sz="2400" dirty="0" smtClean="0">
                <a:solidFill>
                  <a:srgbClr val="FFFF00"/>
                </a:solidFill>
                <a:latin typeface="Dyname SSi" panose="020B0500000000000000" pitchFamily="34" charset="0"/>
              </a:rPr>
              <a:t>Proverbios 6:23</a:t>
            </a:r>
            <a:endParaRPr lang="es-MX" sz="2400" dirty="0">
              <a:solidFill>
                <a:srgbClr val="FFFF00"/>
              </a:solidFill>
              <a:latin typeface="Dyname SSi" panose="020B0500000000000000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0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25605" y="-6063411"/>
            <a:ext cx="116632" cy="1221615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722" y="6742166"/>
            <a:ext cx="12217443" cy="11583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02387" y="254223"/>
            <a:ext cx="11665296" cy="6336704"/>
          </a:xfrm>
          <a:prstGeom prst="rect">
            <a:avLst/>
          </a:prstGeom>
          <a:noFill/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533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51384" y="4869160"/>
            <a:ext cx="5904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Dales lo suficiente a tus hijos, para que hagan algo, pero no les des demasiado para que no hagan nada.</a:t>
            </a:r>
            <a:endParaRPr lang="es-MX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-15798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976717" y="-5990365"/>
            <a:ext cx="116633" cy="1207006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742166"/>
            <a:ext cx="12071126" cy="11583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593288" cy="6336704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521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CuadroTexto 3"/>
          <p:cNvSpPr txBox="1"/>
          <p:nvPr/>
        </p:nvSpPr>
        <p:spPr>
          <a:xfrm>
            <a:off x="479376" y="548680"/>
            <a:ext cx="4104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Se alista al caballo para el día de la batalla, pero la victoria depende del Señor.</a:t>
            </a:r>
          </a:p>
          <a:p>
            <a:r>
              <a:rPr lang="es-MX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 </a:t>
            </a:r>
          </a:p>
          <a:p>
            <a:r>
              <a:rPr lang="es-MX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Proverbios 21:31</a:t>
            </a:r>
            <a:endParaRPr lang="es-MX" sz="2400" dirty="0">
              <a:solidFill>
                <a:schemeClr val="accent4">
                  <a:lumMod val="20000"/>
                  <a:lumOff val="80000"/>
                </a:schemeClr>
              </a:solidFill>
              <a:latin typeface="Dyname SSi" panose="020B0500000000000000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30877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28683" y="-6046684"/>
            <a:ext cx="134633" cy="1219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78" y="6723876"/>
            <a:ext cx="12193057" cy="13412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E5C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3627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2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51384" y="548680"/>
            <a:ext cx="113772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El hombre quiere respuestas a todas sus preguntas, pero Dios no contesta a todas las preguntas, solo dice: Confía en mí.</a:t>
            </a:r>
          </a:p>
          <a:p>
            <a:endParaRPr lang="es-MX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-297"/>
            <a:ext cx="121931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23057" y="-6079606"/>
            <a:ext cx="138643" cy="1219924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153" y="6739791"/>
            <a:ext cx="12199153" cy="14022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19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6096000" y="764704"/>
            <a:ext cx="51845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No te jactes del día de mañana,</a:t>
            </a:r>
          </a:p>
          <a:p>
            <a:r>
              <a:rPr lang="es-MX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porque no sabes lo que el día traerá. </a:t>
            </a:r>
            <a:endParaRPr lang="es-MX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  <a:p>
            <a:endParaRPr lang="es-MX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  <a:p>
            <a:r>
              <a:rPr lang="es-MX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yname SSi" panose="020B0500000000000000" pitchFamily="34" charset="0"/>
              </a:rPr>
              <a:t>Proverbios 27:1</a:t>
            </a:r>
            <a:endParaRPr lang="es-MX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yname SSi" panose="020B0500000000000000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193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0069" y="-594"/>
            <a:ext cx="121931" cy="685859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973343" y="-5993742"/>
            <a:ext cx="116632" cy="1207682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620" y="6741367"/>
            <a:ext cx="12206620" cy="117075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6581" y="5877272"/>
            <a:ext cx="1157420" cy="280880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48958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0"/>
                            </p:stCondLst>
                            <p:childTnLst>
                              <p:par>
                                <p:cTn id="3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1867</TotalTime>
  <Words>459</Words>
  <Application>Microsoft Office PowerPoint</Application>
  <PresentationFormat>Panorámica</PresentationFormat>
  <Paragraphs>58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3" baseType="lpstr">
      <vt:lpstr>Calibri</vt:lpstr>
      <vt:lpstr>Kristen ITC</vt:lpstr>
      <vt:lpstr>Times New Roman</vt:lpstr>
      <vt:lpstr>Grenadier</vt:lpstr>
      <vt:lpstr>Calibri Light</vt:lpstr>
      <vt:lpstr>Comic Sans MS</vt:lpstr>
      <vt:lpstr>Arial</vt:lpstr>
      <vt:lpstr>Dyname SSi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Particular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Propietario</dc:creator>
  <cp:lastModifiedBy>angélica garcía</cp:lastModifiedBy>
  <cp:revision>75</cp:revision>
  <dcterms:created xsi:type="dcterms:W3CDTF">2009-07-20T01:07:35Z</dcterms:created>
  <dcterms:modified xsi:type="dcterms:W3CDTF">2015-03-02T02:12:57Z</dcterms:modified>
</cp:coreProperties>
</file>