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5"/>
  </p:notesMasterIdLst>
  <p:sldIdLst>
    <p:sldId id="256" r:id="rId3"/>
    <p:sldId id="257" r:id="rId4"/>
    <p:sldId id="258" r:id="rId5"/>
    <p:sldId id="259" r:id="rId6"/>
    <p:sldId id="260" r:id="rId7"/>
    <p:sldId id="261" r:id="rId8"/>
    <p:sldId id="262" r:id="rId9"/>
    <p:sldId id="263" r:id="rId10"/>
    <p:sldId id="272" r:id="rId11"/>
    <p:sldId id="273" r:id="rId12"/>
    <p:sldId id="265" r:id="rId13"/>
    <p:sldId id="266" r:id="rId14"/>
    <p:sldId id="267" r:id="rId15"/>
    <p:sldId id="268" r:id="rId16"/>
    <p:sldId id="269" r:id="rId17"/>
    <p:sldId id="270" r:id="rId18"/>
    <p:sldId id="275" r:id="rId19"/>
    <p:sldId id="278" r:id="rId20"/>
    <p:sldId id="276" r:id="rId21"/>
    <p:sldId id="277" r:id="rId22"/>
    <p:sldId id="279" r:id="rId23"/>
    <p:sldId id="280" r:id="rId24"/>
    <p:sldId id="284" r:id="rId25"/>
    <p:sldId id="283" r:id="rId26"/>
    <p:sldId id="282" r:id="rId27"/>
    <p:sldId id="281" r:id="rId28"/>
    <p:sldId id="274" r:id="rId29"/>
    <p:sldId id="285" r:id="rId30"/>
    <p:sldId id="286" r:id="rId31"/>
    <p:sldId id="287" r:id="rId32"/>
    <p:sldId id="288" r:id="rId33"/>
    <p:sldId id="289" r:id="rId34"/>
    <p:sldId id="290" r:id="rId35"/>
    <p:sldId id="291" r:id="rId36"/>
    <p:sldId id="292" r:id="rId37"/>
    <p:sldId id="294" r:id="rId38"/>
    <p:sldId id="295" r:id="rId39"/>
    <p:sldId id="298" r:id="rId40"/>
    <p:sldId id="297" r:id="rId41"/>
    <p:sldId id="300" r:id="rId42"/>
    <p:sldId id="299" r:id="rId43"/>
    <p:sldId id="301"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AofS/QIvQZnYxYrUUAStw" hashData="IA7+P3kE2Tm7aA0zjH+Mtm2rSr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CC3399"/>
    <a:srgbClr val="FF66CC"/>
    <a:srgbClr val="FF00FF"/>
    <a:srgbClr val="FF7C80"/>
    <a:srgbClr val="CC00CC"/>
    <a:srgbClr val="FF5050"/>
    <a:srgbClr val="FF0066"/>
    <a:srgbClr val="0000FF"/>
    <a:srgbClr val="8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46" d="100"/>
          <a:sy n="46" d="100"/>
        </p:scale>
        <p:origin x="-64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6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89043CA-2E3A-4C82-8600-2D77425C976C}" type="datetimeFigureOut">
              <a:rPr lang="en-US" smtClean="0"/>
              <a:pPr/>
              <a:t>7/19/2013</a:t>
            </a:fld>
            <a:endParaRPr lang="en-U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AFE3CA-F4CE-47DD-B2A4-54F4F6CB0314}" type="slidenum">
              <a:rPr lang="en-US" smtClean="0"/>
              <a:pPr/>
              <a:t>‹Nº›</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n-US" dirty="0"/>
          </a:p>
        </p:txBody>
      </p:sp>
      <p:sp>
        <p:nvSpPr>
          <p:cNvPr id="4" name="3 Marcador de número de diapositiva"/>
          <p:cNvSpPr>
            <a:spLocks noGrp="1"/>
          </p:cNvSpPr>
          <p:nvPr>
            <p:ph type="sldNum" sz="quarter" idx="10"/>
          </p:nvPr>
        </p:nvSpPr>
        <p:spPr/>
        <p:txBody>
          <a:bodyPr/>
          <a:lstStyle/>
          <a:p>
            <a:fld id="{71AFE3CA-F4CE-47DD-B2A4-54F4F6CB0314}"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n-US" dirty="0"/>
          </a:p>
        </p:txBody>
      </p:sp>
      <p:sp>
        <p:nvSpPr>
          <p:cNvPr id="4" name="3 Marcador de número de diapositiva"/>
          <p:cNvSpPr>
            <a:spLocks noGrp="1"/>
          </p:cNvSpPr>
          <p:nvPr>
            <p:ph type="sldNum" sz="quarter" idx="10"/>
          </p:nvPr>
        </p:nvSpPr>
        <p:spPr/>
        <p:txBody>
          <a:bodyPr/>
          <a:lstStyle/>
          <a:p>
            <a:fld id="{71AFE3CA-F4CE-47DD-B2A4-54F4F6CB0314}" type="slidenum">
              <a:rPr lang="en-US" smtClean="0"/>
              <a:pPr/>
              <a:t>15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n-US" dirty="0"/>
          </a:p>
        </p:txBody>
      </p:sp>
      <p:sp>
        <p:nvSpPr>
          <p:cNvPr id="4" name="3 Marcador de número de diapositiva"/>
          <p:cNvSpPr>
            <a:spLocks noGrp="1"/>
          </p:cNvSpPr>
          <p:nvPr>
            <p:ph type="sldNum" sz="quarter" idx="10"/>
          </p:nvPr>
        </p:nvSpPr>
        <p:spPr/>
        <p:txBody>
          <a:bodyPr/>
          <a:lstStyle/>
          <a:p>
            <a:fld id="{71AFE3CA-F4CE-47DD-B2A4-54F4F6CB0314}" type="slidenum">
              <a:rPr lang="en-US" smtClean="0"/>
              <a:pPr/>
              <a:t>18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n-US" dirty="0"/>
          </a:p>
        </p:txBody>
      </p:sp>
      <p:sp>
        <p:nvSpPr>
          <p:cNvPr id="4" name="3 Marcador de número de diapositiva"/>
          <p:cNvSpPr>
            <a:spLocks noGrp="1"/>
          </p:cNvSpPr>
          <p:nvPr>
            <p:ph type="sldNum" sz="quarter" idx="10"/>
          </p:nvPr>
        </p:nvSpPr>
        <p:spPr/>
        <p:txBody>
          <a:bodyPr/>
          <a:lstStyle/>
          <a:p>
            <a:fld id="{71AFE3CA-F4CE-47DD-B2A4-54F4F6CB0314}" type="slidenum">
              <a:rPr lang="en-US" smtClean="0"/>
              <a:pPr/>
              <a:t>20</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n-US" dirty="0"/>
          </a:p>
        </p:txBody>
      </p:sp>
      <p:sp>
        <p:nvSpPr>
          <p:cNvPr id="4" name="3 Marcador de número de diapositiva"/>
          <p:cNvSpPr>
            <a:spLocks noGrp="1"/>
          </p:cNvSpPr>
          <p:nvPr>
            <p:ph type="sldNum" sz="quarter" idx="10"/>
          </p:nvPr>
        </p:nvSpPr>
        <p:spPr/>
        <p:txBody>
          <a:bodyPr/>
          <a:lstStyle/>
          <a:p>
            <a:fld id="{71AFE3CA-F4CE-47DD-B2A4-54F4F6CB0314}" type="slidenum">
              <a:rPr lang="en-US" smtClean="0"/>
              <a:pPr/>
              <a:t>21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p>
            <a:fld id="{9CB1B5CF-F338-451B-B2C1-C131BF752571}" type="datetimeFigureOut">
              <a:rPr lang="en-US" smtClean="0"/>
              <a:pPr/>
              <a:t>7/19/2013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3EC89123-8554-4070-9BEE-A4C1A40EFC90}"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9CB1B5CF-F338-451B-B2C1-C131BF752571}" type="datetimeFigureOut">
              <a:rPr lang="en-US" smtClean="0"/>
              <a:pPr/>
              <a:t>7/19/2013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3EC89123-8554-4070-9BEE-A4C1A40EFC90}"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CB1B5CF-F338-451B-B2C1-C131BF752571}" type="datetimeFigureOut">
              <a:rPr lang="en-US" smtClean="0"/>
              <a:pPr/>
              <a:t>7/19/2013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3EC89123-8554-4070-9BEE-A4C1A40EFC90}"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p>
            <a:fld id="{9CB1B5CF-F338-451B-B2C1-C131BF752571}" type="datetimeFigureOut">
              <a:rPr lang="en-US" smtClean="0"/>
              <a:pPr/>
              <a:t>7/19/2013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3EC89123-8554-4070-9BEE-A4C1A40EFC90}" type="slidenum">
              <a:rPr lang="en-US" smtClean="0"/>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p>
            <a:fld id="{9CB1B5CF-F338-451B-B2C1-C131BF752571}" type="datetimeFigureOut">
              <a:rPr lang="en-US" smtClean="0"/>
              <a:pPr/>
              <a:t>7/19/2013</a:t>
            </a:fld>
            <a:endParaRPr lang="en-US"/>
          </a:p>
        </p:txBody>
      </p:sp>
      <p:sp>
        <p:nvSpPr>
          <p:cNvPr id="8" name="7 Marcador de pie de página"/>
          <p:cNvSpPr>
            <a:spLocks noGrp="1"/>
          </p:cNvSpPr>
          <p:nvPr>
            <p:ph type="ftr" sz="quarter" idx="11"/>
          </p:nvPr>
        </p:nvSpPr>
        <p:spPr/>
        <p:txBody>
          <a:bodyPr/>
          <a:lstStyle/>
          <a:p>
            <a:endParaRPr lang="en-US"/>
          </a:p>
        </p:txBody>
      </p:sp>
      <p:sp>
        <p:nvSpPr>
          <p:cNvPr id="9" name="8 Marcador de número de diapositiva"/>
          <p:cNvSpPr>
            <a:spLocks noGrp="1"/>
          </p:cNvSpPr>
          <p:nvPr>
            <p:ph type="sldNum" sz="quarter" idx="12"/>
          </p:nvPr>
        </p:nvSpPr>
        <p:spPr/>
        <p:txBody>
          <a:bodyPr/>
          <a:lstStyle/>
          <a:p>
            <a:fld id="{3EC89123-8554-4070-9BEE-A4C1A40EFC90}"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fecha"/>
          <p:cNvSpPr>
            <a:spLocks noGrp="1"/>
          </p:cNvSpPr>
          <p:nvPr>
            <p:ph type="dt" sz="half" idx="10"/>
          </p:nvPr>
        </p:nvSpPr>
        <p:spPr/>
        <p:txBody>
          <a:bodyPr/>
          <a:lstStyle/>
          <a:p>
            <a:fld id="{9CB1B5CF-F338-451B-B2C1-C131BF752571}" type="datetimeFigureOut">
              <a:rPr lang="en-US" smtClean="0"/>
              <a:pPr/>
              <a:t>7/19/2013</a:t>
            </a:fld>
            <a:endParaRPr lang="en-US"/>
          </a:p>
        </p:txBody>
      </p:sp>
      <p:sp>
        <p:nvSpPr>
          <p:cNvPr id="4" name="3 Marcador de pie de página"/>
          <p:cNvSpPr>
            <a:spLocks noGrp="1"/>
          </p:cNvSpPr>
          <p:nvPr>
            <p:ph type="ftr" sz="quarter" idx="11"/>
          </p:nvPr>
        </p:nvSpPr>
        <p:spPr/>
        <p:txBody>
          <a:bodyPr/>
          <a:lstStyle/>
          <a:p>
            <a:endParaRPr lang="en-US"/>
          </a:p>
        </p:txBody>
      </p:sp>
      <p:sp>
        <p:nvSpPr>
          <p:cNvPr id="5" name="4 Marcador de número de diapositiva"/>
          <p:cNvSpPr>
            <a:spLocks noGrp="1"/>
          </p:cNvSpPr>
          <p:nvPr>
            <p:ph type="sldNum" sz="quarter" idx="12"/>
          </p:nvPr>
        </p:nvSpPr>
        <p:spPr/>
        <p:txBody>
          <a:bodyPr/>
          <a:lstStyle/>
          <a:p>
            <a:fld id="{3EC89123-8554-4070-9BEE-A4C1A40EFC90}"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CB1B5CF-F338-451B-B2C1-C131BF752571}" type="datetimeFigureOut">
              <a:rPr lang="en-US" smtClean="0"/>
              <a:pPr/>
              <a:t>7/19/2013</a:t>
            </a:fld>
            <a:endParaRPr lang="en-US"/>
          </a:p>
        </p:txBody>
      </p:sp>
      <p:sp>
        <p:nvSpPr>
          <p:cNvPr id="3" name="2 Marcador de pie de página"/>
          <p:cNvSpPr>
            <a:spLocks noGrp="1"/>
          </p:cNvSpPr>
          <p:nvPr>
            <p:ph type="ftr" sz="quarter" idx="11"/>
          </p:nvPr>
        </p:nvSpPr>
        <p:spPr/>
        <p:txBody>
          <a:bodyPr/>
          <a:lstStyle/>
          <a:p>
            <a:endParaRPr lang="en-US"/>
          </a:p>
        </p:txBody>
      </p:sp>
      <p:sp>
        <p:nvSpPr>
          <p:cNvPr id="4" name="3 Marcador de número de diapositiva"/>
          <p:cNvSpPr>
            <a:spLocks noGrp="1"/>
          </p:cNvSpPr>
          <p:nvPr>
            <p:ph type="sldNum" sz="quarter" idx="12"/>
          </p:nvPr>
        </p:nvSpPr>
        <p:spPr/>
        <p:txBody>
          <a:bodyPr/>
          <a:lstStyle/>
          <a:p>
            <a:fld id="{3EC89123-8554-4070-9BEE-A4C1A40EFC90}"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CB1B5CF-F338-451B-B2C1-C131BF752571}" type="datetimeFigureOut">
              <a:rPr lang="en-US" smtClean="0"/>
              <a:pPr/>
              <a:t>7/19/2013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3EC89123-8554-4070-9BEE-A4C1A40EFC90}"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CB1B5CF-F338-451B-B2C1-C131BF752571}" type="datetimeFigureOut">
              <a:rPr lang="en-US" smtClean="0"/>
              <a:pPr/>
              <a:t>7/19/2013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3EC89123-8554-4070-9BEE-A4C1A40EFC90}"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9CB1B5CF-F338-451B-B2C1-C131BF752571}" type="datetimeFigureOut">
              <a:rPr lang="en-US" smtClean="0"/>
              <a:pPr/>
              <a:t>7/19/2013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3EC89123-8554-4070-9BEE-A4C1A40EFC90}"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9CB1B5CF-F338-451B-B2C1-C131BF752571}" type="datetimeFigureOut">
              <a:rPr lang="en-US" smtClean="0"/>
              <a:pPr/>
              <a:t>7/19/2013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3EC89123-8554-4070-9BEE-A4C1A40EFC90}" type="slidenum">
              <a:rPr lang="en-US" smtClean="0"/>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4D6FEB9-527A-41EF-BB5F-A10ACA68A57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B1B5CF-F338-451B-B2C1-C131BF752571}" type="datetimeFigureOut">
              <a:rPr lang="en-US" smtClean="0"/>
              <a:pPr/>
              <a:t>7/19/2013</a:t>
            </a:fld>
            <a:endParaRPr lang="en-U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C89123-8554-4070-9BEE-A4C1A40EFC90}"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3BACF1F-39A9-4865-AF3A-E0123C026BE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gif"/></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5" Type="http://schemas.openxmlformats.org/officeDocument/2006/relationships/image" Target="../media/image31.gif"/><Relationship Id="rId4" Type="http://schemas.openxmlformats.org/officeDocument/2006/relationships/image" Target="../media/image30.jpeg"/></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3.gif"/><Relationship Id="rId5" Type="http://schemas.openxmlformats.org/officeDocument/2006/relationships/hyperlink" Target="http://www.ojocientifico.com/2011/04/08/ultimos-10-avances-cientificos-y-tecnologicos" TargetMode="External"/><Relationship Id="rId4"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www.youtube.com/watch?v=QHpRqUo9kE4" TargetMode="External"/><Relationship Id="rId2" Type="http://schemas.openxmlformats.org/officeDocument/2006/relationships/image" Target="../media/image44.jpeg"/><Relationship Id="rId1" Type="http://schemas.openxmlformats.org/officeDocument/2006/relationships/slideLayout" Target="../slideLayouts/slideLayout2.xml"/><Relationship Id="rId5" Type="http://schemas.openxmlformats.org/officeDocument/2006/relationships/image" Target="../media/image46.gif"/><Relationship Id="rId4" Type="http://schemas.openxmlformats.org/officeDocument/2006/relationships/image" Target="../media/image45.jpeg"/></Relationships>
</file>

<file path=ppt/slides/_rels/slide31.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www.mispps.com/reflexion/evidencias-cientificas-de-la-biblia-parte-1/" TargetMode="External"/><Relationship Id="rId2" Type="http://schemas.openxmlformats.org/officeDocument/2006/relationships/image" Target="../media/image53.jpeg"/><Relationship Id="rId1" Type="http://schemas.openxmlformats.org/officeDocument/2006/relationships/slideLayout" Target="../slideLayouts/slideLayout2.xml"/><Relationship Id="rId4" Type="http://schemas.openxmlformats.org/officeDocument/2006/relationships/image" Target="../media/image54.gif"/></Relationships>
</file>

<file path=ppt/slides/_rels/slide36.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7" name="Picture 7" descr="C:\Documents and Settings\Administrador\Escritorio\wallpaper-biblia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1500166" y="4857760"/>
            <a:ext cx="6000792" cy="1077218"/>
          </a:xfrm>
          <a:prstGeom prst="rect">
            <a:avLst/>
          </a:prstGeom>
          <a:noFill/>
        </p:spPr>
        <p:txBody>
          <a:bodyPr wrap="square" rtlCol="0">
            <a:spAutoFit/>
          </a:bodyPr>
          <a:lstStyle/>
          <a:p>
            <a:pPr algn="ctr"/>
            <a:r>
              <a:rPr lang="es-ES" sz="3200" b="1" dirty="0" smtClean="0">
                <a:solidFill>
                  <a:schemeClr val="bg1"/>
                </a:solidFill>
                <a:effectLst>
                  <a:outerShdw blurRad="38100" dist="38100" dir="2700000" algn="tl">
                    <a:srgbClr val="000000">
                      <a:alpha val="43137"/>
                    </a:srgbClr>
                  </a:outerShdw>
                </a:effectLst>
                <a:latin typeface="Lucida Bright" pitchFamily="18" charset="0"/>
              </a:rPr>
              <a:t>EVIDENCIAS CIENTÍFICAS DE LA BIBLIA      </a:t>
            </a:r>
            <a:endParaRPr lang="en-US" sz="3200" b="1" dirty="0" smtClean="0">
              <a:solidFill>
                <a:schemeClr val="bg1"/>
              </a:solidFill>
              <a:effectLst>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3428992" y="6215082"/>
            <a:ext cx="2071702" cy="369332"/>
          </a:xfrm>
          <a:prstGeom prst="rect">
            <a:avLst/>
          </a:prstGeom>
          <a:noFill/>
        </p:spPr>
        <p:txBody>
          <a:bodyPr wrap="square" rtlCol="0">
            <a:spAutoFit/>
          </a:bodyPr>
          <a:lstStyle/>
          <a:p>
            <a:pPr algn="ctr"/>
            <a:r>
              <a:rPr lang="es-ES" b="1" dirty="0" smtClean="0">
                <a:solidFill>
                  <a:schemeClr val="bg1"/>
                </a:solidFill>
                <a:effectLst>
                  <a:outerShdw blurRad="38100" dist="38100" dir="2700000" algn="tl">
                    <a:srgbClr val="000000">
                      <a:alpha val="43137"/>
                    </a:srgbClr>
                  </a:outerShdw>
                </a:effectLst>
                <a:latin typeface="Lucida Bright" pitchFamily="18" charset="0"/>
              </a:rPr>
              <a:t>PARTE 2</a:t>
            </a:r>
            <a:endParaRPr lang="en-US" b="1" dirty="0" smtClean="0">
              <a:solidFill>
                <a:schemeClr val="bg1"/>
              </a:solidFill>
              <a:effectLst>
                <a:outerShdw blurRad="38100" dist="38100" dir="2700000" algn="tl">
                  <a:srgbClr val="000000">
                    <a:alpha val="43137"/>
                  </a:srgbClr>
                </a:outerShdw>
              </a:effectLst>
              <a:latin typeface="Lucida Bright" pitchFamily="18" charset="0"/>
            </a:endParaRPr>
          </a:p>
        </p:txBody>
      </p:sp>
      <p:sp>
        <p:nvSpPr>
          <p:cNvPr id="10" name="9 CuadroTexto"/>
          <p:cNvSpPr txBox="1"/>
          <p:nvPr/>
        </p:nvSpPr>
        <p:spPr>
          <a:xfrm>
            <a:off x="571472" y="6215082"/>
            <a:ext cx="1571636" cy="276999"/>
          </a:xfrm>
          <a:prstGeom prst="rect">
            <a:avLst/>
          </a:prstGeom>
          <a:solidFill>
            <a:srgbClr val="FF0000">
              <a:alpha val="25000"/>
            </a:srgbClr>
          </a:solidFill>
          <a:ln w="19050">
            <a:solidFill>
              <a:srgbClr val="FFFFFF"/>
            </a:solidFill>
          </a:ln>
        </p:spPr>
        <p:txBody>
          <a:bodyPr wrap="square" rtlCol="0">
            <a:spAutoFit/>
          </a:bodyPr>
          <a:lstStyle/>
          <a:p>
            <a:pPr algn="ctr"/>
            <a:r>
              <a:rPr lang="es-ES" sz="1200" b="1" dirty="0" smtClean="0">
                <a:solidFill>
                  <a:srgbClr val="00FF00"/>
                </a:solidFill>
                <a:effectLst>
                  <a:outerShdw blurRad="38100" dist="38100" dir="2700000" algn="tl">
                    <a:srgbClr val="000000">
                      <a:alpha val="43137"/>
                    </a:srgbClr>
                  </a:outerShdw>
                </a:effectLst>
                <a:latin typeface="Times New Roman" pitchFamily="18" charset="0"/>
                <a:cs typeface="Times New Roman" pitchFamily="18" charset="0"/>
              </a:rPr>
              <a:t>AVANCE MANUAL</a:t>
            </a:r>
            <a:endParaRPr lang="en-US" sz="1200" b="1" dirty="0" smtClean="0">
              <a:solidFill>
                <a:srgbClr val="00FF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1" name="10 CuadroTexto"/>
          <p:cNvSpPr txBox="1"/>
          <p:nvPr/>
        </p:nvSpPr>
        <p:spPr>
          <a:xfrm>
            <a:off x="7715272" y="5929330"/>
            <a:ext cx="857256"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Roberto</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12" name="11 CuadroTexto"/>
          <p:cNvSpPr txBox="1"/>
          <p:nvPr/>
        </p:nvSpPr>
        <p:spPr>
          <a:xfrm>
            <a:off x="7572396" y="6143644"/>
            <a:ext cx="1143008"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Lima-Perú</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pic>
        <p:nvPicPr>
          <p:cNvPr id="13" name="Picture 8" descr="PkRU.gif (9741 bytes)"/>
          <p:cNvPicPr>
            <a:picLocks noChangeAspect="1" noChangeArrowheads="1" noCrop="1"/>
          </p:cNvPicPr>
          <p:nvPr/>
        </p:nvPicPr>
        <p:blipFill>
          <a:blip r:embed="rId3"/>
          <a:srcRect/>
          <a:stretch>
            <a:fillRect/>
          </a:stretch>
        </p:blipFill>
        <p:spPr bwMode="auto">
          <a:xfrm>
            <a:off x="7215206" y="6125784"/>
            <a:ext cx="460362" cy="287727"/>
          </a:xfrm>
          <a:prstGeom prst="rect">
            <a:avLst/>
          </a:prstGeom>
          <a:noFill/>
        </p:spPr>
      </p:pic>
      <p:sp>
        <p:nvSpPr>
          <p:cNvPr id="14" name="13 Marco"/>
          <p:cNvSpPr/>
          <p:nvPr/>
        </p:nvSpPr>
        <p:spPr>
          <a:xfrm>
            <a:off x="0" y="0"/>
            <a:ext cx="9144000" cy="6858000"/>
          </a:xfrm>
          <a:prstGeom prst="frame">
            <a:avLst>
              <a:gd name="adj1" fmla="val 2578"/>
            </a:avLst>
          </a:prstGeom>
          <a:blipFill>
            <a:blip r:embed="rId4"/>
            <a:stretch>
              <a:fillRect/>
            </a:stretch>
          </a:blip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www.pulsarmedia.eu/data/media/14/big/Outer_Regions_By_Ladyrapid_1920X1200__www.pulsarmedia.eu_1024x768.jpg"/>
          <p:cNvPicPr>
            <a:picLocks noChangeAspect="1" noChangeArrowheads="1"/>
          </p:cNvPicPr>
          <p:nvPr/>
        </p:nvPicPr>
        <p:blipFill>
          <a:blip r:embed="rId3"/>
          <a:srcRect/>
          <a:stretch>
            <a:fillRect/>
          </a:stretch>
        </p:blipFill>
        <p:spPr bwMode="auto">
          <a:xfrm>
            <a:off x="-1" y="0"/>
            <a:ext cx="9143999" cy="6858000"/>
          </a:xfrm>
          <a:prstGeom prst="rect">
            <a:avLst/>
          </a:prstGeom>
          <a:noFill/>
        </p:spPr>
      </p:pic>
      <p:sp>
        <p:nvSpPr>
          <p:cNvPr id="2" name="1 CuadroTexto"/>
          <p:cNvSpPr txBox="1"/>
          <p:nvPr/>
        </p:nvSpPr>
        <p:spPr>
          <a:xfrm>
            <a:off x="857224" y="2143116"/>
            <a:ext cx="5072098" cy="369332"/>
          </a:xfrm>
          <a:prstGeom prst="rect">
            <a:avLst/>
          </a:prstGeom>
          <a:solidFill>
            <a:schemeClr val="accent1">
              <a:lumMod val="75000"/>
              <a:alpha val="50000"/>
            </a:schemeClr>
          </a:solidFill>
        </p:spPr>
        <p:txBody>
          <a:bodyPr wrap="square" rtlCol="0">
            <a:spAutoFit/>
          </a:bodyPr>
          <a:lstStyle/>
          <a:p>
            <a:r>
              <a:rPr lang="es-ES" b="1" u="sng" dirty="0" smtClean="0">
                <a:solidFill>
                  <a:srgbClr val="FFFF00"/>
                </a:solidFill>
                <a:effectLst>
                  <a:outerShdw blurRad="38100" dist="38100" dir="2700000" algn="tl">
                    <a:srgbClr val="000000">
                      <a:alpha val="43137"/>
                    </a:srgbClr>
                  </a:outerShdw>
                </a:effectLst>
                <a:latin typeface="Lucida Bright" pitchFamily="18" charset="0"/>
              </a:rPr>
              <a:t>LAS ESTRELLAS DESCRIBIENDO ÓRBITAS</a:t>
            </a:r>
          </a:p>
        </p:txBody>
      </p:sp>
      <p:sp>
        <p:nvSpPr>
          <p:cNvPr id="5" name="4 CuadroTexto"/>
          <p:cNvSpPr txBox="1"/>
          <p:nvPr/>
        </p:nvSpPr>
        <p:spPr>
          <a:xfrm>
            <a:off x="785786" y="4429132"/>
            <a:ext cx="7715304" cy="1754326"/>
          </a:xfrm>
          <a:prstGeom prst="rect">
            <a:avLst/>
          </a:prstGeom>
          <a:solidFill>
            <a:schemeClr val="accent1">
              <a:lumMod val="75000"/>
              <a:alpha val="50000"/>
            </a:schemeClr>
          </a:solidFill>
        </p:spPr>
        <p:txBody>
          <a:bodyPr wrap="square" rtlCol="0">
            <a:spAutoFit/>
          </a:bodyPr>
          <a:lstStyle/>
          <a:p>
            <a:pPr lvl="0" fontAlgn="base">
              <a:spcBef>
                <a:spcPct val="0"/>
              </a:spcBef>
              <a:spcAft>
                <a:spcPct val="0"/>
              </a:spcAft>
              <a:tabLst>
                <a:tab pos="5153025" algn="l"/>
              </a:tabLst>
            </a:pP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En Jueces 5:20 Dios afirma que las estrellas tienen </a:t>
            </a:r>
            <a:r>
              <a:rPr lang="es-ES" b="1" dirty="0">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ó</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rbitas. </a:t>
            </a:r>
            <a:endParaRPr kumimoji="0" lang="en-U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ndParaRPr>
          </a:p>
          <a:p>
            <a:pPr lvl="0" eaLnBrk="0" fontAlgn="base" hangingPunct="0">
              <a:spcBef>
                <a:spcPct val="0"/>
              </a:spcBef>
              <a:spcAft>
                <a:spcPct val="0"/>
              </a:spcAft>
              <a:tabLst>
                <a:tab pos="5153025" algn="l"/>
              </a:tabLst>
            </a:pP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Jueces</a:t>
            </a:r>
            <a:r>
              <a:rPr kumimoji="0" lang="es-ES" b="1" i="0" u="none" strike="noStrike" cap="none" normalizeH="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5:20,  nos dice</a:t>
            </a:r>
            <a:r>
              <a:rPr kumimoji="0" lang="es-ES" b="1" i="0" u="none" strike="noStrike" cap="none" normalizeH="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Desde los cielos las estrellas pelearon, desde sus ÓRBITAS pelearon contra </a:t>
            </a:r>
            <a:r>
              <a:rPr kumimoji="0" lang="es-ES" b="1" i="0" u="none" strike="noStrike" cap="none" normalizeH="0" baseline="0" dirty="0" err="1"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S</a:t>
            </a:r>
            <a:r>
              <a:rPr lang="es-ES" b="1" dirty="0" err="1">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í</a:t>
            </a:r>
            <a:r>
              <a:rPr kumimoji="0" lang="es-ES" b="1" i="0" u="none" strike="noStrike" cap="none" normalizeH="0" baseline="0" dirty="0" err="1"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sara</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a:t>
            </a:r>
            <a:endParaRPr kumimoji="0" lang="en-U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ndParaRPr>
          </a:p>
          <a:p>
            <a:pPr lvl="0" eaLnBrk="0" fontAlgn="base" hangingPunct="0">
              <a:spcBef>
                <a:spcPct val="0"/>
              </a:spcBef>
              <a:spcAft>
                <a:spcPct val="0"/>
              </a:spcAft>
              <a:tabLst>
                <a:tab pos="5153025" algn="l"/>
              </a:tabLst>
            </a:pP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Hoy en d</a:t>
            </a:r>
            <a:r>
              <a:rPr lang="es-ES" b="1" dirty="0">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 nosotros sabemos que todas las estrellas y los planetas tienen sus ÓRBITAS distintas seg</a:t>
            </a:r>
            <a:r>
              <a:rPr lang="es-ES" b="1" dirty="0">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ú</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n la rotaci</a:t>
            </a:r>
            <a:r>
              <a:rPr lang="es-ES" b="1" dirty="0">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ó</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n de la tierra. </a:t>
            </a:r>
            <a:endPar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ndParaRPr>
          </a:p>
        </p:txBody>
      </p:sp>
      <p:pic>
        <p:nvPicPr>
          <p:cNvPr id="6" name="Picture 2" descr="http://www.pulsarmedia.eu/data/media/14/big/Outer_Regions_By_Ladyrapid_1920X1200__www.pulsarmedia.eu_1024x768.jpg"/>
          <p:cNvPicPr>
            <a:picLocks noChangeAspect="1" noChangeArrowheads="1"/>
          </p:cNvPicPr>
          <p:nvPr/>
        </p:nvPicPr>
        <p:blipFill>
          <a:blip r:embed="rId3"/>
          <a:srcRect/>
          <a:stretch>
            <a:fillRect/>
          </a:stretch>
        </p:blipFill>
        <p:spPr bwMode="auto">
          <a:xfrm>
            <a:off x="1" y="0"/>
            <a:ext cx="9143999" cy="6858000"/>
          </a:xfrm>
          <a:prstGeom prst="rect">
            <a:avLst/>
          </a:prstGeom>
          <a:noFill/>
        </p:spPr>
      </p:pic>
    </p:spTree>
  </p:cSld>
  <p:clrMapOvr>
    <a:masterClrMapping/>
  </p:clrMapOvr>
  <p:transition spd="slow">
    <p:comb dir="vert"/>
    <p:sndAc>
      <p:stSnd loop="1">
        <p:snd r:embed="rId2" name="Extract from CD 2 - Track 2.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http://www.pulsarmedia.eu/data/media/14/big/A%20Planet%20Like%20Earth%20Wallpaper%202560X1600__www.pulsarmedia.eu_1024x768.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5" name="Rectangle 1"/>
          <p:cNvSpPr>
            <a:spLocks noChangeArrowheads="1"/>
          </p:cNvSpPr>
          <p:nvPr/>
        </p:nvSpPr>
        <p:spPr bwMode="auto">
          <a:xfrm>
            <a:off x="714348" y="1142984"/>
            <a:ext cx="4929222" cy="369332"/>
          </a:xfrm>
          <a:prstGeom prst="rect">
            <a:avLst/>
          </a:prstGeom>
          <a:solidFill>
            <a:srgbClr val="003366">
              <a:alpha val="4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b="1" i="0" u="sng" strike="noStrike" cap="none" normalizeH="0" baseline="0" dirty="0" smtClean="0">
                <a:ln>
                  <a:noFill/>
                </a:ln>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LA TIERRA SUSPENDIDA</a:t>
            </a:r>
            <a:r>
              <a:rPr kumimoji="0" lang="es-ES" b="1" i="0" u="sng" strike="noStrike" cap="none" normalizeH="0" dirty="0" smtClean="0">
                <a:ln>
                  <a:noFill/>
                </a:ln>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EN EL ESPACIO</a:t>
            </a:r>
            <a:endParaRPr kumimoji="0" lang="es-ES" b="1" i="0" u="sng" strike="noStrike" cap="none" normalizeH="0" baseline="0" dirty="0" smtClean="0">
              <a:ln>
                <a:noFill/>
              </a:ln>
              <a:solidFill>
                <a:srgbClr val="FF0000"/>
              </a:solidFill>
              <a:effectLst>
                <a:outerShdw blurRad="38100" dist="38100" dir="2700000" algn="tl">
                  <a:srgbClr val="000000">
                    <a:alpha val="43137"/>
                  </a:srgbClr>
                </a:outerShdw>
              </a:effectLst>
              <a:latin typeface="Lucida Bright" pitchFamily="18" charset="0"/>
            </a:endParaRPr>
          </a:p>
        </p:txBody>
      </p:sp>
      <p:sp>
        <p:nvSpPr>
          <p:cNvPr id="24578" name="Rectangle 2"/>
          <p:cNvSpPr>
            <a:spLocks noChangeArrowheads="1"/>
          </p:cNvSpPr>
          <p:nvPr/>
        </p:nvSpPr>
        <p:spPr bwMode="auto">
          <a:xfrm>
            <a:off x="0" y="0"/>
            <a:ext cx="237566" cy="24622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dirty="0" smtClean="0">
                <a:ln>
                  <a:noFill/>
                </a:ln>
                <a:solidFill>
                  <a:srgbClr val="000000"/>
                </a:solidFill>
                <a:effectLst/>
                <a:latin typeface="Calibri"/>
                <a:ea typeface="Times New Roman" pitchFamily="18" charset="0"/>
                <a:cs typeface="Times New Roman" pitchFamily="18" charset="0"/>
              </a:rPr>
              <a:t>“</a:t>
            </a:r>
            <a:endParaRPr kumimoji="0" lang="es-ES" sz="1800" b="0" i="0" u="none" strike="noStrike" cap="none" normalizeH="0" baseline="0" dirty="0" smtClean="0">
              <a:ln>
                <a:noFill/>
              </a:ln>
              <a:solidFill>
                <a:schemeClr val="tx1"/>
              </a:solidFill>
              <a:effectLst/>
              <a:latin typeface="Arial" pitchFamily="34" charset="0"/>
            </a:endParaRPr>
          </a:p>
        </p:txBody>
      </p:sp>
      <p:sp>
        <p:nvSpPr>
          <p:cNvPr id="8" name="7 CuadroTexto"/>
          <p:cNvSpPr txBox="1"/>
          <p:nvPr/>
        </p:nvSpPr>
        <p:spPr>
          <a:xfrm>
            <a:off x="714348" y="4857760"/>
            <a:ext cx="7358114" cy="1477328"/>
          </a:xfrm>
          <a:prstGeom prst="rect">
            <a:avLst/>
          </a:prstGeom>
          <a:solidFill>
            <a:srgbClr val="003366">
              <a:alpha val="40000"/>
            </a:srgbClr>
          </a:solidFill>
        </p:spPr>
        <p:txBody>
          <a:bodyPr wrap="square" rtlCol="0">
            <a:spAutoFit/>
          </a:bodyPr>
          <a:lstStyle/>
          <a:p>
            <a:pPr lvl="0" algn="just" fontAlgn="base">
              <a:spcBef>
                <a:spcPct val="0"/>
              </a:spcBef>
              <a:spcAft>
                <a:spcPct val="0"/>
              </a:spcAft>
            </a:pPr>
            <a:r>
              <a:rPr lang="es-ES" b="1" dirty="0" smtClean="0">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La Biblia dice en Job 26:7 “E</a:t>
            </a:r>
            <a:r>
              <a:rPr kumimoji="0" lang="es-ES" b="1" i="0" u="none" strike="noStrike" cap="none" normalizeH="0" baseline="0" dirty="0" smtClean="0">
                <a:ln>
                  <a:noFill/>
                </a:ln>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L extiende el norte sobre el vac</a:t>
            </a:r>
            <a:r>
              <a:rPr lang="es-ES" b="1" dirty="0" smtClean="0">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o</a:t>
            </a:r>
            <a:r>
              <a:rPr kumimoji="0" lang="es-ES" b="1" i="0" u="none" strike="noStrike" cap="none" normalizeH="0" dirty="0" smtClean="0">
                <a:ln>
                  <a:noFill/>
                </a:ln>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y</a:t>
            </a:r>
            <a:r>
              <a:rPr kumimoji="0" lang="es-ES" b="1" i="0" u="none" strike="noStrike" cap="none" normalizeH="0" baseline="0" dirty="0" smtClean="0">
                <a:ln>
                  <a:noFill/>
                </a:ln>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cuelga la tierra sobre la nada</a:t>
            </a:r>
            <a:r>
              <a:rPr lang="es-ES" b="1" dirty="0">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t>
            </a:r>
            <a:r>
              <a:rPr kumimoji="0" lang="es-ES" b="1" i="0" u="none" strike="noStrike" cap="none" normalizeH="0" baseline="0" dirty="0" smtClean="0">
                <a:ln>
                  <a:noFill/>
                </a:ln>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a:t>
            </a:r>
            <a:endParaRPr kumimoji="0" lang="en-US" b="1" i="0" u="none" strike="noStrike" cap="none" normalizeH="0" baseline="0" dirty="0" smtClean="0">
              <a:ln>
                <a:noFill/>
              </a:ln>
              <a:solidFill>
                <a:srgbClr val="FF0000"/>
              </a:solidFill>
              <a:effectLst>
                <a:outerShdw blurRad="38100" dist="38100" dir="2700000" algn="tl">
                  <a:srgbClr val="000000">
                    <a:alpha val="43137"/>
                  </a:srgbClr>
                </a:outerShdw>
              </a:effectLst>
              <a:latin typeface="Lucida Bright" pitchFamily="18" charset="0"/>
            </a:endParaRPr>
          </a:p>
          <a:p>
            <a:r>
              <a:rPr kumimoji="0" lang="es-ES" b="1" i="0" u="none" strike="noStrike" cap="none" normalizeH="0" baseline="0" dirty="0" smtClean="0">
                <a:ln>
                  <a:noFill/>
                </a:ln>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Durante much</a:t>
            </a:r>
            <a:r>
              <a:rPr lang="es-ES" b="1" dirty="0">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simo tiempo, se cre</a:t>
            </a:r>
            <a:r>
              <a:rPr lang="es-ES" b="1" dirty="0">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 que la tierra era plana, y que estaba apoyada </a:t>
            </a:r>
            <a:r>
              <a:rPr lang="es-ES" b="1" dirty="0">
                <a:solidFill>
                  <a:srgbClr val="FF0000"/>
                </a:solidFill>
                <a:effectLst>
                  <a:outerShdw blurRad="38100" dist="38100" dir="2700000" algn="tl">
                    <a:srgbClr val="000000">
                      <a:alpha val="43137"/>
                    </a:srgbClr>
                  </a:outerShdw>
                </a:effectLst>
                <a:latin typeface="Lucida Bright" pitchFamily="18" charset="0"/>
              </a:rPr>
              <a:t>en las espaldas de elefantes, </a:t>
            </a:r>
            <a:r>
              <a:rPr lang="es-ES" b="1" dirty="0" smtClean="0">
                <a:solidFill>
                  <a:srgbClr val="FF0000"/>
                </a:solidFill>
                <a:effectLst>
                  <a:outerShdw blurRad="38100" dist="38100" dir="2700000" algn="tl">
                    <a:srgbClr val="000000">
                      <a:alpha val="43137"/>
                    </a:srgbClr>
                  </a:outerShdw>
                </a:effectLst>
                <a:latin typeface="Lucida Bright" pitchFamily="18" charset="0"/>
              </a:rPr>
              <a:t>tortugas</a:t>
            </a:r>
            <a:r>
              <a:rPr lang="es-ES" b="1" dirty="0">
                <a:solidFill>
                  <a:srgbClr val="FF0000"/>
                </a:solidFill>
                <a:effectLst>
                  <a:outerShdw blurRad="38100" dist="38100" dir="2700000" algn="tl">
                    <a:srgbClr val="000000">
                      <a:alpha val="43137"/>
                    </a:srgbClr>
                  </a:outerShdw>
                </a:effectLst>
                <a:latin typeface="Lucida Bright" pitchFamily="18" charset="0"/>
              </a:rPr>
              <a:t>, serpientes, etc.</a:t>
            </a:r>
            <a:r>
              <a:rPr kumimoji="0" lang="es-ES" b="1" i="0" u="none" strike="noStrike" cap="none" normalizeH="0" baseline="0" dirty="0" smtClean="0">
                <a:ln>
                  <a:noFill/>
                </a:ln>
                <a:solidFill>
                  <a:srgbClr val="FF00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a:t>
            </a:r>
            <a:endParaRPr kumimoji="0" lang="es-ES" b="1" i="0" u="none" strike="noStrike" cap="none" normalizeH="0" baseline="0" dirty="0" smtClean="0">
              <a:ln>
                <a:noFill/>
              </a:ln>
              <a:solidFill>
                <a:srgbClr val="FF0000"/>
              </a:solidFill>
              <a:effectLst>
                <a:outerShdw blurRad="38100" dist="38100" dir="2700000" algn="tl">
                  <a:srgbClr val="000000">
                    <a:alpha val="43137"/>
                  </a:srgbClr>
                </a:outerShdw>
              </a:effectLst>
              <a:latin typeface="Lucida Bright" pitchFamily="18" charset="0"/>
            </a:endParaRPr>
          </a:p>
        </p:txBody>
      </p:sp>
      <p:pic>
        <p:nvPicPr>
          <p:cNvPr id="7" name="Picture 4" descr="http://www.pulsarmedia.eu/data/media/14/big/A%20Planet%20Like%20Earth%20Wallpaper%202560X1600__www.pulsarmedia.eu_1024x768.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1" descr="C:\Documents and Settings\Administrador\Escritorio\131382-800x600-planet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3553" name="Rectangle 1"/>
          <p:cNvSpPr>
            <a:spLocks noChangeArrowheads="1"/>
          </p:cNvSpPr>
          <p:nvPr/>
        </p:nvSpPr>
        <p:spPr bwMode="auto">
          <a:xfrm>
            <a:off x="0" y="0"/>
            <a:ext cx="280846"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153025" algn="l"/>
              </a:tabLst>
            </a:pPr>
            <a:r>
              <a:rPr kumimoji="0" lang="es-ES" sz="1000" b="0" i="0" u="none" strike="noStrike" cap="none" normalizeH="0" baseline="0" dirty="0" smtClean="0">
                <a:ln>
                  <a:noFill/>
                </a:ln>
                <a:solidFill>
                  <a:schemeClr val="tx1"/>
                </a:solidFill>
                <a:effectLst/>
                <a:latin typeface="Trebuchet MS" pitchFamily="34" charset="0"/>
                <a:ea typeface="Times New Roman" pitchFamily="18" charset="0"/>
                <a:cs typeface="Times New Roman" pitchFamily="18" charset="0"/>
              </a:rPr>
              <a:t>.</a:t>
            </a:r>
            <a:r>
              <a:rPr kumimoji="0" lang="en-US" sz="1400" b="0" i="0" u="none" strike="noStrike" cap="none" normalizeH="0" baseline="0" dirty="0" smtClean="0">
                <a:ln>
                  <a:noFill/>
                </a:ln>
                <a:solidFill>
                  <a:schemeClr val="tx1"/>
                </a:solidFill>
                <a:effectLst/>
                <a:latin typeface="Arial" pitchFamily="34" charset="0"/>
              </a:rPr>
              <a:t> </a:t>
            </a:r>
            <a:endParaRPr kumimoji="0" lang="en-US" sz="1800" b="0" i="0" u="none" strike="noStrike" cap="none" normalizeH="0" baseline="0" dirty="0" smtClean="0">
              <a:ln>
                <a:noFill/>
              </a:ln>
              <a:solidFill>
                <a:schemeClr val="tx1"/>
              </a:solidFill>
              <a:effectLst/>
              <a:latin typeface="Arial" pitchFamily="34" charset="0"/>
            </a:endParaRPr>
          </a:p>
        </p:txBody>
      </p:sp>
      <p:sp>
        <p:nvSpPr>
          <p:cNvPr id="4" name="3 CuadroTexto"/>
          <p:cNvSpPr txBox="1"/>
          <p:nvPr/>
        </p:nvSpPr>
        <p:spPr>
          <a:xfrm>
            <a:off x="642910" y="4500570"/>
            <a:ext cx="7786742" cy="2031325"/>
          </a:xfrm>
          <a:prstGeom prst="rect">
            <a:avLst/>
          </a:prstGeom>
          <a:solidFill>
            <a:schemeClr val="tx2">
              <a:lumMod val="60000"/>
              <a:lumOff val="40000"/>
              <a:alpha val="25000"/>
            </a:schemeClr>
          </a:solidFill>
        </p:spPr>
        <p:txBody>
          <a:bodyPr wrap="square" rtlCol="0">
            <a:spAutoFit/>
          </a:bodyPr>
          <a:lstStyle/>
          <a:p>
            <a:pPr lvl="0" fontAlgn="base">
              <a:spcBef>
                <a:spcPct val="0"/>
              </a:spcBef>
              <a:spcAft>
                <a:spcPct val="0"/>
              </a:spcAft>
              <a:tabLst>
                <a:tab pos="5153025" algn="l"/>
              </a:tabLst>
            </a:pPr>
            <a:r>
              <a:rPr kumimoji="0" lang="es-ES" b="1" i="0" u="none" strike="noStrike" cap="none" normalizeH="0" baseline="0" dirty="0" smtClean="0">
                <a:ln>
                  <a:noFill/>
                </a:ln>
                <a:solidFill>
                  <a:srgbClr val="FFFF00"/>
                </a:solidFill>
                <a:latin typeface="Lucida Bright" pitchFamily="18" charset="0"/>
                <a:ea typeface="Times New Roman" pitchFamily="18" charset="0"/>
                <a:cs typeface="Times New Roman" pitchFamily="18" charset="0"/>
              </a:rPr>
              <a:t>Esto sosten</a:t>
            </a:r>
            <a:r>
              <a:rPr lang="es-ES" b="1" dirty="0" smtClean="0">
                <a:solidFill>
                  <a:srgbClr val="FFFF00"/>
                </a:solidFill>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rgbClr val="FFFF00"/>
                </a:solidFill>
                <a:latin typeface="Lucida Bright" pitchFamily="18" charset="0"/>
                <a:ea typeface="Times New Roman" pitchFamily="18" charset="0"/>
                <a:cs typeface="Times New Roman" pitchFamily="18" charset="0"/>
              </a:rPr>
              <a:t>a la teor</a:t>
            </a:r>
            <a:r>
              <a:rPr lang="es-ES" b="1" dirty="0" smtClean="0">
                <a:solidFill>
                  <a:srgbClr val="FFFF00"/>
                </a:solidFill>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rgbClr val="FFFF00"/>
                </a:solidFill>
                <a:latin typeface="Lucida Bright" pitchFamily="18" charset="0"/>
                <a:ea typeface="Times New Roman" pitchFamily="18" charset="0"/>
                <a:cs typeface="Times New Roman" pitchFamily="18" charset="0"/>
              </a:rPr>
              <a:t>a Geoc</a:t>
            </a:r>
            <a:r>
              <a:rPr lang="es-ES" b="1" dirty="0" smtClean="0">
                <a:solidFill>
                  <a:srgbClr val="FFFF00"/>
                </a:solidFill>
                <a:latin typeface="Lucida Bright" pitchFamily="18" charset="0"/>
                <a:ea typeface="Times New Roman" pitchFamily="18" charset="0"/>
                <a:cs typeface="Times New Roman" pitchFamily="18" charset="0"/>
              </a:rPr>
              <a:t>é</a:t>
            </a:r>
            <a:r>
              <a:rPr kumimoji="0" lang="es-ES" b="1" i="0" u="none" strike="noStrike" cap="none" normalizeH="0" baseline="0" dirty="0" smtClean="0">
                <a:ln>
                  <a:noFill/>
                </a:ln>
                <a:solidFill>
                  <a:srgbClr val="FFFF00"/>
                </a:solidFill>
                <a:latin typeface="Lucida Bright" pitchFamily="18" charset="0"/>
                <a:ea typeface="Times New Roman" pitchFamily="18" charset="0"/>
                <a:cs typeface="Times New Roman" pitchFamily="18" charset="0"/>
              </a:rPr>
              <a:t>ntrica que situaba la Tierra como centro de </a:t>
            </a:r>
            <a:r>
              <a:rPr kumimoji="0" lang="es-ES" b="1" i="0" u="none" strike="noStrike" cap="none" normalizeH="0" baseline="0" dirty="0" err="1" smtClean="0">
                <a:ln>
                  <a:noFill/>
                </a:ln>
                <a:solidFill>
                  <a:srgbClr val="FFFF00"/>
                </a:solidFill>
                <a:latin typeface="Lucida Bright" pitchFamily="18" charset="0"/>
                <a:ea typeface="Times New Roman" pitchFamily="18" charset="0"/>
                <a:cs typeface="Times New Roman" pitchFamily="18" charset="0"/>
              </a:rPr>
              <a:t>orbitaci</a:t>
            </a:r>
            <a:r>
              <a:rPr lang="es-ES" b="1" dirty="0" err="1" smtClean="0">
                <a:solidFill>
                  <a:srgbClr val="FFFF00"/>
                </a:solidFill>
                <a:latin typeface="Lucida Bright" pitchFamily="18" charset="0"/>
                <a:ea typeface="Times New Roman" pitchFamily="18" charset="0"/>
                <a:cs typeface="Times New Roman" pitchFamily="18" charset="0"/>
              </a:rPr>
              <a:t>ó</a:t>
            </a:r>
            <a:r>
              <a:rPr kumimoji="0" lang="es-ES" b="1" i="0" u="none" strike="noStrike" cap="none" normalizeH="0" baseline="0" dirty="0" err="1" smtClean="0">
                <a:ln>
                  <a:noFill/>
                </a:ln>
                <a:solidFill>
                  <a:srgbClr val="FFFF00"/>
                </a:solidFill>
                <a:latin typeface="Lucida Bright" pitchFamily="18" charset="0"/>
                <a:ea typeface="Times New Roman" pitchFamily="18" charset="0"/>
                <a:cs typeface="Times New Roman" pitchFamily="18" charset="0"/>
              </a:rPr>
              <a:t>n</a:t>
            </a:r>
            <a:r>
              <a:rPr kumimoji="0" lang="es-ES" b="1" i="0" u="none" strike="noStrike" cap="none" normalizeH="0" baseline="0" dirty="0" smtClean="0">
                <a:ln>
                  <a:noFill/>
                </a:ln>
                <a:solidFill>
                  <a:srgbClr val="FFFF00"/>
                </a:solidFill>
                <a:latin typeface="Lucida Bright" pitchFamily="18" charset="0"/>
                <a:ea typeface="Times New Roman" pitchFamily="18" charset="0"/>
                <a:cs typeface="Times New Roman" pitchFamily="18" charset="0"/>
              </a:rPr>
              <a:t> solar. Cop</a:t>
            </a:r>
            <a:r>
              <a:rPr lang="es-ES" b="1" dirty="0" smtClean="0">
                <a:solidFill>
                  <a:srgbClr val="FFFF00"/>
                </a:solidFill>
                <a:latin typeface="Lucida Bright" pitchFamily="18" charset="0"/>
                <a:ea typeface="Times New Roman" pitchFamily="18" charset="0"/>
                <a:cs typeface="Times New Roman" pitchFamily="18" charset="0"/>
              </a:rPr>
              <a:t>é</a:t>
            </a:r>
            <a:r>
              <a:rPr kumimoji="0" lang="es-ES" b="1" i="0" u="none" strike="noStrike" cap="none" normalizeH="0" baseline="0" dirty="0" smtClean="0">
                <a:ln>
                  <a:noFill/>
                </a:ln>
                <a:solidFill>
                  <a:srgbClr val="FFFF00"/>
                </a:solidFill>
                <a:latin typeface="Lucida Bright" pitchFamily="18" charset="0"/>
                <a:ea typeface="Times New Roman" pitchFamily="18" charset="0"/>
                <a:cs typeface="Times New Roman" pitchFamily="18" charset="0"/>
              </a:rPr>
              <a:t>rnico y Galileo despu</a:t>
            </a:r>
            <a:r>
              <a:rPr lang="es-ES" b="1" dirty="0" smtClean="0">
                <a:solidFill>
                  <a:srgbClr val="FFFF00"/>
                </a:solidFill>
                <a:latin typeface="Lucida Bright" pitchFamily="18" charset="0"/>
                <a:ea typeface="Times New Roman" pitchFamily="18" charset="0"/>
                <a:cs typeface="Times New Roman" pitchFamily="18" charset="0"/>
              </a:rPr>
              <a:t>é</a:t>
            </a:r>
            <a:r>
              <a:rPr kumimoji="0" lang="es-ES" b="1" i="0" u="none" strike="noStrike" cap="none" normalizeH="0" baseline="0" dirty="0" smtClean="0">
                <a:ln>
                  <a:noFill/>
                </a:ln>
                <a:solidFill>
                  <a:srgbClr val="FFFF00"/>
                </a:solidFill>
                <a:latin typeface="Lucida Bright" pitchFamily="18" charset="0"/>
                <a:ea typeface="Times New Roman" pitchFamily="18" charset="0"/>
                <a:cs typeface="Times New Roman" pitchFamily="18" charset="0"/>
              </a:rPr>
              <a:t>s, sostuvieron la teor</a:t>
            </a:r>
            <a:r>
              <a:rPr lang="es-ES" b="1" dirty="0" smtClean="0">
                <a:solidFill>
                  <a:srgbClr val="FFFF00"/>
                </a:solidFill>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rgbClr val="FFFF00"/>
                </a:solidFill>
                <a:latin typeface="Lucida Bright" pitchFamily="18" charset="0"/>
                <a:ea typeface="Times New Roman" pitchFamily="18" charset="0"/>
                <a:cs typeface="Times New Roman" pitchFamily="18" charset="0"/>
              </a:rPr>
              <a:t>a Helioc</a:t>
            </a:r>
            <a:r>
              <a:rPr lang="es-ES" b="1" dirty="0" smtClean="0">
                <a:solidFill>
                  <a:srgbClr val="FFFF00"/>
                </a:solidFill>
                <a:latin typeface="Lucida Bright" pitchFamily="18" charset="0"/>
                <a:ea typeface="Times New Roman" pitchFamily="18" charset="0"/>
                <a:cs typeface="Times New Roman" pitchFamily="18" charset="0"/>
              </a:rPr>
              <a:t>é</a:t>
            </a:r>
            <a:r>
              <a:rPr kumimoji="0" lang="es-ES" b="1" i="0" u="none" strike="noStrike" cap="none" normalizeH="0" baseline="0" dirty="0" smtClean="0">
                <a:ln>
                  <a:noFill/>
                </a:ln>
                <a:solidFill>
                  <a:srgbClr val="FFFF00"/>
                </a:solidFill>
                <a:latin typeface="Lucida Bright" pitchFamily="18" charset="0"/>
                <a:ea typeface="Times New Roman" pitchFamily="18" charset="0"/>
                <a:cs typeface="Times New Roman" pitchFamily="18" charset="0"/>
              </a:rPr>
              <a:t>ntrica, es decir, que era la Tierra la que giraba alrededor del sol. </a:t>
            </a:r>
          </a:p>
          <a:p>
            <a:pPr lvl="0" fontAlgn="base">
              <a:spcBef>
                <a:spcPct val="0"/>
              </a:spcBef>
              <a:spcAft>
                <a:spcPct val="0"/>
              </a:spcAft>
              <a:tabLst>
                <a:tab pos="5153025" algn="l"/>
              </a:tabLst>
            </a:pPr>
            <a:endParaRPr lang="es-ES" b="1" dirty="0">
              <a:solidFill>
                <a:srgbClr val="FFFF00"/>
              </a:solidFill>
              <a:latin typeface="Lucida Bright" pitchFamily="18" charset="0"/>
              <a:ea typeface="Times New Roman" pitchFamily="18" charset="0"/>
              <a:cs typeface="Times New Roman" pitchFamily="18" charset="0"/>
            </a:endParaRPr>
          </a:p>
          <a:p>
            <a:pPr lvl="0" fontAlgn="base">
              <a:spcBef>
                <a:spcPct val="0"/>
              </a:spcBef>
              <a:spcAft>
                <a:spcPct val="0"/>
              </a:spcAft>
              <a:tabLst>
                <a:tab pos="5153025" algn="l"/>
              </a:tabLst>
            </a:pPr>
            <a:r>
              <a:rPr kumimoji="0" lang="es-ES" b="1" i="0" u="none" strike="noStrike" cap="none" normalizeH="0" baseline="0" dirty="0" smtClean="0">
                <a:ln>
                  <a:noFill/>
                </a:ln>
                <a:solidFill>
                  <a:srgbClr val="FFFF00"/>
                </a:solidFill>
                <a:latin typeface="Lucida Bright" pitchFamily="18" charset="0"/>
                <a:ea typeface="Times New Roman" pitchFamily="18" charset="0"/>
                <a:cs typeface="Times New Roman" pitchFamily="18" charset="0"/>
              </a:rPr>
              <a:t>No fue hasta en los tiempos modernos que descubrieron que la tierra está suspendida en el espacio vacío.</a:t>
            </a:r>
            <a:endParaRPr lang="en-US" b="1" dirty="0">
              <a:solidFill>
                <a:srgbClr val="FFFF00"/>
              </a:solidFill>
              <a:latin typeface="Lucida Bright" pitchFamily="18" charset="0"/>
            </a:endParaRPr>
          </a:p>
        </p:txBody>
      </p:sp>
      <p:pic>
        <p:nvPicPr>
          <p:cNvPr id="5" name="Picture 1" descr="C:\Documents and Settings\Administrador\Escritorio\131382-800x600-planets.jpg"/>
          <p:cNvPicPr>
            <a:picLocks noChangeAspect="1" noChangeArrowheads="1"/>
          </p:cNvPicPr>
          <p:nvPr/>
        </p:nvPicPr>
        <p:blipFill>
          <a:blip r:embed="rId2"/>
          <a:srcRect/>
          <a:stretch>
            <a:fillRect/>
          </a:stretch>
        </p:blipFill>
        <p:spPr bwMode="auto">
          <a:xfrm>
            <a:off x="0" y="-2"/>
            <a:ext cx="9144000" cy="6858001"/>
          </a:xfrm>
          <a:prstGeom prst="rect">
            <a:avLst/>
          </a:prstGeom>
          <a:noFill/>
        </p:spPr>
      </p:pic>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1" descr="C:\Documents and Settings\Administrador\Escritorio\1384848-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785786" y="2500306"/>
            <a:ext cx="3714776" cy="369332"/>
          </a:xfrm>
          <a:prstGeom prst="rect">
            <a:avLst/>
          </a:prstGeom>
          <a:solidFill>
            <a:srgbClr val="00FFFF">
              <a:alpha val="25000"/>
            </a:srgbClr>
          </a:solidFill>
        </p:spPr>
        <p:txBody>
          <a:bodyPr wrap="square" rtlCol="0">
            <a:spAutoFit/>
          </a:bodyPr>
          <a:lstStyle/>
          <a:p>
            <a:r>
              <a:rPr lang="es-ES" b="1" u="sng" dirty="0" smtClean="0">
                <a:solidFill>
                  <a:schemeClr val="bg1"/>
                </a:solidFill>
                <a:effectLst>
                  <a:outerShdw blurRad="38100" dist="38100" dir="2700000" algn="tl">
                    <a:srgbClr val="000000">
                      <a:alpha val="43137"/>
                    </a:srgbClr>
                  </a:outerShdw>
                </a:effectLst>
                <a:latin typeface="Lucida Bright" pitchFamily="18" charset="0"/>
              </a:rPr>
              <a:t>LA TRAYECTORIA DE LA LUZ</a:t>
            </a:r>
            <a:endParaRPr lang="en-US" b="1" u="sng" dirty="0">
              <a:solidFill>
                <a:schemeClr val="bg1"/>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785786" y="5357826"/>
            <a:ext cx="7286676" cy="1200329"/>
          </a:xfrm>
          <a:prstGeom prst="rect">
            <a:avLst/>
          </a:prstGeom>
          <a:solidFill>
            <a:srgbClr val="00FFFF">
              <a:alpha val="25000"/>
            </a:srgbClr>
          </a:solidFill>
        </p:spPr>
        <p:txBody>
          <a:bodyPr wrap="square" rtlCol="0">
            <a:spAutoFit/>
          </a:bodyPr>
          <a:lstStyle/>
          <a:p>
            <a:r>
              <a:rPr lang="es-ES" b="1" dirty="0">
                <a:solidFill>
                  <a:schemeClr val="bg1"/>
                </a:solidFill>
                <a:latin typeface="Lucida Bright" pitchFamily="18" charset="0"/>
              </a:rPr>
              <a:t>De la luz es dicho que viaja por un "camino" (Hebreo, </a:t>
            </a:r>
            <a:r>
              <a:rPr lang="es-ES" b="1" dirty="0" err="1">
                <a:solidFill>
                  <a:schemeClr val="bg1"/>
                </a:solidFill>
                <a:latin typeface="Lucida Bright" pitchFamily="18" charset="0"/>
              </a:rPr>
              <a:t>derek</a:t>
            </a:r>
            <a:r>
              <a:rPr lang="es-ES" b="1" dirty="0">
                <a:solidFill>
                  <a:schemeClr val="bg1"/>
                </a:solidFill>
                <a:latin typeface="Lucida Bright" pitchFamily="18" charset="0"/>
              </a:rPr>
              <a:t>), que es literalmente una senda o vía </a:t>
            </a:r>
            <a:r>
              <a:rPr lang="es-ES" b="1" dirty="0" smtClean="0">
                <a:solidFill>
                  <a:schemeClr val="bg1"/>
                </a:solidFill>
                <a:latin typeface="Lucida Bright" pitchFamily="18" charset="0"/>
              </a:rPr>
              <a:t>(Génesis </a:t>
            </a:r>
            <a:r>
              <a:rPr lang="es-ES" b="1" dirty="0">
                <a:solidFill>
                  <a:schemeClr val="bg1"/>
                </a:solidFill>
                <a:latin typeface="Lucida Bright" pitchFamily="18" charset="0"/>
              </a:rPr>
              <a:t>16:7). Por otro lado, de las tinieblas es dicho que está en un "lugar" (Hebreo, </a:t>
            </a:r>
            <a:r>
              <a:rPr lang="es-ES" b="1" dirty="0" err="1">
                <a:solidFill>
                  <a:schemeClr val="bg1"/>
                </a:solidFill>
                <a:latin typeface="Lucida Bright" pitchFamily="18" charset="0"/>
              </a:rPr>
              <a:t>maqom</a:t>
            </a:r>
            <a:r>
              <a:rPr lang="es-ES" b="1" dirty="0">
                <a:solidFill>
                  <a:schemeClr val="bg1"/>
                </a:solidFill>
                <a:latin typeface="Lucida Bright" pitchFamily="18" charset="0"/>
              </a:rPr>
              <a:t>), que indica un paraje o sitio </a:t>
            </a:r>
            <a:r>
              <a:rPr lang="es-ES" b="1" dirty="0" smtClean="0">
                <a:solidFill>
                  <a:schemeClr val="bg1"/>
                </a:solidFill>
                <a:latin typeface="Lucida Bright" pitchFamily="18" charset="0"/>
              </a:rPr>
              <a:t>(Génesis </a:t>
            </a:r>
            <a:r>
              <a:rPr lang="es-ES" b="1" dirty="0">
                <a:solidFill>
                  <a:schemeClr val="bg1"/>
                </a:solidFill>
                <a:latin typeface="Lucida Bright" pitchFamily="18" charset="0"/>
              </a:rPr>
              <a:t>1:9; 28:11). </a:t>
            </a:r>
            <a:endParaRPr lang="en-US" b="1" dirty="0" smtClean="0">
              <a:solidFill>
                <a:schemeClr val="bg1"/>
              </a:solidFill>
              <a:effectLst>
                <a:outerShdw blurRad="38100" dist="38100" dir="2700000" algn="tl">
                  <a:srgbClr val="000000">
                    <a:alpha val="43137"/>
                  </a:srgbClr>
                </a:outerShdw>
              </a:effectLst>
              <a:latin typeface="Lucida Bright" pitchFamily="18" charset="0"/>
            </a:endParaRPr>
          </a:p>
        </p:txBody>
      </p:sp>
      <p:sp>
        <p:nvSpPr>
          <p:cNvPr id="6" name="5 Rectángulo"/>
          <p:cNvSpPr/>
          <p:nvPr/>
        </p:nvSpPr>
        <p:spPr>
          <a:xfrm>
            <a:off x="785786" y="4143380"/>
            <a:ext cx="7000924" cy="646331"/>
          </a:xfrm>
          <a:prstGeom prst="rect">
            <a:avLst/>
          </a:prstGeom>
          <a:solidFill>
            <a:srgbClr val="00FFFF">
              <a:alpha val="25000"/>
            </a:srgbClr>
          </a:solidFill>
        </p:spPr>
        <p:txBody>
          <a:bodyPr wrap="square">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Dice Job 38:19 “¿Por dónde va el camino a la habitación de la luz, y dónde está el lugar de las tinieblas?”.</a:t>
            </a:r>
          </a:p>
        </p:txBody>
      </p:sp>
      <p:pic>
        <p:nvPicPr>
          <p:cNvPr id="7" name="Picture 1" descr="C:\Documents and Settings\Administrador\Escritorio\1384848-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 descr="C:\Documents and Settings\Administrador\Escritorio\771343-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CuadroTexto"/>
          <p:cNvSpPr txBox="1"/>
          <p:nvPr/>
        </p:nvSpPr>
        <p:spPr>
          <a:xfrm>
            <a:off x="642910" y="4714884"/>
            <a:ext cx="7715304" cy="1754326"/>
          </a:xfrm>
          <a:prstGeom prst="rect">
            <a:avLst/>
          </a:prstGeom>
          <a:solidFill>
            <a:srgbClr val="808000">
              <a:alpha val="25000"/>
            </a:srgbClr>
          </a:solidFill>
        </p:spPr>
        <p:txBody>
          <a:bodyPr wrap="square" rtlCol="0">
            <a:spAutoFit/>
          </a:bodyPr>
          <a:lstStyle/>
          <a:p>
            <a:pPr lvl="0" algn="just" fontAlgn="base">
              <a:spcBef>
                <a:spcPct val="0"/>
              </a:spcBef>
              <a:spcAft>
                <a:spcPct val="0"/>
              </a:spcAft>
            </a:pP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Hasta</a:t>
            </a:r>
            <a:r>
              <a:rPr kumimoji="0" lang="es-ES" b="1" i="0" u="none" strike="noStrike" cap="none" normalizeH="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el siglo XVII, era cre</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do que la luz se trasmit</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 instant</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á</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neamente. Isaac Newton sugiri</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ó</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que la luz estaba compuesta de peque</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ñ</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as part</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culas que viajan en una l</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nea recta, Christian </a:t>
            </a:r>
            <a:r>
              <a:rPr kumimoji="0" lang="es-ES" b="1" i="0" u="none" strike="noStrike" cap="none" normalizeH="0" baseline="0" dirty="0" err="1"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Huygens</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propuso la teor</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 de la onda de la luz, y </a:t>
            </a:r>
            <a:r>
              <a:rPr kumimoji="0" lang="es-ES" b="1" i="0" u="none" strike="noStrike" cap="none" normalizeH="0" baseline="0" dirty="0" err="1"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Olaus</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a:t>
            </a:r>
            <a:r>
              <a:rPr kumimoji="0" lang="es-ES" b="1" i="0" u="none" strike="noStrike" cap="none" normalizeH="0" baseline="0" dirty="0" err="1"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Romer</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midi</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ó</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la velocidad de la luz como es evidenciado por su demora a medida que viaja a trav</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é</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s del espacio.</a:t>
            </a:r>
            <a:endParaRPr kumimoji="0" lang="es-ES" sz="4000"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ndParaRPr>
          </a:p>
        </p:txBody>
      </p:sp>
      <p:pic>
        <p:nvPicPr>
          <p:cNvPr id="5" name="Picture 1" descr="C:\Documents and Settings\Administrador\Escritorio\771343-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1" descr="C:\Documents and Settings\Administrador\Escritorio\84654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642910" y="571480"/>
            <a:ext cx="5429288" cy="646331"/>
          </a:xfrm>
          <a:prstGeom prst="rect">
            <a:avLst/>
          </a:prstGeom>
          <a:solidFill>
            <a:srgbClr val="FF0066">
              <a:alpha val="40000"/>
            </a:srgbClr>
          </a:solidFill>
        </p:spPr>
        <p:txBody>
          <a:bodyPr wrap="square" rtlCol="0">
            <a:spAutoFit/>
          </a:bodyPr>
          <a:lstStyle/>
          <a:p>
            <a:r>
              <a:rPr lang="es-ES" b="1" dirty="0" smtClean="0">
                <a:solidFill>
                  <a:srgbClr val="00FFFF"/>
                </a:solidFill>
                <a:effectLst>
                  <a:outerShdw blurRad="38100" dist="38100" dir="2700000" algn="tl">
                    <a:srgbClr val="000000">
                      <a:alpha val="43137"/>
                    </a:srgbClr>
                  </a:outerShdw>
                </a:effectLst>
                <a:latin typeface="Lucida Bright" pitchFamily="18" charset="0"/>
              </a:rPr>
              <a:t>LEY DE DEGRADACIÓN DE LA ENERGÍA </a:t>
            </a:r>
            <a:r>
              <a:rPr lang="es-ES" b="1" u="sng" dirty="0" smtClean="0">
                <a:solidFill>
                  <a:srgbClr val="00FFFF"/>
                </a:solidFill>
                <a:effectLst>
                  <a:outerShdw blurRad="38100" dist="38100" dir="2700000" algn="tl">
                    <a:srgbClr val="000000">
                      <a:alpha val="43137"/>
                    </a:srgbClr>
                  </a:outerShdw>
                </a:effectLst>
                <a:latin typeface="Lucida Bright" pitchFamily="18" charset="0"/>
              </a:rPr>
              <a:t>(ENVEJECIMIENTO DEL PLANETA)</a:t>
            </a:r>
            <a:endParaRPr lang="en-US" b="1" u="sng" dirty="0" smtClean="0">
              <a:solidFill>
                <a:srgbClr val="00FFFF"/>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642910" y="3429000"/>
            <a:ext cx="7858180" cy="1477328"/>
          </a:xfrm>
          <a:prstGeom prst="rect">
            <a:avLst/>
          </a:prstGeom>
          <a:solidFill>
            <a:srgbClr val="FF0066">
              <a:alpha val="40000"/>
            </a:srgbClr>
          </a:solidFill>
        </p:spPr>
        <p:txBody>
          <a:bodyPr wrap="square" rtlCol="0">
            <a:spAutoFit/>
          </a:bodyPr>
          <a:lstStyle/>
          <a:p>
            <a:r>
              <a:rPr lang="es-ES" b="1" dirty="0">
                <a:solidFill>
                  <a:srgbClr val="00FFFF"/>
                </a:solidFill>
                <a:effectLst>
                  <a:outerShdw blurRad="38100" dist="38100" dir="2700000" algn="tl">
                    <a:srgbClr val="000000">
                      <a:alpha val="43137"/>
                    </a:srgbClr>
                  </a:outerShdw>
                </a:effectLst>
                <a:latin typeface="Lucida Bright" pitchFamily="18" charset="0"/>
              </a:rPr>
              <a:t>En el Salmo 102:25-27 dice: “Tú fundaste la tierra antiguamente, y los cielos son obra de tus manos. Ellos perecerán, y tú permanecerás; y todos ellos como un vestido se envejecerán; como una ropa de vestir los mudarás, y serán mudados: mas tú eres el mismo, y tus años no se acabarán”.</a:t>
            </a:r>
            <a:endParaRPr lang="en-US" b="1" dirty="0" smtClean="0">
              <a:solidFill>
                <a:srgbClr val="00FFFF"/>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642910" y="5143512"/>
            <a:ext cx="7858180" cy="369332"/>
          </a:xfrm>
          <a:prstGeom prst="rect">
            <a:avLst/>
          </a:prstGeom>
          <a:solidFill>
            <a:srgbClr val="FF0066">
              <a:alpha val="40000"/>
            </a:srgbClr>
          </a:solidFill>
        </p:spPr>
        <p:txBody>
          <a:bodyPr wrap="square" rtlCol="0">
            <a:spAutoFit/>
          </a:bodyPr>
          <a:lstStyle/>
          <a:p>
            <a:r>
              <a:rPr lang="es-ES" b="1" dirty="0">
                <a:solidFill>
                  <a:srgbClr val="00FFFF"/>
                </a:solidFill>
                <a:effectLst>
                  <a:outerShdw blurRad="38100" dist="38100" dir="2700000" algn="tl">
                    <a:srgbClr val="000000">
                      <a:alpha val="43137"/>
                    </a:srgbClr>
                  </a:outerShdw>
                </a:effectLst>
                <a:latin typeface="Lucida Bright" pitchFamily="18" charset="0"/>
              </a:rPr>
              <a:t>Hay muchos otros textos de significado similar en la Biblia</a:t>
            </a:r>
            <a:endParaRPr lang="en-US" b="1" dirty="0" smtClean="0">
              <a:solidFill>
                <a:srgbClr val="00FFFF"/>
              </a:solidFill>
              <a:effectLst>
                <a:outerShdw blurRad="38100" dist="38100" dir="2700000" algn="tl">
                  <a:srgbClr val="000000">
                    <a:alpha val="43137"/>
                  </a:srgbClr>
                </a:outerShdw>
              </a:effectLst>
              <a:latin typeface="Lucida Bright" pitchFamily="18" charset="0"/>
            </a:endParaRPr>
          </a:p>
        </p:txBody>
      </p:sp>
      <p:pic>
        <p:nvPicPr>
          <p:cNvPr id="6" name="Picture 1" descr="C:\Documents and Settings\Administrador\Escritorio\846547-800x600-[DesktopNexus.com].jpg"/>
          <p:cNvPicPr>
            <a:picLocks noChangeAspect="1" noChangeArrowheads="1"/>
          </p:cNvPicPr>
          <p:nvPr/>
        </p:nvPicPr>
        <p:blipFill>
          <a:blip r:embed="rId2"/>
          <a:srcRect/>
          <a:stretch>
            <a:fillRect/>
          </a:stretch>
        </p:blipFill>
        <p:spPr bwMode="auto">
          <a:xfrm>
            <a:off x="0" y="-2"/>
            <a:ext cx="9144000" cy="6858001"/>
          </a:xfrm>
          <a:prstGeom prst="rect">
            <a:avLst/>
          </a:prstGeom>
          <a:noFill/>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www.pulsarmedia.eu/data/media/14/big/Simi_Nebula_Wallpaper_By_Casperium_2560X16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714348" y="285728"/>
            <a:ext cx="7715304" cy="2031325"/>
          </a:xfrm>
          <a:prstGeom prst="rect">
            <a:avLst/>
          </a:prstGeom>
          <a:solidFill>
            <a:srgbClr val="FF5050">
              <a:alpha val="25000"/>
            </a:srgbClr>
          </a:solidFill>
        </p:spPr>
        <p:txBody>
          <a:bodyPr wrap="square" rtlCol="0">
            <a:spAutoFit/>
          </a:bodyPr>
          <a:lstStyle/>
          <a:p>
            <a:r>
              <a:rPr lang="es-ES" b="1" dirty="0">
                <a:solidFill>
                  <a:schemeClr val="bg1"/>
                </a:solidFill>
                <a:effectLst>
                  <a:outerShdw blurRad="38100" dist="38100" dir="2700000" algn="tl">
                    <a:srgbClr val="000000">
                      <a:alpha val="43137"/>
                    </a:srgbClr>
                  </a:outerShdw>
                </a:effectLst>
                <a:latin typeface="Lucida Bright" pitchFamily="18" charset="0"/>
              </a:rPr>
              <a:t>Así que, la Escritura enseña lo que la ciencia recién ha descubierto hace cien años: que a pesar de una creación original completa, el universo está envejeciendo y va inexorablemente a su muerte física. Ahora, si el universo está envejeciendo, es porque antes fue joven, si se está gastando es porque antes fue nuevo: Si se está deteniendo, es porque antes fue puesto en marcha.</a:t>
            </a:r>
            <a:endParaRPr lang="en-US" b="1" dirty="0" smtClean="0">
              <a:solidFill>
                <a:schemeClr val="bg1"/>
              </a:solidFill>
              <a:effectLst>
                <a:outerShdw blurRad="38100" dist="38100" dir="2700000" algn="tl">
                  <a:srgbClr val="000000">
                    <a:alpha val="43137"/>
                  </a:srgbClr>
                </a:outerShdw>
              </a:effectLst>
              <a:latin typeface="Lucida Bright" pitchFamily="18" charset="0"/>
            </a:endParaRPr>
          </a:p>
        </p:txBody>
      </p:sp>
      <p:pic>
        <p:nvPicPr>
          <p:cNvPr id="4" name="Picture 2" descr="http://www.pulsarmedia.eu/data/media/14/big/Simi_Nebula_Wallpaper_By_Casperium_2560X16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descr="C:\Documents and Settings\Administrador\Escritorio\159142-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CuadroTexto"/>
          <p:cNvSpPr txBox="1"/>
          <p:nvPr/>
        </p:nvSpPr>
        <p:spPr>
          <a:xfrm>
            <a:off x="714348" y="642918"/>
            <a:ext cx="7500990" cy="646331"/>
          </a:xfrm>
          <a:prstGeom prst="rect">
            <a:avLst/>
          </a:prstGeom>
          <a:solidFill>
            <a:srgbClr val="9900FF">
              <a:alpha val="25000"/>
            </a:srgbClr>
          </a:solidFill>
        </p:spPr>
        <p:txBody>
          <a:bodyPr wrap="square" rtlCol="0">
            <a:spAutoFit/>
          </a:bodyPr>
          <a:lstStyle/>
          <a:p>
            <a:pPr lvl="0" algn="just" fontAlgn="base">
              <a:spcBef>
                <a:spcPct val="0"/>
              </a:spcBef>
              <a:spcAft>
                <a:spcPct val="0"/>
              </a:spcAft>
            </a:pPr>
            <a:r>
              <a:rPr kumimoji="0" lang="es-ES" b="1" i="0" u="none" strike="noStrike" cap="none" normalizeH="0" baseline="0" dirty="0" smtClean="0">
                <a:ln>
                  <a:noFill/>
                </a:ln>
                <a:solidFill>
                  <a:srgbClr val="00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Acorde la Segunda Ley de la Termodin</a:t>
            </a:r>
            <a:r>
              <a:rPr lang="es-ES" b="1" dirty="0">
                <a:solidFill>
                  <a:srgbClr val="00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á</a:t>
            </a:r>
            <a:r>
              <a:rPr kumimoji="0" lang="es-ES" b="1" i="0" u="none" strike="noStrike" cap="none" normalizeH="0" baseline="0" dirty="0" smtClean="0">
                <a:ln>
                  <a:noFill/>
                </a:ln>
                <a:solidFill>
                  <a:srgbClr val="00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mica, la energ</a:t>
            </a:r>
            <a:r>
              <a:rPr lang="es-ES" b="1" dirty="0">
                <a:solidFill>
                  <a:srgbClr val="00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rgbClr val="00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 se est</a:t>
            </a:r>
            <a:r>
              <a:rPr lang="es-ES" b="1" dirty="0">
                <a:solidFill>
                  <a:srgbClr val="00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á</a:t>
            </a:r>
            <a:r>
              <a:rPr kumimoji="0" lang="es-ES" b="1" i="0" u="none" strike="noStrike" cap="none" normalizeH="0" baseline="0" dirty="0" smtClean="0">
                <a:ln>
                  <a:noFill/>
                </a:ln>
                <a:solidFill>
                  <a:srgbClr val="00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volviendo menos y menos disponible para su uso.</a:t>
            </a:r>
          </a:p>
        </p:txBody>
      </p:sp>
      <p:sp>
        <p:nvSpPr>
          <p:cNvPr id="16" name="Rectangle 6"/>
          <p:cNvSpPr>
            <a:spLocks noChangeArrowheads="1"/>
          </p:cNvSpPr>
          <p:nvPr/>
        </p:nvSpPr>
        <p:spPr bwMode="auto">
          <a:xfrm>
            <a:off x="0" y="0"/>
            <a:ext cx="231154" cy="24622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dirty="0" smtClean="0">
                <a:ln>
                  <a:noFill/>
                </a:ln>
                <a:solidFill>
                  <a:srgbClr val="000000"/>
                </a:solidFill>
                <a:effectLst/>
                <a:latin typeface="Trebuchet MS" pitchFamily="34" charset="0"/>
                <a:ea typeface="Times New Roman" pitchFamily="18" charset="0"/>
                <a:cs typeface="Times New Roman" pitchFamily="18" charset="0"/>
              </a:rPr>
              <a:t>.</a:t>
            </a:r>
            <a:endParaRPr kumimoji="0" lang="es-ES" sz="1800" b="0" i="0" u="none" strike="noStrike" cap="none" normalizeH="0" baseline="0" dirty="0" smtClean="0">
              <a:ln>
                <a:noFill/>
              </a:ln>
              <a:solidFill>
                <a:schemeClr val="tx1"/>
              </a:solidFill>
              <a:effectLst/>
              <a:latin typeface="Arial" pitchFamily="34" charset="0"/>
            </a:endParaRPr>
          </a:p>
        </p:txBody>
      </p:sp>
      <p:sp>
        <p:nvSpPr>
          <p:cNvPr id="21" name="Rectangle 7"/>
          <p:cNvSpPr>
            <a:spLocks noChangeArrowheads="1"/>
          </p:cNvSpPr>
          <p:nvPr/>
        </p:nvSpPr>
        <p:spPr bwMode="auto">
          <a:xfrm>
            <a:off x="0" y="0"/>
            <a:ext cx="284052" cy="24622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000" b="0" i="0" u="none" strike="noStrike" cap="none" normalizeH="0" baseline="0" dirty="0" smtClean="0">
                <a:ln>
                  <a:noFill/>
                </a:ln>
                <a:solidFill>
                  <a:srgbClr val="000000"/>
                </a:solidFill>
                <a:effectLst/>
                <a:latin typeface="Trebuchet MS" pitchFamily="34" charset="0"/>
                <a:ea typeface="Times New Roman" pitchFamily="18" charset="0"/>
                <a:cs typeface="Times New Roman" pitchFamily="18" charset="0"/>
              </a:rPr>
              <a:t>.</a:t>
            </a:r>
            <a:r>
              <a:rPr kumimoji="0" lang="es-ES" sz="1000" b="0" i="0" u="none" strike="noStrike" cap="none" normalizeH="0" baseline="0" dirty="0" smtClean="0">
                <a:ln>
                  <a:noFill/>
                </a:ln>
                <a:solidFill>
                  <a:srgbClr val="000000"/>
                </a:solidFill>
                <a:effectLst/>
                <a:latin typeface="Calibri"/>
                <a:ea typeface="Times New Roman" pitchFamily="18" charset="0"/>
                <a:cs typeface="Times New Roman" pitchFamily="18" charset="0"/>
              </a:rPr>
              <a:t>”</a:t>
            </a:r>
            <a:endParaRPr kumimoji="0" lang="es-ES" sz="1800" b="0" i="0" u="none" strike="noStrike" cap="none" normalizeH="0" baseline="0" dirty="0" smtClean="0">
              <a:ln>
                <a:noFill/>
              </a:ln>
              <a:solidFill>
                <a:schemeClr val="tx1"/>
              </a:solidFill>
              <a:effectLst/>
              <a:latin typeface="Arial" pitchFamily="34" charset="0"/>
            </a:endParaRPr>
          </a:p>
        </p:txBody>
      </p:sp>
      <p:sp>
        <p:nvSpPr>
          <p:cNvPr id="7" name="6 Rectángulo"/>
          <p:cNvSpPr/>
          <p:nvPr/>
        </p:nvSpPr>
        <p:spPr>
          <a:xfrm>
            <a:off x="714348" y="1785926"/>
            <a:ext cx="7500990" cy="646331"/>
          </a:xfrm>
          <a:prstGeom prst="rect">
            <a:avLst/>
          </a:prstGeom>
          <a:solidFill>
            <a:srgbClr val="9900FF">
              <a:alpha val="25000"/>
            </a:srgbClr>
          </a:solidFill>
        </p:spPr>
        <p:txBody>
          <a:bodyPr wrap="square">
            <a:spAutoFit/>
          </a:bodyPr>
          <a:lstStyle/>
          <a:p>
            <a:pPr lvl="0" algn="just" fontAlgn="base">
              <a:spcBef>
                <a:spcPct val="0"/>
              </a:spcBef>
              <a:spcAft>
                <a:spcPct val="0"/>
              </a:spcAft>
            </a:pPr>
            <a:r>
              <a:rPr lang="es-ES" b="1" dirty="0" smtClean="0">
                <a:solidFill>
                  <a:srgbClr val="00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Algunos ejemplos de procesos naturales que nunca ocurren en sentido inverso son los siguientes:</a:t>
            </a:r>
          </a:p>
        </p:txBody>
      </p:sp>
      <p:sp>
        <p:nvSpPr>
          <p:cNvPr id="9" name="8 Rectángulo"/>
          <p:cNvSpPr/>
          <p:nvPr/>
        </p:nvSpPr>
        <p:spPr>
          <a:xfrm>
            <a:off x="714348" y="3000372"/>
            <a:ext cx="7500990" cy="369332"/>
          </a:xfrm>
          <a:prstGeom prst="rect">
            <a:avLst/>
          </a:prstGeom>
          <a:solidFill>
            <a:srgbClr val="9900FF">
              <a:alpha val="25000"/>
            </a:srgbClr>
          </a:solidFill>
        </p:spPr>
        <p:txBody>
          <a:bodyPr wrap="square">
            <a:spAutoFit/>
          </a:bodyPr>
          <a:lstStyle/>
          <a:p>
            <a:pPr lvl="0" algn="just" fontAlgn="base">
              <a:spcBef>
                <a:spcPct val="0"/>
              </a:spcBef>
              <a:spcAft>
                <a:spcPct val="0"/>
              </a:spcAft>
            </a:pPr>
            <a:r>
              <a:rPr lang="es-ES" b="1" dirty="0" smtClean="0">
                <a:solidFill>
                  <a:srgbClr val="00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Los imanes pierden espontáneamente su magnetismo.</a:t>
            </a:r>
          </a:p>
        </p:txBody>
      </p:sp>
      <p:pic>
        <p:nvPicPr>
          <p:cNvPr id="10" name="Picture 1" descr="C:\Documents and Settings\Administrador\Escritorio\159142-800x600-[DesktopNexus.com].jpg"/>
          <p:cNvPicPr>
            <a:picLocks noChangeAspect="1" noChangeArrowheads="1"/>
          </p:cNvPicPr>
          <p:nvPr/>
        </p:nvPicPr>
        <p:blipFill>
          <a:blip r:embed="rId2"/>
          <a:srcRect/>
          <a:stretch>
            <a:fillRect/>
          </a:stretch>
        </p:blipFill>
        <p:spPr bwMode="auto">
          <a:xfrm>
            <a:off x="0" y="-2"/>
            <a:ext cx="9144000" cy="6858001"/>
          </a:xfrm>
          <a:prstGeom prst="rect">
            <a:avLst/>
          </a:prstGeom>
          <a:noFill/>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571472" y="571480"/>
            <a:ext cx="7858180" cy="646331"/>
          </a:xfrm>
          <a:prstGeom prst="rect">
            <a:avLst/>
          </a:prstGeom>
          <a:noFill/>
        </p:spPr>
        <p:txBody>
          <a:bodyPr wrap="square" rtlCol="0">
            <a:spAutoFit/>
          </a:bodyPr>
          <a:lstStyle/>
          <a:p>
            <a:pPr lvl="0" algn="just" fontAlgn="base">
              <a:spcBef>
                <a:spcPct val="0"/>
              </a:spcBef>
              <a:spcAft>
                <a:spcPct val="0"/>
              </a:spcAft>
            </a:pPr>
            <a:endParaRPr kumimoji="0" lang="es-ES" b="0" i="0" u="none" strike="noStrike" cap="none" normalizeH="0" baseline="0" dirty="0" smtClean="0">
              <a:ln>
                <a:noFill/>
              </a:ln>
              <a:solidFill>
                <a:schemeClr val="tx1"/>
              </a:solidFill>
              <a:effectLst/>
              <a:latin typeface="Lucida Sans" pitchFamily="34" charset="0"/>
            </a:endParaRPr>
          </a:p>
          <a:p>
            <a:pPr lvl="0" algn="just" fontAlgn="base">
              <a:spcBef>
                <a:spcPct val="0"/>
              </a:spcBef>
              <a:spcAft>
                <a:spcPct val="0"/>
              </a:spcAft>
            </a:pPr>
            <a:endParaRPr kumimoji="0" lang="es-ES" b="0" i="0" u="none" strike="noStrike" cap="none" normalizeH="0" baseline="0" dirty="0" smtClean="0">
              <a:ln>
                <a:noFill/>
              </a:ln>
              <a:solidFill>
                <a:schemeClr val="tx1"/>
              </a:solidFill>
              <a:effectLst/>
              <a:latin typeface="Lucida Sans" pitchFamily="34" charset="0"/>
            </a:endParaRPr>
          </a:p>
        </p:txBody>
      </p:sp>
      <p:pic>
        <p:nvPicPr>
          <p:cNvPr id="13313" name="Picture 1" descr="C:\Documents and Settings\Administrador\Escritorio\799526-800x600-206576-1366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CuadroTexto"/>
          <p:cNvSpPr txBox="1"/>
          <p:nvPr/>
        </p:nvSpPr>
        <p:spPr>
          <a:xfrm>
            <a:off x="571472" y="1357298"/>
            <a:ext cx="7572428" cy="369332"/>
          </a:xfrm>
          <a:prstGeom prst="rect">
            <a:avLst/>
          </a:prstGeom>
          <a:solidFill>
            <a:schemeClr val="accent1">
              <a:lumMod val="75000"/>
              <a:alpha val="35000"/>
            </a:schemeClr>
          </a:solidFill>
          <a:ln>
            <a:noFill/>
          </a:ln>
        </p:spPr>
        <p:txBody>
          <a:bodyPr wrap="square" rtlCol="0">
            <a:spAutoFit/>
          </a:bodyPr>
          <a:lstStyle/>
          <a:p>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Las personas envejecemos y las monta</a:t>
            </a:r>
            <a:r>
              <a:rPr lang="es-ES" b="1" dirty="0">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ñ</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as se erosionan</a:t>
            </a:r>
            <a:endParaRPr lang="en-US" b="1" dirty="0" smtClean="0">
              <a:solidFill>
                <a:srgbClr val="FFFF00"/>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71472" y="2000240"/>
            <a:ext cx="7572428" cy="1754326"/>
          </a:xfrm>
          <a:prstGeom prst="rect">
            <a:avLst/>
          </a:prstGeom>
          <a:solidFill>
            <a:schemeClr val="accent1">
              <a:lumMod val="75000"/>
              <a:alpha val="35000"/>
            </a:schemeClr>
          </a:solidFill>
        </p:spPr>
        <p:txBody>
          <a:bodyPr wrap="square" rtlCol="0">
            <a:spAutoFit/>
          </a:bodyPr>
          <a:lstStyle/>
          <a:p>
            <a:r>
              <a:rPr lang="es-ES" b="1" dirty="0">
                <a:solidFill>
                  <a:srgbClr val="FFFF00"/>
                </a:solidFill>
                <a:effectLst>
                  <a:outerShdw blurRad="38100" dist="38100" dir="2700000" algn="tl">
                    <a:srgbClr val="000000">
                      <a:alpha val="43137"/>
                    </a:srgbClr>
                  </a:outerShdw>
                </a:effectLst>
                <a:latin typeface="Lucida Bright" pitchFamily="18" charset="0"/>
              </a:rPr>
              <a:t>En síntesis, esta ley de la degradación de la energía nos lleva inexorablemente a afirmar la verdad de la existencia de un Creador Todopoderoso, y una creación definida que debió tener lugar en el pasado, pero que, de acuerdo a la ley de la conservación de la masa y la energía, NO se está continuando en el presente</a:t>
            </a:r>
            <a:r>
              <a:rPr lang="es-ES" b="1" dirty="0">
                <a:solidFill>
                  <a:srgbClr val="FFFF00"/>
                </a:solidFill>
                <a:latin typeface="Lucida Bright" pitchFamily="18" charset="0"/>
              </a:rPr>
              <a:t>. </a:t>
            </a:r>
            <a:endParaRPr lang="en-US" b="1" dirty="0" smtClean="0">
              <a:solidFill>
                <a:srgbClr val="FFFF00"/>
              </a:solidFill>
              <a:effectLst>
                <a:outerShdw blurRad="38100" dist="38100" dir="2700000" algn="tl">
                  <a:srgbClr val="000000">
                    <a:alpha val="43137"/>
                  </a:srgbClr>
                </a:outerShdw>
              </a:effectLst>
              <a:latin typeface="Lucida Bright" pitchFamily="18" charset="0"/>
            </a:endParaRPr>
          </a:p>
        </p:txBody>
      </p:sp>
      <p:sp>
        <p:nvSpPr>
          <p:cNvPr id="7" name="6 Rectángulo"/>
          <p:cNvSpPr/>
          <p:nvPr/>
        </p:nvSpPr>
        <p:spPr>
          <a:xfrm>
            <a:off x="571472" y="357167"/>
            <a:ext cx="7572428" cy="646331"/>
          </a:xfrm>
          <a:prstGeom prst="rect">
            <a:avLst/>
          </a:prstGeom>
          <a:solidFill>
            <a:schemeClr val="accent1">
              <a:lumMod val="75000"/>
              <a:alpha val="35000"/>
            </a:schemeClr>
          </a:solidFill>
        </p:spPr>
        <p:txBody>
          <a:bodyPr wrap="square">
            <a:spAutoFit/>
          </a:bodyPr>
          <a:lstStyle/>
          <a:p>
            <a:pPr lvl="0" algn="just" fontAlgn="base">
              <a:spcBef>
                <a:spcPct val="0"/>
              </a:spcBef>
              <a:spcAft>
                <a:spcPct val="0"/>
              </a:spcAft>
            </a:pPr>
            <a:r>
              <a:rPr lang="es-ES" b="1" dirty="0" smtClean="0">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La leña se quema en la chimenea produciendo gases y energía térmica (calor).</a:t>
            </a:r>
          </a:p>
        </p:txBody>
      </p:sp>
      <p:pic>
        <p:nvPicPr>
          <p:cNvPr id="8" name="Picture 1" descr="C:\Documents and Settings\Administrador\Escritorio\799526-800x600-206576-1366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C:\Documents and Settings\Administrador\Escritorio\1009701-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CuadroTexto"/>
          <p:cNvSpPr txBox="1"/>
          <p:nvPr/>
        </p:nvSpPr>
        <p:spPr>
          <a:xfrm>
            <a:off x="642910" y="571480"/>
            <a:ext cx="7715304" cy="2308324"/>
          </a:xfrm>
          <a:prstGeom prst="rect">
            <a:avLst/>
          </a:prstGeom>
          <a:solidFill>
            <a:schemeClr val="accent1">
              <a:alpha val="25000"/>
            </a:schemeClr>
          </a:solidFill>
        </p:spPr>
        <p:txBody>
          <a:bodyPr wrap="square" rtlCol="0">
            <a:spAutoFit/>
          </a:bodyPr>
          <a:lstStyle/>
          <a:p>
            <a:pPr lvl="0" fontAlgn="base">
              <a:spcBef>
                <a:spcPct val="0"/>
              </a:spcBef>
              <a:spcAft>
                <a:spcPct val="0"/>
              </a:spcAft>
            </a:pP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Y recordemos que los científicos sostenían que la materia es eterna. El sol, el cual es materia: produce luz y energía, pero únicamente un porcentaje de ellas es recuperable. Esto significa que el sol se va desgastando y reduciendo en un 0.1% por siglo. Es decir 1.75 metros (5 pies por hora)(Ver G.B. </a:t>
            </a:r>
            <a:r>
              <a:rPr kumimoji="0" lang="es-ES" b="1" i="0" u="none" strike="noStrike" cap="none" normalizeH="0" baseline="0" dirty="0" err="1"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Lubken</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a:t>
            </a:r>
            <a:r>
              <a:rPr kumimoji="0" lang="es-ES" b="1" i="0" u="none" strike="noStrike" cap="none" normalizeH="0" baseline="0" dirty="0" err="1"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Physics</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a:t>
            </a:r>
            <a:r>
              <a:rPr kumimoji="0" lang="es-ES" b="1" i="0" u="none" strike="noStrike" cap="none" normalizeH="0" baseline="0" dirty="0" err="1"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Today</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Vol.32, pág. 17- Investigación hecha por el Harvard </a:t>
            </a:r>
            <a:r>
              <a:rPr kumimoji="0" lang="es-ES" b="1" i="0" u="none" strike="noStrike" cap="none" normalizeH="0" baseline="0" dirty="0" err="1"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Smithsonian</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Center </a:t>
            </a:r>
            <a:r>
              <a:rPr kumimoji="0" lang="es-ES" b="1" i="0" u="none" strike="noStrike" cap="none" normalizeH="0" baseline="0" dirty="0" err="1"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Forastrophysics</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and </a:t>
            </a:r>
            <a:r>
              <a:rPr kumimoji="0" lang="es-ES" b="1" i="0" u="none" strike="noStrike" cap="none" normalizeH="0" baseline="0" dirty="0" err="1"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High</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a:t>
            </a:r>
            <a:r>
              <a:rPr kumimoji="0" lang="es-ES" b="1" i="0" u="none" strike="noStrike" cap="none" normalizeH="0" baseline="0" dirty="0" err="1"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Altitude</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a:t>
            </a:r>
            <a:r>
              <a:rPr kumimoji="0" lang="es-ES" b="1" i="0" u="none" strike="noStrike" cap="none" normalizeH="0" baseline="0" dirty="0" err="1"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Observatory</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1979).</a:t>
            </a:r>
            <a:r>
              <a:rPr kumimoji="0" lang="en-U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rPr>
              <a:t> </a:t>
            </a:r>
          </a:p>
        </p:txBody>
      </p:sp>
      <p:pic>
        <p:nvPicPr>
          <p:cNvPr id="4" name="Picture 1" descr="C:\Documents and Settings\Administrador\Escritorio\1009701-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Documents and Settings\Administrador\Escritorio\125363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CuadroTexto"/>
          <p:cNvSpPr txBox="1"/>
          <p:nvPr/>
        </p:nvSpPr>
        <p:spPr>
          <a:xfrm>
            <a:off x="642910" y="500042"/>
            <a:ext cx="7500990" cy="923330"/>
          </a:xfrm>
          <a:prstGeom prst="rect">
            <a:avLst/>
          </a:prstGeom>
          <a:solidFill>
            <a:schemeClr val="accent1">
              <a:lumMod val="75000"/>
              <a:alpha val="50000"/>
            </a:schemeClr>
          </a:solidFill>
        </p:spPr>
        <p:txBody>
          <a:bodyPr wrap="square" rtlCol="0">
            <a:spAutoFit/>
          </a:bodyPr>
          <a:lstStyle/>
          <a:p>
            <a:pPr lvl="0" algn="just" fontAlgn="base">
              <a:spcBef>
                <a:spcPct val="0"/>
              </a:spcBef>
              <a:spcAft>
                <a:spcPct val="0"/>
              </a:spcAft>
            </a:pP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Los escritores de la Biblia sab</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an que la tierra se estaba "envejeciendo". No obstante esta verdad fue descubierta por la humanidad hace poco tiempo.</a:t>
            </a:r>
            <a:endParaRPr kumimoji="0" lang="es-ES" sz="4000"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ndParaRPr>
          </a:p>
        </p:txBody>
      </p:sp>
      <p:pic>
        <p:nvPicPr>
          <p:cNvPr id="6" name="Picture 3" descr="C:\Documents and Settings\Administrador\Escritorio\125363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Administrador\Escritorio\33258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500034" y="500042"/>
            <a:ext cx="7500990" cy="646331"/>
          </a:xfrm>
          <a:prstGeom prst="rect">
            <a:avLst/>
          </a:prstGeom>
          <a:solidFill>
            <a:srgbClr val="FFFF00">
              <a:alpha val="35000"/>
            </a:srgbClr>
          </a:solidFill>
        </p:spPr>
        <p:txBody>
          <a:bodyPr wrap="square" rtlCol="0">
            <a:spAutoFit/>
          </a:bodyPr>
          <a:lstStyle/>
          <a:p>
            <a:r>
              <a:rPr lang="es-ES" b="1" u="sng" dirty="0" smtClean="0">
                <a:solidFill>
                  <a:srgbClr val="00FFFF"/>
                </a:solidFill>
                <a:effectLst>
                  <a:outerShdw blurRad="38100" dist="38100" dir="2700000" algn="tl">
                    <a:srgbClr val="000000">
                      <a:alpha val="43137"/>
                    </a:srgbClr>
                  </a:outerShdw>
                </a:effectLst>
                <a:latin typeface="Lucida Bright" pitchFamily="18" charset="0"/>
              </a:rPr>
              <a:t>PROCESO FÍSICO DE LA EVAPORIZACIÓN, CONDENSACIÓN Y PRECIPITACIÓN DE LA LLUVIA</a:t>
            </a:r>
            <a:endParaRPr lang="en-US" b="1" u="sng" dirty="0" smtClean="0">
              <a:solidFill>
                <a:srgbClr val="00FFFF"/>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00034" y="4214818"/>
            <a:ext cx="7500990" cy="646331"/>
          </a:xfrm>
          <a:prstGeom prst="rect">
            <a:avLst/>
          </a:prstGeom>
          <a:solidFill>
            <a:srgbClr val="FFFF00">
              <a:alpha val="35000"/>
            </a:srgbClr>
          </a:solidFill>
        </p:spPr>
        <p:txBody>
          <a:bodyPr wrap="square" rtlCol="0">
            <a:spAutoFit/>
          </a:bodyPr>
          <a:lstStyle/>
          <a:p>
            <a:pPr lvl="0" fontAlgn="base">
              <a:spcBef>
                <a:spcPct val="0"/>
              </a:spcBef>
              <a:spcAft>
                <a:spcPct val="0"/>
              </a:spcAft>
              <a:tabLst>
                <a:tab pos="5153025" algn="l"/>
              </a:tabLst>
            </a:pPr>
            <a:r>
              <a:rPr kumimoji="0" lang="es-ES" b="1" i="0" u="none" strike="noStrike" cap="none" normalizeH="0" baseline="0" dirty="0" smtClean="0">
                <a:ln>
                  <a:noFill/>
                </a:ln>
                <a:solidFill>
                  <a:srgbClr val="00FFFF"/>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Salmos 135:7 y Job 36:27-29, describen el proceso de la evaporaci</a:t>
            </a:r>
            <a:r>
              <a:rPr lang="es-ES" b="1" dirty="0">
                <a:solidFill>
                  <a:srgbClr val="00FFFF"/>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ó</a:t>
            </a:r>
            <a:r>
              <a:rPr kumimoji="0" lang="es-ES" b="1" i="0" u="none" strike="noStrike" cap="none" normalizeH="0" baseline="0" dirty="0" smtClean="0">
                <a:ln>
                  <a:noFill/>
                </a:ln>
                <a:solidFill>
                  <a:srgbClr val="00FFFF"/>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n de agua y la lluvia. </a:t>
            </a:r>
            <a:endParaRPr kumimoji="0" lang="es-ES" sz="4000" b="1" i="0" u="none" strike="noStrike" cap="none" normalizeH="0" baseline="0" dirty="0" smtClean="0">
              <a:ln>
                <a:noFill/>
              </a:ln>
              <a:solidFill>
                <a:srgbClr val="00FFFF"/>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00034" y="5429264"/>
            <a:ext cx="7500990" cy="923330"/>
          </a:xfrm>
          <a:prstGeom prst="rect">
            <a:avLst/>
          </a:prstGeom>
          <a:solidFill>
            <a:srgbClr val="FFFF00">
              <a:alpha val="35000"/>
            </a:srgbClr>
          </a:solidFill>
        </p:spPr>
        <p:txBody>
          <a:bodyPr wrap="square" rtlCol="0">
            <a:spAutoFit/>
          </a:bodyPr>
          <a:lstStyle/>
          <a:p>
            <a:pPr lvl="0" fontAlgn="base">
              <a:spcBef>
                <a:spcPct val="0"/>
              </a:spcBef>
              <a:spcAft>
                <a:spcPct val="0"/>
              </a:spcAft>
              <a:tabLst>
                <a:tab pos="5153025" algn="l"/>
              </a:tabLst>
            </a:pPr>
            <a:r>
              <a:rPr lang="es-ES" b="1" dirty="0" smtClean="0">
                <a:solidFill>
                  <a:srgbClr val="00FFFF"/>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Salmos</a:t>
            </a:r>
            <a:r>
              <a:rPr kumimoji="0" lang="es-ES" b="1" i="0" u="none" strike="noStrike" cap="none" normalizeH="0" baseline="0" dirty="0" smtClean="0">
                <a:ln>
                  <a:noFill/>
                </a:ln>
                <a:solidFill>
                  <a:srgbClr val="00FFFF"/>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 135:7, “</a:t>
            </a:r>
            <a:r>
              <a:rPr lang="es-ES" b="1" dirty="0" smtClean="0">
                <a:solidFill>
                  <a:srgbClr val="00FFFF"/>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É</a:t>
            </a:r>
            <a:r>
              <a:rPr kumimoji="0" lang="es-ES" b="1" i="0" u="none" strike="noStrike" cap="none" normalizeH="0" baseline="0" dirty="0" smtClean="0">
                <a:ln>
                  <a:noFill/>
                </a:ln>
                <a:solidFill>
                  <a:srgbClr val="00FFFF"/>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l hace subir las nubes desde los extremos de la tierra, hace los rel</a:t>
            </a:r>
            <a:r>
              <a:rPr lang="es-ES" b="1" dirty="0">
                <a:solidFill>
                  <a:srgbClr val="00FFFF"/>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á</a:t>
            </a:r>
            <a:r>
              <a:rPr kumimoji="0" lang="es-ES" b="1" i="0" u="none" strike="noStrike" cap="none" normalizeH="0" baseline="0" dirty="0" smtClean="0">
                <a:ln>
                  <a:noFill/>
                </a:ln>
                <a:solidFill>
                  <a:srgbClr val="00FFFF"/>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mpagos para la lluvia y saca el viento de sus dep</a:t>
            </a:r>
            <a:r>
              <a:rPr lang="es-ES" b="1" dirty="0" smtClean="0">
                <a:solidFill>
                  <a:srgbClr val="00FFFF"/>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ó</a:t>
            </a:r>
            <a:r>
              <a:rPr kumimoji="0" lang="es-ES" b="1" i="0" u="none" strike="noStrike" cap="none" normalizeH="0" baseline="0" dirty="0" smtClean="0">
                <a:ln>
                  <a:noFill/>
                </a:ln>
                <a:solidFill>
                  <a:srgbClr val="00FFFF"/>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sitos”. </a:t>
            </a:r>
            <a:endParaRPr kumimoji="0" lang="es-ES" b="1" i="0" u="none" strike="noStrike" cap="none" normalizeH="0" baseline="0" dirty="0" smtClean="0">
              <a:ln>
                <a:noFill/>
              </a:ln>
              <a:solidFill>
                <a:srgbClr val="00FFFF"/>
              </a:solidFill>
              <a:effectLst>
                <a:outerShdw blurRad="38100" dist="38100" dir="2700000" algn="tl">
                  <a:srgbClr val="000000">
                    <a:alpha val="43137"/>
                  </a:srgbClr>
                </a:outerShdw>
              </a:effectLst>
              <a:latin typeface="Lucida Sans" pitchFamily="34" charset="0"/>
            </a:endParaRPr>
          </a:p>
        </p:txBody>
      </p:sp>
      <p:pic>
        <p:nvPicPr>
          <p:cNvPr id="8" name="Picture 2" descr="C:\Documents and Settings\Administrador\Escritorio\33258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dministrador\Escritorio\1358960-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CuadroTexto"/>
          <p:cNvSpPr txBox="1"/>
          <p:nvPr/>
        </p:nvSpPr>
        <p:spPr>
          <a:xfrm>
            <a:off x="357158" y="428604"/>
            <a:ext cx="8286808" cy="2031325"/>
          </a:xfrm>
          <a:prstGeom prst="rect">
            <a:avLst/>
          </a:prstGeom>
          <a:solidFill>
            <a:schemeClr val="accent6">
              <a:lumMod val="75000"/>
              <a:alpha val="25000"/>
            </a:schemeClr>
          </a:solidFill>
        </p:spPr>
        <p:txBody>
          <a:bodyPr wrap="square" rtlCol="0">
            <a:spAutoFit/>
          </a:bodyPr>
          <a:lstStyle/>
          <a:p>
            <a:pPr lvl="0" fontAlgn="base">
              <a:spcBef>
                <a:spcPct val="0"/>
              </a:spcBef>
              <a:spcAft>
                <a:spcPct val="0"/>
              </a:spcAft>
            </a:pPr>
            <a:r>
              <a:rPr lang="es-ES" b="1" dirty="0" smtClean="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J</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ob 36:27-29: </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El reduce las gotas de las aguas, al derramarse la lluvia seg</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ú</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n el vapor; las cuales destilan las nubes, goteando en abundancia sobre los hombres. </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Qui</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é</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n podr</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á</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tampoco comprender la extensi</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ó</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n de las nubes, y el sonido estrepitoso de su pabell</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ó</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n?</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 Este pasaje es una excelente y concisa s</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ntesis de las fases del ciclo hidrol</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ó</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gico que abarca los maravillosos procesos f</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sicos de la EVAPORACI</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Ó</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N, CONDENSACI</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Ó</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N Y PRECIPITACI</a:t>
            </a:r>
            <a:r>
              <a:rPr lang="es-ES" b="1" dirty="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Ó</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N.</a:t>
            </a:r>
            <a:endParaRPr kumimoji="0" lang="es-ES" sz="4000"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ndParaRPr>
          </a:p>
        </p:txBody>
      </p:sp>
      <p:pic>
        <p:nvPicPr>
          <p:cNvPr id="5" name="Picture 2" descr="C:\Documents and Settings\Administrador\Escritorio\1358960-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dministrador\Escritorio\948665-800x600-fond-ecran-45731fleurs.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4" name="3 CuadroTexto"/>
          <p:cNvSpPr txBox="1"/>
          <p:nvPr/>
        </p:nvSpPr>
        <p:spPr>
          <a:xfrm>
            <a:off x="785786" y="571480"/>
            <a:ext cx="7715304" cy="1200329"/>
          </a:xfrm>
          <a:prstGeom prst="rect">
            <a:avLst/>
          </a:prstGeom>
          <a:solidFill>
            <a:schemeClr val="accent3">
              <a:lumMod val="75000"/>
              <a:alpha val="40000"/>
            </a:schemeClr>
          </a:solidFill>
        </p:spPr>
        <p:txBody>
          <a:bodyPr wrap="square" rtlCol="0">
            <a:spAutoFit/>
          </a:bodyPr>
          <a:lstStyle/>
          <a:p>
            <a:pPr lvl="0" fontAlgn="base">
              <a:spcBef>
                <a:spcPct val="0"/>
              </a:spcBef>
              <a:spcAft>
                <a:spcPct val="0"/>
              </a:spcAft>
              <a:tabLst>
                <a:tab pos="5153025" algn="l"/>
              </a:tabLst>
            </a:pPr>
            <a:r>
              <a:rPr kumimoji="0" lang="es-ES" b="1" i="0" u="none" strike="noStrike" cap="none" normalizeH="0" baseline="0" dirty="0" smtClean="0">
                <a:ln>
                  <a:noFill/>
                </a:ln>
                <a:solidFill>
                  <a:srgbClr val="0000FF"/>
                </a:solidFill>
                <a:latin typeface="Lucida Bright" pitchFamily="18" charset="0"/>
                <a:ea typeface="Times New Roman" pitchFamily="18" charset="0"/>
                <a:cs typeface="Times New Roman" pitchFamily="18" charset="0"/>
              </a:rPr>
              <a:t>Fuera de la Biblia, el hombre no sab</a:t>
            </a:r>
            <a:r>
              <a:rPr lang="es-ES" b="1" dirty="0">
                <a:solidFill>
                  <a:srgbClr val="0000FF"/>
                </a:solidFill>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rgbClr val="0000FF"/>
                </a:solidFill>
                <a:latin typeface="Lucida Bright" pitchFamily="18" charset="0"/>
                <a:ea typeface="Times New Roman" pitchFamily="18" charset="0"/>
                <a:cs typeface="Times New Roman" pitchFamily="18" charset="0"/>
              </a:rPr>
              <a:t>a de estos hechos hasta que las leyes b</a:t>
            </a:r>
            <a:r>
              <a:rPr lang="es-ES" b="1" dirty="0">
                <a:solidFill>
                  <a:srgbClr val="0000FF"/>
                </a:solidFill>
                <a:latin typeface="Lucida Bright" pitchFamily="18" charset="0"/>
                <a:ea typeface="Times New Roman" pitchFamily="18" charset="0"/>
                <a:cs typeface="Times New Roman" pitchFamily="18" charset="0"/>
              </a:rPr>
              <a:t>á</a:t>
            </a:r>
            <a:r>
              <a:rPr kumimoji="0" lang="es-ES" b="1" i="0" u="none" strike="noStrike" cap="none" normalizeH="0" baseline="0" dirty="0" smtClean="0">
                <a:ln>
                  <a:noFill/>
                </a:ln>
                <a:solidFill>
                  <a:srgbClr val="0000FF"/>
                </a:solidFill>
                <a:latin typeface="Lucida Bright" pitchFamily="18" charset="0"/>
                <a:ea typeface="Times New Roman" pitchFamily="18" charset="0"/>
                <a:cs typeface="Times New Roman" pitchFamily="18" charset="0"/>
              </a:rPr>
              <a:t>sicas de la</a:t>
            </a:r>
            <a:r>
              <a:rPr lang="en-US" b="1" dirty="0">
                <a:solidFill>
                  <a:srgbClr val="0000FF"/>
                </a:solidFill>
                <a:latin typeface="Lucida Bright" pitchFamily="18" charset="0"/>
                <a:ea typeface="Times New Roman" pitchFamily="18" charset="0"/>
                <a:cs typeface="Times New Roman" pitchFamily="18" charset="0"/>
              </a:rPr>
              <a:t> </a:t>
            </a:r>
            <a:r>
              <a:rPr kumimoji="0" lang="es-ES" b="1" i="0" u="none" strike="noStrike" cap="none" normalizeH="0" baseline="0" dirty="0" smtClean="0">
                <a:ln>
                  <a:noFill/>
                </a:ln>
                <a:solidFill>
                  <a:srgbClr val="0000FF"/>
                </a:solidFill>
                <a:latin typeface="Lucida Bright" pitchFamily="18" charset="0"/>
                <a:ea typeface="Times New Roman" pitchFamily="18" charset="0"/>
                <a:cs typeface="Times New Roman" pitchFamily="18" charset="0"/>
              </a:rPr>
              <a:t>aerodin</a:t>
            </a:r>
            <a:r>
              <a:rPr lang="es-ES" b="1" dirty="0" smtClean="0">
                <a:solidFill>
                  <a:srgbClr val="0000FF"/>
                </a:solidFill>
                <a:latin typeface="Lucida Bright" pitchFamily="18" charset="0"/>
                <a:ea typeface="Times New Roman" pitchFamily="18" charset="0"/>
                <a:cs typeface="Times New Roman" pitchFamily="18" charset="0"/>
              </a:rPr>
              <a:t>á</a:t>
            </a:r>
            <a:r>
              <a:rPr kumimoji="0" lang="es-ES" b="1" i="0" u="none" strike="noStrike" cap="none" normalizeH="0" baseline="0" dirty="0" smtClean="0">
                <a:ln>
                  <a:noFill/>
                </a:ln>
                <a:solidFill>
                  <a:srgbClr val="0000FF"/>
                </a:solidFill>
                <a:latin typeface="Lucida Bright" pitchFamily="18" charset="0"/>
                <a:ea typeface="Times New Roman" pitchFamily="18" charset="0"/>
                <a:cs typeface="Times New Roman" pitchFamily="18" charset="0"/>
              </a:rPr>
              <a:t>mica, termodin</a:t>
            </a:r>
            <a:r>
              <a:rPr lang="es-ES" b="1" dirty="0">
                <a:solidFill>
                  <a:srgbClr val="0000FF"/>
                </a:solidFill>
                <a:latin typeface="Lucida Bright" pitchFamily="18" charset="0"/>
                <a:ea typeface="Times New Roman" pitchFamily="18" charset="0"/>
                <a:cs typeface="Times New Roman" pitchFamily="18" charset="0"/>
              </a:rPr>
              <a:t>á</a:t>
            </a:r>
            <a:r>
              <a:rPr kumimoji="0" lang="es-ES" b="1" i="0" u="none" strike="noStrike" cap="none" normalizeH="0" baseline="0" dirty="0" smtClean="0">
                <a:ln>
                  <a:noFill/>
                </a:ln>
                <a:solidFill>
                  <a:srgbClr val="0000FF"/>
                </a:solidFill>
                <a:latin typeface="Lucida Bright" pitchFamily="18" charset="0"/>
                <a:ea typeface="Times New Roman" pitchFamily="18" charset="0"/>
                <a:cs typeface="Times New Roman" pitchFamily="18" charset="0"/>
              </a:rPr>
              <a:t>mica e hidrodin</a:t>
            </a:r>
            <a:r>
              <a:rPr lang="es-ES" b="1" dirty="0">
                <a:solidFill>
                  <a:srgbClr val="0000FF"/>
                </a:solidFill>
                <a:latin typeface="Lucida Bright" pitchFamily="18" charset="0"/>
                <a:ea typeface="Times New Roman" pitchFamily="18" charset="0"/>
                <a:cs typeface="Times New Roman" pitchFamily="18" charset="0"/>
              </a:rPr>
              <a:t>á</a:t>
            </a:r>
            <a:r>
              <a:rPr kumimoji="0" lang="es-ES" b="1" i="0" u="none" strike="noStrike" cap="none" normalizeH="0" baseline="0" dirty="0" smtClean="0">
                <a:ln>
                  <a:noFill/>
                </a:ln>
                <a:solidFill>
                  <a:srgbClr val="0000FF"/>
                </a:solidFill>
                <a:latin typeface="Lucida Bright" pitchFamily="18" charset="0"/>
                <a:ea typeface="Times New Roman" pitchFamily="18" charset="0"/>
                <a:cs typeface="Times New Roman" pitchFamily="18" charset="0"/>
              </a:rPr>
              <a:t>mica fueron formuladas por los cient</a:t>
            </a:r>
            <a:r>
              <a:rPr lang="es-ES" b="1" dirty="0">
                <a:solidFill>
                  <a:srgbClr val="0000FF"/>
                </a:solidFill>
                <a:latin typeface="Lucida Bright" pitchFamily="18" charset="0"/>
                <a:ea typeface="Times New Roman" pitchFamily="18" charset="0"/>
                <a:cs typeface="Times New Roman" pitchFamily="18" charset="0"/>
              </a:rPr>
              <a:t>í</a:t>
            </a:r>
            <a:r>
              <a:rPr kumimoji="0" lang="es-ES" b="1" i="0" u="none" strike="noStrike" cap="none" normalizeH="0" baseline="0" dirty="0" smtClean="0">
                <a:ln>
                  <a:noFill/>
                </a:ln>
                <a:solidFill>
                  <a:srgbClr val="0000FF"/>
                </a:solidFill>
                <a:latin typeface="Lucida Bright" pitchFamily="18" charset="0"/>
                <a:ea typeface="Times New Roman" pitchFamily="18" charset="0"/>
                <a:cs typeface="Times New Roman" pitchFamily="18" charset="0"/>
              </a:rPr>
              <a:t>ficos de la </a:t>
            </a:r>
            <a:r>
              <a:rPr lang="es-ES" b="1" dirty="0">
                <a:solidFill>
                  <a:srgbClr val="0000FF"/>
                </a:solidFill>
                <a:latin typeface="Lucida Bright" pitchFamily="18" charset="0"/>
                <a:ea typeface="Times New Roman" pitchFamily="18" charset="0"/>
                <a:cs typeface="Times New Roman" pitchFamily="18" charset="0"/>
              </a:rPr>
              <a:t>é</a:t>
            </a:r>
            <a:r>
              <a:rPr kumimoji="0" lang="es-ES" b="1" i="0" u="none" strike="noStrike" cap="none" normalizeH="0" baseline="0" dirty="0" smtClean="0">
                <a:ln>
                  <a:noFill/>
                </a:ln>
                <a:solidFill>
                  <a:srgbClr val="0000FF"/>
                </a:solidFill>
                <a:latin typeface="Lucida Bright" pitchFamily="18" charset="0"/>
                <a:ea typeface="Times New Roman" pitchFamily="18" charset="0"/>
                <a:cs typeface="Times New Roman" pitchFamily="18" charset="0"/>
              </a:rPr>
              <a:t>poca </a:t>
            </a:r>
            <a:endParaRPr kumimoji="0" lang="en-US" b="1" i="0" u="none" strike="noStrike" cap="none" normalizeH="0" baseline="0" dirty="0" smtClean="0">
              <a:ln>
                <a:noFill/>
              </a:ln>
              <a:solidFill>
                <a:srgbClr val="0000FF"/>
              </a:solidFill>
              <a:latin typeface="Lucida Bright" pitchFamily="18" charset="0"/>
            </a:endParaRPr>
          </a:p>
          <a:p>
            <a:pPr lvl="0" eaLnBrk="0" fontAlgn="base" hangingPunct="0">
              <a:spcBef>
                <a:spcPct val="0"/>
              </a:spcBef>
              <a:spcAft>
                <a:spcPct val="0"/>
              </a:spcAft>
              <a:tabLst>
                <a:tab pos="5153025" algn="l"/>
              </a:tabLst>
            </a:pPr>
            <a:r>
              <a:rPr kumimoji="0" lang="es-ES" b="1" i="0" u="none" strike="noStrike" cap="none" normalizeH="0" baseline="0" dirty="0" smtClean="0">
                <a:ln>
                  <a:noFill/>
                </a:ln>
                <a:solidFill>
                  <a:srgbClr val="0000FF"/>
                </a:solidFill>
                <a:latin typeface="Lucida Bright" pitchFamily="18" charset="0"/>
                <a:ea typeface="Times New Roman" pitchFamily="18" charset="0"/>
                <a:cs typeface="Times New Roman" pitchFamily="18" charset="0"/>
              </a:rPr>
              <a:t>en el siglo XIX. </a:t>
            </a:r>
            <a:endParaRPr kumimoji="0" lang="es-ES" b="1" i="0" u="none" strike="noStrike" cap="none" normalizeH="0" baseline="0" dirty="0" smtClean="0">
              <a:ln>
                <a:noFill/>
              </a:ln>
              <a:solidFill>
                <a:srgbClr val="0000FF"/>
              </a:solidFill>
              <a:latin typeface="Lucida Bright" pitchFamily="18" charset="0"/>
            </a:endParaRPr>
          </a:p>
        </p:txBody>
      </p:sp>
      <p:pic>
        <p:nvPicPr>
          <p:cNvPr id="5" name="Picture 2" descr="C:\Documents and Settings\Administrador\Escritorio\948665-800x600-fond-ecran-45731fleurs.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Administrador\Escritorio\418920-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571472" y="500042"/>
            <a:ext cx="5857916" cy="369332"/>
          </a:xfrm>
          <a:prstGeom prst="rect">
            <a:avLst/>
          </a:prstGeom>
          <a:solidFill>
            <a:srgbClr val="9900FF">
              <a:alpha val="40000"/>
            </a:srgbClr>
          </a:solidFill>
        </p:spPr>
        <p:txBody>
          <a:bodyPr wrap="square" rtlCol="0">
            <a:spAutoFit/>
          </a:bodyPr>
          <a:lstStyle/>
          <a:p>
            <a:r>
              <a:rPr lang="es-ES" b="1" u="sng" dirty="0" smtClean="0">
                <a:solidFill>
                  <a:srgbClr val="00FFFF"/>
                </a:solidFill>
                <a:effectLst>
                  <a:outerShdw blurRad="38100" dist="38100" dir="2700000" algn="tl">
                    <a:srgbClr val="000000">
                      <a:alpha val="43137"/>
                    </a:srgbClr>
                  </a:outerShdw>
                </a:effectLst>
                <a:latin typeface="Lucida Bright" pitchFamily="18" charset="0"/>
              </a:rPr>
              <a:t>CONGELACIÓN DE CIERTAS REGIONES DEL MAR</a:t>
            </a:r>
            <a:endParaRPr lang="en-US" b="1" u="sng" dirty="0" smtClean="0">
              <a:solidFill>
                <a:srgbClr val="00FFFF"/>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71472" y="2000240"/>
            <a:ext cx="7572428" cy="646331"/>
          </a:xfrm>
          <a:prstGeom prst="rect">
            <a:avLst/>
          </a:prstGeom>
          <a:solidFill>
            <a:srgbClr val="9900FF">
              <a:alpha val="40000"/>
            </a:srgbClr>
          </a:solidFill>
        </p:spPr>
        <p:txBody>
          <a:bodyPr wrap="square" rtlCol="0">
            <a:spAutoFit/>
          </a:bodyPr>
          <a:lstStyle/>
          <a:p>
            <a:pPr lvl="0" fontAlgn="base">
              <a:spcBef>
                <a:spcPct val="0"/>
              </a:spcBef>
              <a:spcAft>
                <a:spcPct val="0"/>
              </a:spcAft>
              <a:tabLst>
                <a:tab pos="5153025" algn="l"/>
              </a:tabLst>
            </a:pPr>
            <a:r>
              <a:rPr lang="es-ES" b="1" dirty="0" smtClean="0">
                <a:solidFill>
                  <a:srgbClr val="00FFFF"/>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En Job 38:30, Dios afirma que hay regiones de la superficie del mar que están congeladas. </a:t>
            </a:r>
          </a:p>
        </p:txBody>
      </p:sp>
      <p:sp>
        <p:nvSpPr>
          <p:cNvPr id="6146" name="Rectangle 2"/>
          <p:cNvSpPr>
            <a:spLocks noChangeArrowheads="1"/>
          </p:cNvSpPr>
          <p:nvPr/>
        </p:nvSpPr>
        <p:spPr bwMode="auto">
          <a:xfrm>
            <a:off x="0" y="0"/>
            <a:ext cx="269626" cy="24622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153025" algn="l"/>
              </a:tabLst>
            </a:pPr>
            <a:r>
              <a:rPr kumimoji="0" lang="es-ES" sz="1000" b="0" i="0" u="none" strike="noStrike" cap="none" normalizeH="0" baseline="0" dirty="0" smtClean="0">
                <a:ln>
                  <a:noFill/>
                </a:ln>
                <a:solidFill>
                  <a:schemeClr val="tx1"/>
                </a:solidFill>
                <a:effectLst/>
                <a:latin typeface="Trebuchet MS" pitchFamily="34" charset="0"/>
                <a:ea typeface="Times New Roman" pitchFamily="18" charset="0"/>
                <a:cs typeface="Times New Roman" pitchFamily="18" charset="0"/>
              </a:rPr>
              <a:t>. </a:t>
            </a:r>
            <a:endParaRPr kumimoji="0" lang="es-ES" sz="1800" b="0" i="0" u="none" strike="noStrike" cap="none" normalizeH="0" baseline="0" dirty="0" smtClean="0">
              <a:ln>
                <a:noFill/>
              </a:ln>
              <a:solidFill>
                <a:schemeClr val="tx1"/>
              </a:solidFill>
              <a:effectLst/>
              <a:latin typeface="Arial" pitchFamily="34" charset="0"/>
            </a:endParaRPr>
          </a:p>
        </p:txBody>
      </p:sp>
      <p:sp>
        <p:nvSpPr>
          <p:cNvPr id="7" name="6 Rectángulo"/>
          <p:cNvSpPr/>
          <p:nvPr/>
        </p:nvSpPr>
        <p:spPr>
          <a:xfrm>
            <a:off x="571472" y="3786190"/>
            <a:ext cx="7572428" cy="923330"/>
          </a:xfrm>
          <a:prstGeom prst="rect">
            <a:avLst/>
          </a:prstGeom>
          <a:solidFill>
            <a:srgbClr val="9900FF">
              <a:alpha val="40000"/>
            </a:srgbClr>
          </a:solidFill>
        </p:spPr>
        <p:txBody>
          <a:bodyPr wrap="square">
            <a:spAutoFit/>
          </a:bodyPr>
          <a:lstStyle/>
          <a:p>
            <a:pPr lvl="0" fontAlgn="base">
              <a:spcBef>
                <a:spcPct val="0"/>
              </a:spcBef>
              <a:spcAft>
                <a:spcPct val="0"/>
              </a:spcAft>
              <a:tabLst>
                <a:tab pos="5153025" algn="l"/>
              </a:tabLst>
            </a:pPr>
            <a:r>
              <a:rPr lang="es-ES" b="1" dirty="0" smtClean="0">
                <a:solidFill>
                  <a:srgbClr val="00FFFF"/>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La mayoría del mundo no sabía que la superficie del océano se podía congelar hasta el siglo XVII cuando Henry Hudson exploró las regiones árticas del norte. </a:t>
            </a:r>
            <a:endParaRPr lang="es-ES" b="1" dirty="0" smtClean="0">
              <a:solidFill>
                <a:srgbClr val="00FFFF"/>
              </a:solidFill>
              <a:effectLst>
                <a:outerShdw blurRad="38100" dist="38100" dir="2700000" algn="tl">
                  <a:srgbClr val="000000">
                    <a:alpha val="43137"/>
                  </a:srgbClr>
                </a:outerShdw>
              </a:effectLst>
              <a:latin typeface="Lucida Bright" pitchFamily="18" charset="0"/>
            </a:endParaRPr>
          </a:p>
        </p:txBody>
      </p:sp>
      <p:sp>
        <p:nvSpPr>
          <p:cNvPr id="9" name="8 Rectángulo"/>
          <p:cNvSpPr/>
          <p:nvPr/>
        </p:nvSpPr>
        <p:spPr>
          <a:xfrm>
            <a:off x="571472" y="2857496"/>
            <a:ext cx="7572428" cy="646331"/>
          </a:xfrm>
          <a:prstGeom prst="rect">
            <a:avLst/>
          </a:prstGeom>
          <a:solidFill>
            <a:srgbClr val="9900FF">
              <a:alpha val="40000"/>
            </a:srgbClr>
          </a:solidFill>
        </p:spPr>
        <p:txBody>
          <a:bodyPr wrap="square">
            <a:spAutoFit/>
          </a:bodyPr>
          <a:lstStyle/>
          <a:p>
            <a:r>
              <a:rPr lang="es-ES" b="1" dirty="0" smtClean="0">
                <a:solidFill>
                  <a:srgbClr val="00FFFF"/>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Job 38:30, dice “ El agua se endurece como la piedra, y aprisionada esta la superficie del abismo”</a:t>
            </a:r>
          </a:p>
        </p:txBody>
      </p:sp>
      <p:pic>
        <p:nvPicPr>
          <p:cNvPr id="10" name="Picture 2" descr="C:\Documents and Settings\Administrador\Escritorio\418920-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dministrador\Escritorio\495658-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Rectangle 1"/>
          <p:cNvSpPr>
            <a:spLocks noChangeArrowheads="1"/>
          </p:cNvSpPr>
          <p:nvPr/>
        </p:nvSpPr>
        <p:spPr bwMode="auto">
          <a:xfrm>
            <a:off x="642910" y="2786058"/>
            <a:ext cx="785818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153025" algn="l"/>
              </a:tabLst>
            </a:pPr>
            <a:r>
              <a:rPr kumimoji="0" lang="es-ES" b="0" i="0" u="none" strike="noStrike" cap="none" normalizeH="0" baseline="0" dirty="0" smtClean="0">
                <a:ln>
                  <a:noFill/>
                </a:ln>
                <a:solidFill>
                  <a:schemeClr val="tx1"/>
                </a:solidFill>
                <a:effectLst/>
                <a:latin typeface="Lucida Sans" pitchFamily="34" charset="0"/>
                <a:ea typeface="Times New Roman" pitchFamily="18" charset="0"/>
                <a:cs typeface="Times New Roman" pitchFamily="18" charset="0"/>
              </a:rPr>
              <a:t> </a:t>
            </a:r>
            <a:endParaRPr kumimoji="0" lang="en-US" b="0" i="0" u="none" strike="noStrike" cap="none" normalizeH="0" baseline="0" dirty="0" smtClean="0">
              <a:ln>
                <a:noFill/>
              </a:ln>
              <a:solidFill>
                <a:schemeClr val="tx1"/>
              </a:solidFill>
              <a:effectLst/>
              <a:latin typeface="Lucida Sans" pitchFamily="34" charset="0"/>
            </a:endParaRPr>
          </a:p>
        </p:txBody>
      </p:sp>
      <p:sp>
        <p:nvSpPr>
          <p:cNvPr id="5" name="4 Rectángulo"/>
          <p:cNvSpPr/>
          <p:nvPr/>
        </p:nvSpPr>
        <p:spPr>
          <a:xfrm>
            <a:off x="571472" y="642918"/>
            <a:ext cx="7858180" cy="369332"/>
          </a:xfrm>
          <a:prstGeom prst="rect">
            <a:avLst/>
          </a:prstGeom>
          <a:solidFill>
            <a:schemeClr val="accent6">
              <a:lumMod val="75000"/>
              <a:alpha val="35000"/>
            </a:schemeClr>
          </a:solidFill>
        </p:spPr>
        <p:txBody>
          <a:bodyPr wrap="square">
            <a:spAutoFit/>
          </a:bodyPr>
          <a:lstStyle/>
          <a:p>
            <a:r>
              <a:rPr lang="es-ES" b="1" u="sng" dirty="0" smtClean="0">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En Job 28:7, Dios afirma que los buitres son guiados por su vista</a:t>
            </a:r>
            <a:endParaRPr lang="en-US" b="1" u="sng" dirty="0">
              <a:solidFill>
                <a:srgbClr val="FFFF00"/>
              </a:solidFill>
              <a:effectLst>
                <a:outerShdw blurRad="38100" dist="38100" dir="2700000" algn="tl">
                  <a:srgbClr val="000000">
                    <a:alpha val="43137"/>
                  </a:srgbClr>
                </a:outerShdw>
              </a:effectLst>
              <a:latin typeface="Lucida Bright" pitchFamily="18" charset="0"/>
            </a:endParaRPr>
          </a:p>
        </p:txBody>
      </p:sp>
      <p:sp>
        <p:nvSpPr>
          <p:cNvPr id="8" name="7 Rectángulo"/>
          <p:cNvSpPr/>
          <p:nvPr/>
        </p:nvSpPr>
        <p:spPr>
          <a:xfrm>
            <a:off x="1000100" y="1285860"/>
            <a:ext cx="4572000" cy="369332"/>
          </a:xfrm>
          <a:prstGeom prst="rect">
            <a:avLst/>
          </a:prstGeom>
        </p:spPr>
        <p:txBody>
          <a:bodyPr>
            <a:spAutoFit/>
          </a:bodyPr>
          <a:lstStyle/>
          <a:p>
            <a:pPr lvl="0" eaLnBrk="0" fontAlgn="base" hangingPunct="0">
              <a:spcBef>
                <a:spcPct val="0"/>
              </a:spcBef>
              <a:spcAft>
                <a:spcPct val="0"/>
              </a:spcAft>
              <a:tabLst>
                <a:tab pos="5153025" algn="l"/>
              </a:tabLst>
            </a:pPr>
            <a:endParaRPr lang="es-ES" b="1" dirty="0" smtClean="0">
              <a:effectLst>
                <a:outerShdw blurRad="38100" dist="38100" dir="2700000" algn="tl">
                  <a:srgbClr val="000000">
                    <a:alpha val="43137"/>
                  </a:srgbClr>
                </a:outerShdw>
              </a:effectLst>
              <a:latin typeface="Lucida Sans" pitchFamily="34" charset="0"/>
              <a:cs typeface="Times New Roman" pitchFamily="18" charset="0"/>
            </a:endParaRPr>
          </a:p>
        </p:txBody>
      </p:sp>
      <p:sp>
        <p:nvSpPr>
          <p:cNvPr id="9" name="8 Rectángulo"/>
          <p:cNvSpPr/>
          <p:nvPr/>
        </p:nvSpPr>
        <p:spPr>
          <a:xfrm>
            <a:off x="571472" y="3429000"/>
            <a:ext cx="7500990" cy="646331"/>
          </a:xfrm>
          <a:prstGeom prst="rect">
            <a:avLst/>
          </a:prstGeom>
          <a:solidFill>
            <a:schemeClr val="accent6">
              <a:lumMod val="75000"/>
              <a:alpha val="35000"/>
            </a:schemeClr>
          </a:solidFill>
        </p:spPr>
        <p:txBody>
          <a:bodyPr wrap="square">
            <a:spAutoFit/>
          </a:bodyPr>
          <a:lstStyle/>
          <a:p>
            <a:pPr lvl="0" eaLnBrk="0" fontAlgn="base" hangingPunct="0">
              <a:spcBef>
                <a:spcPct val="0"/>
              </a:spcBef>
              <a:spcAft>
                <a:spcPct val="0"/>
              </a:spcAft>
              <a:tabLst>
                <a:tab pos="5153025" algn="l"/>
              </a:tabLst>
            </a:pPr>
            <a:r>
              <a:rPr lang="es-ES" b="1" dirty="0" smtClean="0">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Job 28:7 dice “Senda que ave de rapiña no conoce, ni que ojo de buitres ha alcanzado a ver;” </a:t>
            </a:r>
          </a:p>
        </p:txBody>
      </p:sp>
      <p:sp>
        <p:nvSpPr>
          <p:cNvPr id="10" name="9 Rectángulo"/>
          <p:cNvSpPr/>
          <p:nvPr/>
        </p:nvSpPr>
        <p:spPr>
          <a:xfrm>
            <a:off x="571472" y="4572008"/>
            <a:ext cx="7500990" cy="923330"/>
          </a:xfrm>
          <a:prstGeom prst="rect">
            <a:avLst/>
          </a:prstGeom>
          <a:solidFill>
            <a:schemeClr val="accent6">
              <a:lumMod val="75000"/>
              <a:alpha val="35000"/>
            </a:schemeClr>
          </a:solidFill>
        </p:spPr>
        <p:txBody>
          <a:bodyPr wrap="square">
            <a:spAutoFit/>
          </a:bodyPr>
          <a:lstStyle/>
          <a:p>
            <a:pPr lvl="0" eaLnBrk="0" fontAlgn="base" hangingPunct="0">
              <a:spcBef>
                <a:spcPct val="0"/>
              </a:spcBef>
              <a:spcAft>
                <a:spcPct val="0"/>
              </a:spcAft>
              <a:tabLst>
                <a:tab pos="5153025" algn="l"/>
              </a:tabLst>
            </a:pPr>
            <a:r>
              <a:rPr lang="es-ES" b="1" dirty="0" smtClean="0">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Hasta recientemente, se pensaba que el buitre podía olfatear desde lejos, pero ahora la ciencia moderna ha comprobado que el buitre es guiado por la agudeza de su vista. </a:t>
            </a:r>
            <a:endParaRPr lang="es-ES" b="1" dirty="0" smtClean="0">
              <a:solidFill>
                <a:srgbClr val="FFFF00"/>
              </a:solidFill>
              <a:effectLst>
                <a:outerShdw blurRad="38100" dist="38100" dir="2700000" algn="tl">
                  <a:srgbClr val="000000">
                    <a:alpha val="43137"/>
                  </a:srgbClr>
                </a:outerShdw>
              </a:effectLst>
              <a:latin typeface="Lucida Bright" pitchFamily="18" charset="0"/>
            </a:endParaRPr>
          </a:p>
        </p:txBody>
      </p:sp>
      <p:pic>
        <p:nvPicPr>
          <p:cNvPr id="11" name="Picture 2" descr="C:\Documents and Settings\Administrador\Escritorio\495658-800x600-[DesktopNexus.com].jpg"/>
          <p:cNvPicPr>
            <a:picLocks noChangeAspect="1" noChangeArrowheads="1"/>
          </p:cNvPicPr>
          <p:nvPr/>
        </p:nvPicPr>
        <p:blipFill>
          <a:blip r:embed="rId2"/>
          <a:srcRect/>
          <a:stretch>
            <a:fillRect/>
          </a:stretch>
        </p:blipFill>
        <p:spPr bwMode="auto">
          <a:xfrm>
            <a:off x="2" y="0"/>
            <a:ext cx="9143998" cy="6857999"/>
          </a:xfrm>
          <a:prstGeom prst="rect">
            <a:avLst/>
          </a:prstGeom>
          <a:noFill/>
        </p:spPr>
      </p:pic>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dministrador\Escritorio\959491-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4" name="3 CuadroTexto"/>
          <p:cNvSpPr txBox="1"/>
          <p:nvPr/>
        </p:nvSpPr>
        <p:spPr>
          <a:xfrm>
            <a:off x="642910" y="428604"/>
            <a:ext cx="6429420" cy="369332"/>
          </a:xfrm>
          <a:prstGeom prst="rect">
            <a:avLst/>
          </a:prstGeom>
          <a:solidFill>
            <a:srgbClr val="336699">
              <a:alpha val="50000"/>
            </a:srgbClr>
          </a:solidFill>
        </p:spPr>
        <p:txBody>
          <a:bodyPr wrap="square" rtlCol="0">
            <a:spAutoFit/>
          </a:bodyPr>
          <a:lstStyle/>
          <a:p>
            <a:r>
              <a:rPr lang="es-ES" b="1" u="sng" dirty="0" smtClean="0">
                <a:solidFill>
                  <a:srgbClr val="00FF00"/>
                </a:solidFill>
                <a:effectLst>
                  <a:outerShdw blurRad="38100" dist="38100" dir="2700000" algn="tl">
                    <a:srgbClr val="000000">
                      <a:alpha val="43137"/>
                    </a:srgbClr>
                  </a:outerShdw>
                </a:effectLst>
                <a:latin typeface="Lucida Bright" pitchFamily="18" charset="0"/>
              </a:rPr>
              <a:t>LA EXISTENCIA DE ABISMOS PROFUNDOS EN EL MAR</a:t>
            </a:r>
            <a:endParaRPr lang="en-US" b="1" u="sng" dirty="0" smtClean="0">
              <a:solidFill>
                <a:srgbClr val="00FF00"/>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71472" y="2000240"/>
            <a:ext cx="7429552" cy="646331"/>
          </a:xfrm>
          <a:prstGeom prst="rect">
            <a:avLst/>
          </a:prstGeom>
          <a:solidFill>
            <a:srgbClr val="336699">
              <a:alpha val="50000"/>
            </a:srgbClr>
          </a:solidFill>
        </p:spPr>
        <p:txBody>
          <a:bodyPr wrap="square" rtlCol="0">
            <a:spAutoFit/>
          </a:bodyPr>
          <a:lstStyle/>
          <a:p>
            <a:r>
              <a:rPr lang="es-ES" b="1" dirty="0" smtClean="0">
                <a:solidFill>
                  <a:srgbClr val="00FF00"/>
                </a:solidFill>
                <a:effectLst>
                  <a:outerShdw blurRad="38100" dist="38100" dir="2700000" algn="tl">
                    <a:srgbClr val="000000">
                      <a:alpha val="43137"/>
                    </a:srgbClr>
                  </a:outerShdw>
                </a:effectLst>
                <a:latin typeface="Lucida Bright" pitchFamily="18" charset="0"/>
              </a:rPr>
              <a:t>Job 38:16 dice </a:t>
            </a:r>
            <a:r>
              <a:rPr lang="es-ES" b="1" dirty="0" smtClean="0">
                <a:solidFill>
                  <a:srgbClr val="00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“¿Has entrado tú hasta los profundos de la mar, Y has andado escudriñando el abismo?” </a:t>
            </a:r>
            <a:endParaRPr lang="en-US" b="1" dirty="0" smtClean="0">
              <a:solidFill>
                <a:srgbClr val="00FF00"/>
              </a:solidFill>
              <a:effectLst>
                <a:outerShdw blurRad="38100" dist="38100" dir="2700000" algn="tl">
                  <a:srgbClr val="000000">
                    <a:alpha val="43137"/>
                  </a:srgbClr>
                </a:outerShdw>
              </a:effectLst>
              <a:latin typeface="Lucida Bright" pitchFamily="18" charset="0"/>
            </a:endParaRPr>
          </a:p>
        </p:txBody>
      </p:sp>
      <p:sp>
        <p:nvSpPr>
          <p:cNvPr id="9" name="8 Rectángulo"/>
          <p:cNvSpPr/>
          <p:nvPr/>
        </p:nvSpPr>
        <p:spPr>
          <a:xfrm>
            <a:off x="571472" y="3214686"/>
            <a:ext cx="7429552" cy="646331"/>
          </a:xfrm>
          <a:prstGeom prst="rect">
            <a:avLst/>
          </a:prstGeom>
          <a:solidFill>
            <a:srgbClr val="336699">
              <a:alpha val="50000"/>
            </a:srgbClr>
          </a:solidFill>
        </p:spPr>
        <p:txBody>
          <a:bodyPr wrap="square">
            <a:spAutoFit/>
          </a:bodyPr>
          <a:lstStyle/>
          <a:p>
            <a:pPr lvl="0" algn="just" eaLnBrk="0" fontAlgn="base" hangingPunct="0">
              <a:spcBef>
                <a:spcPct val="0"/>
              </a:spcBef>
              <a:spcAft>
                <a:spcPct val="0"/>
              </a:spcAft>
            </a:pPr>
            <a:r>
              <a:rPr lang="es-ES" b="1" dirty="0" smtClean="0">
                <a:solidFill>
                  <a:srgbClr val="00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Este mismo pasaje es presentado en la Biblia de las Américas “¿Has entrado hasta las fuentes del mar? “</a:t>
            </a:r>
            <a:endParaRPr lang="en-US" b="1" dirty="0" smtClean="0">
              <a:solidFill>
                <a:srgbClr val="00FF00"/>
              </a:solidFill>
              <a:effectLst>
                <a:outerShdw blurRad="38100" dist="38100" dir="2700000" algn="tl">
                  <a:srgbClr val="000000">
                    <a:alpha val="43137"/>
                  </a:srgbClr>
                </a:outerShdw>
              </a:effectLst>
              <a:latin typeface="Lucida Bright" pitchFamily="18" charset="0"/>
            </a:endParaRPr>
          </a:p>
        </p:txBody>
      </p:sp>
      <p:pic>
        <p:nvPicPr>
          <p:cNvPr id="7" name="Picture 2" descr="C:\Documents and Settings\Administrador\Escritorio\959491-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Administrador\Escritorio\667163-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Rectángulo"/>
          <p:cNvSpPr/>
          <p:nvPr/>
        </p:nvSpPr>
        <p:spPr>
          <a:xfrm>
            <a:off x="571472" y="1571612"/>
            <a:ext cx="7929618" cy="1200329"/>
          </a:xfrm>
          <a:prstGeom prst="rect">
            <a:avLst/>
          </a:prstGeom>
          <a:solidFill>
            <a:srgbClr val="00FFFF">
              <a:alpha val="35000"/>
            </a:srgbClr>
          </a:solidFill>
        </p:spPr>
        <p:txBody>
          <a:bodyPr wrap="square">
            <a:spAutoFit/>
          </a:bodyPr>
          <a:lstStyle/>
          <a:p>
            <a:r>
              <a:rPr lang="es-ES" b="1" dirty="0" smtClean="0">
                <a:solidFill>
                  <a:srgbClr val="FF0000"/>
                </a:solidFill>
                <a:latin typeface="Lucida Bright" pitchFamily="18" charset="0"/>
                <a:ea typeface="Times New Roman" pitchFamily="18" charset="0"/>
                <a:cs typeface="Times New Roman" pitchFamily="18" charset="0"/>
              </a:rPr>
              <a:t>La palabra hebrea para abismo es la palabra para mares u océanos.</a:t>
            </a:r>
          </a:p>
          <a:p>
            <a:r>
              <a:rPr lang="es-ES" b="1" dirty="0" smtClean="0">
                <a:solidFill>
                  <a:srgbClr val="FF0000"/>
                </a:solidFill>
                <a:latin typeface="Lucida Bright" pitchFamily="18" charset="0"/>
                <a:ea typeface="Times New Roman" pitchFamily="18" charset="0"/>
                <a:cs typeface="Times New Roman" pitchFamily="18" charset="0"/>
              </a:rPr>
              <a:t>El hombre, en los siglos anteriores, consideraba el mar como una la extensión arenosa poco profunda que se movía de un continente a otro. </a:t>
            </a:r>
            <a:endParaRPr lang="en-US" b="1" dirty="0">
              <a:solidFill>
                <a:srgbClr val="FF0000"/>
              </a:solidFill>
              <a:latin typeface="Lucida Bright" pitchFamily="18" charset="0"/>
            </a:endParaRPr>
          </a:p>
        </p:txBody>
      </p:sp>
      <p:sp>
        <p:nvSpPr>
          <p:cNvPr id="6" name="5 Rectángulo"/>
          <p:cNvSpPr/>
          <p:nvPr/>
        </p:nvSpPr>
        <p:spPr>
          <a:xfrm>
            <a:off x="571472" y="4929198"/>
            <a:ext cx="7929618" cy="1477328"/>
          </a:xfrm>
          <a:prstGeom prst="rect">
            <a:avLst/>
          </a:prstGeom>
          <a:solidFill>
            <a:srgbClr val="00FFFF">
              <a:alpha val="35000"/>
            </a:srgbClr>
          </a:solidFill>
        </p:spPr>
        <p:txBody>
          <a:bodyPr wrap="square">
            <a:spAutoFit/>
          </a:bodyPr>
          <a:lstStyle/>
          <a:p>
            <a:r>
              <a:rPr lang="es-ES" b="1" dirty="0" smtClean="0">
                <a:solidFill>
                  <a:srgbClr val="FF0000"/>
                </a:solidFill>
                <a:latin typeface="Lucida Bright" pitchFamily="18" charset="0"/>
                <a:ea typeface="Times New Roman" pitchFamily="18" charset="0"/>
                <a:cs typeface="Times New Roman" pitchFamily="18" charset="0"/>
              </a:rPr>
              <a:t>Luego, en 1873 un equipo de científicos trabajando en el Océano Pacífico en la nave británica </a:t>
            </a:r>
            <a:r>
              <a:rPr lang="es-ES" b="1" dirty="0" err="1" smtClean="0">
                <a:solidFill>
                  <a:srgbClr val="FF0000"/>
                </a:solidFill>
                <a:latin typeface="Lucida Bright" pitchFamily="18" charset="0"/>
                <a:ea typeface="Times New Roman" pitchFamily="18" charset="0"/>
                <a:cs typeface="Times New Roman" pitchFamily="18" charset="0"/>
              </a:rPr>
              <a:t>Challenger</a:t>
            </a:r>
            <a:r>
              <a:rPr lang="es-ES" b="1" dirty="0" smtClean="0">
                <a:solidFill>
                  <a:srgbClr val="FF0000"/>
                </a:solidFill>
                <a:latin typeface="Lucida Bright" pitchFamily="18" charset="0"/>
                <a:ea typeface="Times New Roman" pitchFamily="18" charset="0"/>
                <a:cs typeface="Times New Roman" pitchFamily="18" charset="0"/>
              </a:rPr>
              <a:t> descubrió una "profundidad" de 8 kilómetros de honda. Casi cien años después, en 1960, los científicos localizaron un profundo surco de 10.924 metros (mas de 9.5 kilómetros) dentro del Océano Pacífico.</a:t>
            </a:r>
            <a:endParaRPr lang="en-US" b="1" dirty="0">
              <a:solidFill>
                <a:srgbClr val="FF0000"/>
              </a:solidFill>
              <a:latin typeface="Lucida Bright" pitchFamily="18" charset="0"/>
            </a:endParaRPr>
          </a:p>
        </p:txBody>
      </p:sp>
      <p:pic>
        <p:nvPicPr>
          <p:cNvPr id="5" name="Picture 2" descr="C:\Documents and Settings\Administrador\Escritorio\667163-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cover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Administrador\Escritorio\313172-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5" name="4 Rectángulo"/>
          <p:cNvSpPr/>
          <p:nvPr/>
        </p:nvSpPr>
        <p:spPr>
          <a:xfrm>
            <a:off x="642910" y="357166"/>
            <a:ext cx="7786742" cy="1477328"/>
          </a:xfrm>
          <a:prstGeom prst="rect">
            <a:avLst/>
          </a:prstGeom>
          <a:solidFill>
            <a:srgbClr val="00FFFF">
              <a:alpha val="25000"/>
            </a:srgbClr>
          </a:solidFill>
        </p:spPr>
        <p:txBody>
          <a:bodyPr wrap="square">
            <a:spAutoFit/>
          </a:bodyPr>
          <a:lstStyle/>
          <a:p>
            <a:pPr lvl="0" algn="just" eaLnBrk="0" fontAlgn="base" hangingPunct="0">
              <a:spcBef>
                <a:spcPct val="0"/>
              </a:spcBef>
              <a:spcAft>
                <a:spcPct val="0"/>
              </a:spcAft>
            </a:pPr>
            <a:r>
              <a:rPr lang="es-ES" b="1" dirty="0" smtClean="0">
                <a:solidFill>
                  <a:schemeClr val="bg1"/>
                </a:solidFill>
                <a:latin typeface="Lucida Bright" pitchFamily="18" charset="0"/>
                <a:ea typeface="Times New Roman" pitchFamily="18" charset="0"/>
                <a:cs typeface="Times New Roman" pitchFamily="18" charset="0"/>
              </a:rPr>
              <a:t>Algunos eruditos en ciencias bíblicas sostienen que el libro de Job fue uno de los primeros libros del antiguo testamento en ser escrito. ¿Cómo pudo el escritor del libro de Job haber sabido que estas "profundidades del abismo" existían cuando el hombre sólo logro descubrirlas hace pocos siglos.</a:t>
            </a:r>
            <a:endParaRPr lang="es-ES" b="1" dirty="0" smtClean="0">
              <a:solidFill>
                <a:schemeClr val="bg1"/>
              </a:solidFill>
              <a:latin typeface="Lucida Bright" pitchFamily="18" charset="0"/>
            </a:endParaRPr>
          </a:p>
        </p:txBody>
      </p:sp>
      <p:pic>
        <p:nvPicPr>
          <p:cNvPr id="4" name="Picture 2" descr="C:\Documents and Settings\Administrador\Escritorio\313172-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pulsarmedia.eu/data/media/8/big/intel_p4_bottom_macro__www.pulsarmedia.eu_1024x768.JPG"/>
          <p:cNvPicPr>
            <a:picLocks noChangeAspect="1" noChangeArrowheads="1"/>
          </p:cNvPicPr>
          <p:nvPr/>
        </p:nvPicPr>
        <p:blipFill>
          <a:blip r:embed="rId3"/>
          <a:srcRect/>
          <a:stretch>
            <a:fillRect/>
          </a:stretch>
        </p:blipFill>
        <p:spPr bwMode="auto">
          <a:xfrm>
            <a:off x="-1" y="0"/>
            <a:ext cx="9143999" cy="6858000"/>
          </a:xfrm>
          <a:prstGeom prst="rect">
            <a:avLst/>
          </a:prstGeom>
          <a:noFill/>
        </p:spPr>
      </p:pic>
      <p:sp>
        <p:nvSpPr>
          <p:cNvPr id="5" name="4 CuadroTexto"/>
          <p:cNvSpPr txBox="1"/>
          <p:nvPr/>
        </p:nvSpPr>
        <p:spPr>
          <a:xfrm>
            <a:off x="714348" y="714356"/>
            <a:ext cx="7358114" cy="646331"/>
          </a:xfrm>
          <a:prstGeom prst="rect">
            <a:avLst/>
          </a:prstGeom>
          <a:solidFill>
            <a:srgbClr val="00B050">
              <a:alpha val="25000"/>
            </a:srgbClr>
          </a:solidFill>
        </p:spPr>
        <p:txBody>
          <a:bodyPr wrap="square" rtlCol="0">
            <a:spAutoFit/>
          </a:bodyPr>
          <a:lstStyle/>
          <a:p>
            <a:r>
              <a:rPr lang="es-ES" b="1" u="sng" dirty="0" smtClean="0">
                <a:solidFill>
                  <a:schemeClr val="bg1"/>
                </a:solidFill>
                <a:effectLst>
                  <a:outerShdw blurRad="38100" dist="38100" dir="2700000" algn="tl">
                    <a:srgbClr val="000000">
                      <a:alpha val="43137"/>
                    </a:srgbClr>
                  </a:outerShdw>
                </a:effectLst>
                <a:latin typeface="Lucida Bright" pitchFamily="18" charset="0"/>
              </a:rPr>
              <a:t>EN DANIEL 12:4, DIOS DICE QUE AL FINAL DE LOS TIEMPOS, LA CIENCIA AUMENTARÍA</a:t>
            </a:r>
            <a:endParaRPr lang="en-US" b="1" u="sng" dirty="0" smtClean="0">
              <a:solidFill>
                <a:schemeClr val="bg1"/>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642910" y="1714488"/>
            <a:ext cx="7929618" cy="1477328"/>
          </a:xfrm>
          <a:prstGeom prst="rect">
            <a:avLst/>
          </a:prstGeom>
          <a:solidFill>
            <a:srgbClr val="00B050">
              <a:alpha val="25000"/>
            </a:srgb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Sans" pitchFamily="34" charset="0"/>
              </a:rPr>
              <a:t>El profeta Daniel vivió aproximadamente  en el siglo VI A.C. y es Dios quién le revela a él, los acontecimientos que tendrían lugar para los últimos tiempos y en ese sentido lo que Dios le envió escribir concuerda perfectamente con la revelación que el mismo Jesús dio al apóstol Juan en el libro de Apocalipsis . </a:t>
            </a:r>
            <a:endParaRPr lang="en-US" b="1" dirty="0" smtClean="0">
              <a:solidFill>
                <a:schemeClr val="bg1"/>
              </a:solidFill>
              <a:effectLst>
                <a:outerShdw blurRad="38100" dist="38100" dir="2700000" algn="tl">
                  <a:srgbClr val="000000">
                    <a:alpha val="43137"/>
                  </a:srgbClr>
                </a:outerShdw>
              </a:effectLst>
              <a:latin typeface="Lucida Sans" pitchFamily="34" charset="0"/>
            </a:endParaRPr>
          </a:p>
        </p:txBody>
      </p:sp>
      <p:sp>
        <p:nvSpPr>
          <p:cNvPr id="7" name="6 CuadroTexto"/>
          <p:cNvSpPr txBox="1"/>
          <p:nvPr/>
        </p:nvSpPr>
        <p:spPr>
          <a:xfrm>
            <a:off x="642910" y="3786190"/>
            <a:ext cx="7858180" cy="923330"/>
          </a:xfrm>
          <a:prstGeom prst="rect">
            <a:avLst/>
          </a:prstGeom>
          <a:solidFill>
            <a:srgbClr val="00B050">
              <a:alpha val="25000"/>
            </a:srgb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Daniel 12:4 dice </a:t>
            </a:r>
            <a:r>
              <a:rPr lang="es-ES" b="1" dirty="0" smtClean="0">
                <a:solidFill>
                  <a:srgbClr val="FF0000"/>
                </a:solidFill>
                <a:latin typeface="Lucida Bright" pitchFamily="18" charset="0"/>
              </a:rPr>
              <a:t>“Pero tú, Daniel, cierra las palabras y sella el libro hasta el tiempo del fin. Muchos correrán de aquí para allá, Y LA CIENCIA SE AUMENTARÁ”.</a:t>
            </a:r>
            <a:endParaRPr lang="en-US" b="1" dirty="0" smtClean="0">
              <a:solidFill>
                <a:srgbClr val="FF0000"/>
              </a:solidFill>
              <a:latin typeface="Lucida Bright" pitchFamily="18" charset="0"/>
            </a:endParaRPr>
          </a:p>
        </p:txBody>
      </p:sp>
      <p:sp>
        <p:nvSpPr>
          <p:cNvPr id="8" name="7 CuadroTexto"/>
          <p:cNvSpPr txBox="1"/>
          <p:nvPr/>
        </p:nvSpPr>
        <p:spPr>
          <a:xfrm>
            <a:off x="642910" y="5072074"/>
            <a:ext cx="7929618" cy="1200329"/>
          </a:xfrm>
          <a:prstGeom prst="rect">
            <a:avLst/>
          </a:prstGeom>
          <a:solidFill>
            <a:srgbClr val="00B050">
              <a:alpha val="25000"/>
            </a:srgb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La ciencia y tecnología moderna está tan pero tan adelantada que ha llegado a límites insospechados y se puede decir que lo que HOY ES UNA NOVEDAD, en pocos meses puede ser OBSOLETO.  </a:t>
            </a:r>
          </a:p>
          <a:p>
            <a:r>
              <a:rPr lang="es-ES" b="1" dirty="0" smtClean="0">
                <a:solidFill>
                  <a:schemeClr val="bg1"/>
                </a:solidFill>
                <a:effectLst>
                  <a:outerShdw blurRad="38100" dist="38100" dir="2700000" algn="tl">
                    <a:srgbClr val="000000">
                      <a:alpha val="43137"/>
                    </a:srgbClr>
                  </a:outerShdw>
                </a:effectLst>
                <a:latin typeface="Lucida Bright" pitchFamily="18" charset="0"/>
              </a:rPr>
              <a:t>No cabe duda que esto es por que la CIENCIA HA AUMENTADO.</a:t>
            </a:r>
          </a:p>
        </p:txBody>
      </p:sp>
      <p:pic>
        <p:nvPicPr>
          <p:cNvPr id="9" name="Picture 2" descr="http://www.pulsarmedia.eu/data/media/8/big/intel_p4_bottom_macro__www.pulsarmedia.eu_1024x768.JPG"/>
          <p:cNvPicPr>
            <a:picLocks noChangeAspect="1" noChangeArrowheads="1"/>
          </p:cNvPicPr>
          <p:nvPr/>
        </p:nvPicPr>
        <p:blipFill>
          <a:blip r:embed="rId3"/>
          <a:srcRect/>
          <a:stretch>
            <a:fillRect/>
          </a:stretch>
        </p:blipFill>
        <p:spPr bwMode="auto">
          <a:xfrm>
            <a:off x="0" y="0"/>
            <a:ext cx="9143999" cy="6858000"/>
          </a:xfrm>
          <a:prstGeom prst="rect">
            <a:avLst/>
          </a:prstGeom>
          <a:noFill/>
        </p:spPr>
      </p:pic>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0" name="Picture 10" descr="http://www.pulsarmedia.eu/data/media/18/big/Diamozz6Fusionstudio_Wallpaper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0964" name="Picture 4" descr="http://www.ecologiaverde.com/wp-content/2009/01/paneles_solares.jpg"/>
          <p:cNvPicPr>
            <a:picLocks noChangeAspect="1" noChangeArrowheads="1"/>
          </p:cNvPicPr>
          <p:nvPr/>
        </p:nvPicPr>
        <p:blipFill>
          <a:blip r:embed="rId3"/>
          <a:srcRect/>
          <a:stretch>
            <a:fillRect/>
          </a:stretch>
        </p:blipFill>
        <p:spPr bwMode="auto">
          <a:xfrm>
            <a:off x="928664" y="1285860"/>
            <a:ext cx="3357584" cy="2209693"/>
          </a:xfrm>
          <a:prstGeom prst="rect">
            <a:avLst/>
          </a:prstGeom>
          <a:blipFill>
            <a:blip r:embed="rId4"/>
            <a:stretch>
              <a:fillRect/>
            </a:stretch>
          </a:blipFill>
          <a:ln w="44450" cap="flat" cmpd="thinThick">
            <a:noFill/>
            <a:round/>
          </a:ln>
        </p:spPr>
      </p:pic>
      <p:sp>
        <p:nvSpPr>
          <p:cNvPr id="7" name="6 Rectángulo"/>
          <p:cNvSpPr/>
          <p:nvPr/>
        </p:nvSpPr>
        <p:spPr>
          <a:xfrm>
            <a:off x="4786314" y="1142984"/>
            <a:ext cx="3857652" cy="2031325"/>
          </a:xfrm>
          <a:prstGeom prst="rect">
            <a:avLst/>
          </a:prstGeom>
          <a:solidFill>
            <a:srgbClr val="FF0000">
              <a:alpha val="25000"/>
            </a:srgbClr>
          </a:solidFill>
        </p:spPr>
        <p:txBody>
          <a:bodyPr wrap="square">
            <a:spAutoFit/>
          </a:bodyPr>
          <a:lstStyle/>
          <a:p>
            <a:r>
              <a:rPr lang="es-ES" b="1" u="sng" dirty="0" smtClean="0">
                <a:solidFill>
                  <a:schemeClr val="bg1"/>
                </a:solidFill>
                <a:effectLst>
                  <a:outerShdw blurRad="38100" dist="38100" dir="2700000" algn="tl">
                    <a:srgbClr val="000000">
                      <a:alpha val="43137"/>
                    </a:srgbClr>
                  </a:outerShdw>
                </a:effectLst>
                <a:latin typeface="Lucida Bright" pitchFamily="18" charset="0"/>
              </a:rPr>
              <a:t>Energía solar</a:t>
            </a:r>
            <a:r>
              <a:rPr lang="es-ES" b="1" dirty="0" smtClean="0">
                <a:solidFill>
                  <a:schemeClr val="bg1"/>
                </a:solidFill>
                <a:effectLst>
                  <a:outerShdw blurRad="38100" dist="38100" dir="2700000" algn="tl">
                    <a:srgbClr val="000000">
                      <a:alpha val="43137"/>
                    </a:srgbClr>
                  </a:outerShdw>
                </a:effectLst>
                <a:latin typeface="Lucida Bright" pitchFamily="18" charset="0"/>
              </a:rPr>
              <a:t>: Si bien es algo de lo que hace tiempo  se viene escuchando, lo cierto es que cada vez hay más fabricantes de paneles solares, lo que ha abaratado los costes para los compradores. </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10" name="9 Marco"/>
          <p:cNvSpPr/>
          <p:nvPr/>
        </p:nvSpPr>
        <p:spPr>
          <a:xfrm>
            <a:off x="928662" y="1214422"/>
            <a:ext cx="3429024" cy="2286016"/>
          </a:xfrm>
          <a:prstGeom prst="frame">
            <a:avLst>
              <a:gd name="adj1" fmla="val 2928"/>
            </a:avLst>
          </a:prstGeom>
          <a:blipFill>
            <a:blip r:embed="rId4"/>
            <a:stretch>
              <a:fillRect/>
            </a:stretch>
          </a:blipFill>
          <a:ln>
            <a:solidFill>
              <a:srgbClr val="8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40974" name="Picture 14" descr="http://html.rincondelvago.com/000045270.png"/>
          <p:cNvPicPr>
            <a:picLocks noChangeAspect="1" noChangeArrowheads="1"/>
          </p:cNvPicPr>
          <p:nvPr/>
        </p:nvPicPr>
        <p:blipFill>
          <a:blip r:embed="rId5"/>
          <a:srcRect/>
          <a:stretch>
            <a:fillRect/>
          </a:stretch>
        </p:blipFill>
        <p:spPr bwMode="auto">
          <a:xfrm>
            <a:off x="5000628" y="3741794"/>
            <a:ext cx="3786214" cy="2352963"/>
          </a:xfrm>
          <a:prstGeom prst="rect">
            <a:avLst/>
          </a:prstGeom>
          <a:noFill/>
          <a:ln>
            <a:solidFill>
              <a:srgbClr val="808000"/>
            </a:solidFill>
          </a:ln>
        </p:spPr>
      </p:pic>
      <p:sp>
        <p:nvSpPr>
          <p:cNvPr id="15" name="14 Marco"/>
          <p:cNvSpPr/>
          <p:nvPr/>
        </p:nvSpPr>
        <p:spPr>
          <a:xfrm>
            <a:off x="5000628" y="3714752"/>
            <a:ext cx="3857652" cy="2428892"/>
          </a:xfrm>
          <a:prstGeom prst="frame">
            <a:avLst>
              <a:gd name="adj1" fmla="val 2567"/>
            </a:avLst>
          </a:prstGeom>
          <a:blipFill>
            <a:blip r:embed="rId4"/>
            <a:stretch>
              <a:fillRect/>
            </a:stretch>
          </a:blipFill>
          <a:ln>
            <a:solidFill>
              <a:srgbClr val="8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15 Rectángulo"/>
          <p:cNvSpPr/>
          <p:nvPr/>
        </p:nvSpPr>
        <p:spPr>
          <a:xfrm>
            <a:off x="357158" y="3643314"/>
            <a:ext cx="4572032" cy="2862322"/>
          </a:xfrm>
          <a:prstGeom prst="rect">
            <a:avLst/>
          </a:prstGeom>
          <a:solidFill>
            <a:srgbClr val="FF0000">
              <a:alpha val="25000"/>
            </a:srgbClr>
          </a:solidFill>
        </p:spPr>
        <p:txBody>
          <a:bodyPr wrap="square">
            <a:spAutoFit/>
          </a:bodyPr>
          <a:lstStyle/>
          <a:p>
            <a:r>
              <a:rPr lang="es-ES" b="1" u="sng" dirty="0" smtClean="0">
                <a:solidFill>
                  <a:schemeClr val="bg1"/>
                </a:solidFill>
                <a:latin typeface="Lucida Bright" pitchFamily="18" charset="0"/>
              </a:rPr>
              <a:t>Cambios en la energía nuclear: </a:t>
            </a:r>
            <a:r>
              <a:rPr lang="es-ES" b="1" dirty="0" smtClean="0">
                <a:solidFill>
                  <a:schemeClr val="bg1"/>
                </a:solidFill>
                <a:latin typeface="Lucida Bright" pitchFamily="18" charset="0"/>
              </a:rPr>
              <a:t>Recientemente se han presentado unos nuevos reactores más rápidos, que tienen numerosos beneficios. Por ejemplo, sólo necesitarán el 2% del sitio que utilizaba un reactor original para almacenar el combustible gastado, reducen el tiempo que los residuos deben ser almacenados de 300.000 años a 300.</a:t>
            </a:r>
            <a:endParaRPr lang="en-US" b="1" dirty="0">
              <a:solidFill>
                <a:schemeClr val="bg1"/>
              </a:solidFill>
              <a:latin typeface="Lucida Bright" pitchFamily="18" charset="0"/>
            </a:endParaRPr>
          </a:p>
        </p:txBody>
      </p:sp>
      <p:sp>
        <p:nvSpPr>
          <p:cNvPr id="17" name="16 CuadroTexto"/>
          <p:cNvSpPr txBox="1"/>
          <p:nvPr/>
        </p:nvSpPr>
        <p:spPr>
          <a:xfrm>
            <a:off x="714348" y="285728"/>
            <a:ext cx="7643866" cy="646331"/>
          </a:xfrm>
          <a:prstGeom prst="rect">
            <a:avLst/>
          </a:prstGeom>
          <a:noFill/>
        </p:spPr>
        <p:txBody>
          <a:bodyPr wrap="square" rtlCol="0">
            <a:spAutoFit/>
          </a:bodyPr>
          <a:lstStyle/>
          <a:p>
            <a:pPr algn="ctr"/>
            <a:r>
              <a:rPr lang="es-ES" b="1" u="sng" dirty="0" smtClean="0">
                <a:solidFill>
                  <a:schemeClr val="bg1"/>
                </a:solidFill>
                <a:effectLst>
                  <a:outerShdw blurRad="38100" dist="38100" dir="2700000" algn="tl">
                    <a:srgbClr val="000000">
                      <a:alpha val="43137"/>
                    </a:srgbClr>
                  </a:outerShdw>
                </a:effectLst>
                <a:latin typeface="Lucida Bright" pitchFamily="18" charset="0"/>
              </a:rPr>
              <a:t>ALGUNOS DE LOS ÚLTIMOS AVANCES CIENTÍFICOS Y TECNOLÓGICOS: LA CIENCIA SE AUMENTARÁ (Daniel  12:4)</a:t>
            </a:r>
            <a:endParaRPr lang="en-US" b="1" u="sng" dirty="0" smtClean="0">
              <a:solidFill>
                <a:schemeClr val="bg1"/>
              </a:solidFill>
              <a:effectLst>
                <a:outerShdw blurRad="38100" dist="38100" dir="2700000" algn="tl">
                  <a:srgbClr val="000000">
                    <a:alpha val="43137"/>
                  </a:srgbClr>
                </a:outerShdw>
              </a:effectLst>
              <a:latin typeface="Lucida Bright" pitchFamily="18" charset="0"/>
            </a:endParaRPr>
          </a:p>
        </p:txBody>
      </p:sp>
      <p:pic>
        <p:nvPicPr>
          <p:cNvPr id="11" name="Picture 10" descr="http://www.pulsarmedia.eu/data/media/18/big/Diamozz6Fusionstudio_Wallpaper__www.pulsarmedia.eu_1024x768.jpg"/>
          <p:cNvPicPr>
            <a:picLocks noChangeAspect="1" noChangeArrowheads="1"/>
          </p:cNvPicPr>
          <p:nvPr/>
        </p:nvPicPr>
        <p:blipFill>
          <a:blip r:embed="rId2"/>
          <a:srcRect/>
          <a:stretch>
            <a:fillRect/>
          </a:stretch>
        </p:blipFill>
        <p:spPr bwMode="auto">
          <a:xfrm>
            <a:off x="0" y="0"/>
            <a:ext cx="9143999" cy="6858000"/>
          </a:xfrm>
          <a:prstGeom prst="rect">
            <a:avLst/>
          </a:prstGeom>
          <a:noFill/>
        </p:spPr>
      </p:pic>
      <p:sp>
        <p:nvSpPr>
          <p:cNvPr id="12" name="11 Marco"/>
          <p:cNvSpPr/>
          <p:nvPr/>
        </p:nvSpPr>
        <p:spPr>
          <a:xfrm>
            <a:off x="0" y="0"/>
            <a:ext cx="9144000" cy="6858000"/>
          </a:xfrm>
          <a:prstGeom prst="frame">
            <a:avLst>
              <a:gd name="adj1" fmla="val 1894"/>
            </a:avLst>
          </a:prstGeom>
          <a:blipFill>
            <a:blip r:embed="rId4"/>
            <a:stretch>
              <a:fillRect/>
            </a:stretch>
          </a:blipFill>
          <a:ln>
            <a:solidFill>
              <a:srgbClr val="8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53" presetClass="entr" presetSubtype="0"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animEffect transition="in" filter="fade">
                                      <p:cBhvr>
                                        <p:cTn id="12" dur="3000"/>
                                        <p:tgtEl>
                                          <p:spTgt spid="7"/>
                                        </p:tgtEl>
                                      </p:cBhvr>
                                    </p:animEffect>
                                  </p:childTnLst>
                                </p:cTn>
                              </p:par>
                              <p:par>
                                <p:cTn id="13" presetID="53" presetClass="entr" presetSubtype="0" fill="hold" grpId="0" nodeType="withEffect">
                                  <p:stCondLst>
                                    <p:cond delay="500"/>
                                  </p:stCondLst>
                                  <p:childTnLst>
                                    <p:set>
                                      <p:cBhvr>
                                        <p:cTn id="14" dur="1" fill="hold">
                                          <p:stCondLst>
                                            <p:cond delay="0"/>
                                          </p:stCondLst>
                                        </p:cTn>
                                        <p:tgtEl>
                                          <p:spTgt spid="16"/>
                                        </p:tgtEl>
                                        <p:attrNameLst>
                                          <p:attrName>style.visibility</p:attrName>
                                        </p:attrNameLst>
                                      </p:cBhvr>
                                      <p:to>
                                        <p:strVal val="visible"/>
                                      </p:to>
                                    </p:set>
                                    <p:anim calcmode="lin" valueType="num">
                                      <p:cBhvr>
                                        <p:cTn id="15" dur="3000" fill="hold"/>
                                        <p:tgtEl>
                                          <p:spTgt spid="16"/>
                                        </p:tgtEl>
                                        <p:attrNameLst>
                                          <p:attrName>ppt_w</p:attrName>
                                        </p:attrNameLst>
                                      </p:cBhvr>
                                      <p:tavLst>
                                        <p:tav tm="0">
                                          <p:val>
                                            <p:fltVal val="0"/>
                                          </p:val>
                                        </p:tav>
                                        <p:tav tm="100000">
                                          <p:val>
                                            <p:strVal val="#ppt_w"/>
                                          </p:val>
                                        </p:tav>
                                      </p:tavLst>
                                    </p:anim>
                                    <p:anim calcmode="lin" valueType="num">
                                      <p:cBhvr>
                                        <p:cTn id="16" dur="3000" fill="hold"/>
                                        <p:tgtEl>
                                          <p:spTgt spid="16"/>
                                        </p:tgtEl>
                                        <p:attrNameLst>
                                          <p:attrName>ppt_h</p:attrName>
                                        </p:attrNameLst>
                                      </p:cBhvr>
                                      <p:tavLst>
                                        <p:tav tm="0">
                                          <p:val>
                                            <p:fltVal val="0"/>
                                          </p:val>
                                        </p:tav>
                                        <p:tav tm="100000">
                                          <p:val>
                                            <p:strVal val="#ppt_h"/>
                                          </p:val>
                                        </p:tav>
                                      </p:tavLst>
                                    </p:anim>
                                    <p:animEffect transition="in" filter="fade">
                                      <p:cBhvr>
                                        <p:cTn id="17" dur="3000"/>
                                        <p:tgtEl>
                                          <p:spTgt spid="16"/>
                                        </p:tgtEl>
                                      </p:cBhvr>
                                    </p:animEffect>
                                  </p:childTnLst>
                                </p:cTn>
                              </p:par>
                              <p:par>
                                <p:cTn id="18" presetID="53" presetClass="entr" presetSubtype="0" fill="hold" grpId="0" nodeType="withEffect">
                                  <p:stCondLst>
                                    <p:cond delay="5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3000" fill="hold"/>
                                        <p:tgtEl>
                                          <p:spTgt spid="17"/>
                                        </p:tgtEl>
                                        <p:attrNameLst>
                                          <p:attrName>ppt_w</p:attrName>
                                        </p:attrNameLst>
                                      </p:cBhvr>
                                      <p:tavLst>
                                        <p:tav tm="0">
                                          <p:val>
                                            <p:fltVal val="0"/>
                                          </p:val>
                                        </p:tav>
                                        <p:tav tm="100000">
                                          <p:val>
                                            <p:strVal val="#ppt_w"/>
                                          </p:val>
                                        </p:tav>
                                      </p:tavLst>
                                    </p:anim>
                                    <p:anim calcmode="lin" valueType="num">
                                      <p:cBhvr>
                                        <p:cTn id="21" dur="3000" fill="hold"/>
                                        <p:tgtEl>
                                          <p:spTgt spid="17"/>
                                        </p:tgtEl>
                                        <p:attrNameLst>
                                          <p:attrName>ppt_h</p:attrName>
                                        </p:attrNameLst>
                                      </p:cBhvr>
                                      <p:tavLst>
                                        <p:tav tm="0">
                                          <p:val>
                                            <p:fltVal val="0"/>
                                          </p:val>
                                        </p:tav>
                                        <p:tav tm="100000">
                                          <p:val>
                                            <p:strVal val="#ppt_h"/>
                                          </p:val>
                                        </p:tav>
                                      </p:tavLst>
                                    </p:anim>
                                    <p:animEffect transition="in" filter="fade">
                                      <p:cBhvr>
                                        <p:cTn id="22"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6" grpId="0" animBg="1"/>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descr="http://www.pulsarmedia.eu/data/media/18/big/1250866236056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3010" name="Picture 2" descr="http://www.diezcuriosidades.com/wp-content/uploads/2012/08/rfidimplant.jpg"/>
          <p:cNvPicPr>
            <a:picLocks noChangeAspect="1" noChangeArrowheads="1"/>
          </p:cNvPicPr>
          <p:nvPr/>
        </p:nvPicPr>
        <p:blipFill>
          <a:blip r:embed="rId3"/>
          <a:srcRect/>
          <a:stretch>
            <a:fillRect/>
          </a:stretch>
        </p:blipFill>
        <p:spPr bwMode="auto">
          <a:xfrm>
            <a:off x="714348" y="714356"/>
            <a:ext cx="2143140" cy="2240556"/>
          </a:xfrm>
          <a:prstGeom prst="rect">
            <a:avLst/>
          </a:prstGeom>
          <a:solidFill>
            <a:srgbClr val="FF9933"/>
          </a:solidFill>
          <a:ln w="38100">
            <a:solidFill>
              <a:srgbClr val="00FFFF"/>
            </a:solidFill>
          </a:ln>
        </p:spPr>
      </p:pic>
      <p:sp>
        <p:nvSpPr>
          <p:cNvPr id="6" name="5 Rectángulo"/>
          <p:cNvSpPr/>
          <p:nvPr/>
        </p:nvSpPr>
        <p:spPr>
          <a:xfrm>
            <a:off x="3214678" y="714356"/>
            <a:ext cx="5429288" cy="2031325"/>
          </a:xfrm>
          <a:prstGeom prst="rect">
            <a:avLst/>
          </a:prstGeom>
          <a:solidFill>
            <a:srgbClr val="FF5050">
              <a:alpha val="25000"/>
            </a:srgbClr>
          </a:solidFill>
        </p:spPr>
        <p:txBody>
          <a:bodyPr wrap="square">
            <a:spAutoFit/>
          </a:bodyPr>
          <a:lstStyle/>
          <a:p>
            <a:r>
              <a:rPr lang="es-ES" b="1" u="sng" dirty="0" smtClean="0">
                <a:solidFill>
                  <a:srgbClr val="FFFF00"/>
                </a:solidFill>
                <a:effectLst>
                  <a:outerShdw blurRad="38100" dist="38100" dir="2700000" algn="tl">
                    <a:srgbClr val="000000">
                      <a:alpha val="43137"/>
                    </a:srgbClr>
                  </a:outerShdw>
                </a:effectLst>
                <a:latin typeface="Lucida Bright" pitchFamily="18" charset="0"/>
              </a:rPr>
              <a:t>Electrónica epidérmica</a:t>
            </a:r>
            <a:r>
              <a:rPr lang="es-ES" b="1" dirty="0" smtClean="0">
                <a:solidFill>
                  <a:srgbClr val="FFFF00"/>
                </a:solidFill>
                <a:effectLst>
                  <a:outerShdw blurRad="38100" dist="38100" dir="2700000" algn="tl">
                    <a:srgbClr val="000000">
                      <a:alpha val="43137"/>
                    </a:srgbClr>
                  </a:outerShdw>
                </a:effectLst>
                <a:latin typeface="Lucida Bright" pitchFamily="18" charset="0"/>
              </a:rPr>
              <a:t>: Con el avance de la electrónica flexible, se plantea imprimir directamente sobre la piel diversos dispositivos, para que las personas puedan utilizarlos durante largas temporadas, principalmente para que tengan un control médico (implantación del Microchip)</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sp>
        <p:nvSpPr>
          <p:cNvPr id="9" name="8 Rectángulo"/>
          <p:cNvSpPr/>
          <p:nvPr/>
        </p:nvSpPr>
        <p:spPr>
          <a:xfrm>
            <a:off x="357158" y="3429000"/>
            <a:ext cx="4857784" cy="3139321"/>
          </a:xfrm>
          <a:prstGeom prst="rect">
            <a:avLst/>
          </a:prstGeom>
          <a:solidFill>
            <a:srgbClr val="FF9933">
              <a:alpha val="25000"/>
            </a:srgbClr>
          </a:solidFill>
        </p:spPr>
        <p:txBody>
          <a:bodyPr wrap="square">
            <a:spAutoFit/>
          </a:bodyPr>
          <a:lstStyle/>
          <a:p>
            <a:r>
              <a:rPr lang="es-ES" b="1" u="sng" dirty="0" smtClean="0">
                <a:solidFill>
                  <a:srgbClr val="FFFF00"/>
                </a:solidFill>
                <a:effectLst>
                  <a:outerShdw blurRad="38100" dist="38100" dir="2700000" algn="tl">
                    <a:srgbClr val="000000">
                      <a:alpha val="43137"/>
                    </a:srgbClr>
                  </a:outerShdw>
                </a:effectLst>
                <a:latin typeface="Lucida Bright" pitchFamily="18" charset="0"/>
              </a:rPr>
              <a:t>Nueva terapia contra el cáncer</a:t>
            </a:r>
            <a:r>
              <a:rPr lang="es-ES" b="1" dirty="0" smtClean="0">
                <a:solidFill>
                  <a:srgbClr val="FFFF00"/>
                </a:solidFill>
                <a:effectLst>
                  <a:outerShdw blurRad="38100" dist="38100" dir="2700000" algn="tl">
                    <a:srgbClr val="000000">
                      <a:alpha val="43137"/>
                    </a:srgbClr>
                  </a:outerShdw>
                </a:effectLst>
                <a:latin typeface="Lucida Bright" pitchFamily="18" charset="0"/>
              </a:rPr>
              <a:t>: Este tratamiento utiliza la terapia génica para inducir una respuesta inmune al cáncer. Se utilizan células del propio cuerpo para hacer copias adicionales de la hormona que regula esa respuesta contra el cáncer. Pero esta molécula es muy peligrosa, por lo que el paso más importante era controlar sus niveles, lo que se ha conseguido mediante una pastilla.</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pic>
        <p:nvPicPr>
          <p:cNvPr id="43016" name="Picture 8" descr="http://images.lainformacion.com/cms/un-duro-momento-de-dolor/2013_5_9_PHOTO-3b34fc0d71ff49117f6dcd00237cc348-1368086240-31.jpg?width=590&amp;height=379&amp;type=height&amp;id=MtFTwyKsmtFzSBk7ug9Fy1&amp;time=1368090191&amp;project=lainformacion"/>
          <p:cNvPicPr>
            <a:picLocks noChangeAspect="1" noChangeArrowheads="1"/>
          </p:cNvPicPr>
          <p:nvPr/>
        </p:nvPicPr>
        <p:blipFill>
          <a:blip r:embed="rId4"/>
          <a:srcRect/>
          <a:stretch>
            <a:fillRect/>
          </a:stretch>
        </p:blipFill>
        <p:spPr bwMode="auto">
          <a:xfrm>
            <a:off x="5500694" y="3857628"/>
            <a:ext cx="3250900" cy="2157779"/>
          </a:xfrm>
          <a:prstGeom prst="rect">
            <a:avLst/>
          </a:prstGeom>
          <a:noFill/>
          <a:ln w="38100">
            <a:solidFill>
              <a:srgbClr val="00FFFF"/>
            </a:solidFill>
          </a:ln>
        </p:spPr>
      </p:pic>
      <p:pic>
        <p:nvPicPr>
          <p:cNvPr id="8" name="Picture 4" descr="http://www.pulsarmedia.eu/data/media/18/big/1250866236056__www.pulsarmedia.eu_1024x768.jpg"/>
          <p:cNvPicPr>
            <a:picLocks noChangeAspect="1" noChangeArrowheads="1"/>
          </p:cNvPicPr>
          <p:nvPr/>
        </p:nvPicPr>
        <p:blipFill>
          <a:blip r:embed="rId2"/>
          <a:srcRect/>
          <a:stretch>
            <a:fillRect/>
          </a:stretch>
        </p:blipFill>
        <p:spPr bwMode="auto">
          <a:xfrm>
            <a:off x="-50798" y="0"/>
            <a:ext cx="9143998" cy="6858001"/>
          </a:xfrm>
          <a:prstGeom prst="rect">
            <a:avLst/>
          </a:prstGeom>
          <a:noFill/>
        </p:spPr>
      </p:pic>
      <p:sp>
        <p:nvSpPr>
          <p:cNvPr id="10" name="9 Marco"/>
          <p:cNvSpPr/>
          <p:nvPr/>
        </p:nvSpPr>
        <p:spPr>
          <a:xfrm>
            <a:off x="0" y="0"/>
            <a:ext cx="9144000" cy="6858000"/>
          </a:xfrm>
          <a:prstGeom prst="frame">
            <a:avLst>
              <a:gd name="adj1" fmla="val 1894"/>
            </a:avLst>
          </a:prstGeom>
          <a:blipFill>
            <a:blip r:embed="rId5"/>
            <a:stretch>
              <a:fillRect/>
            </a:stretch>
          </a:blipFill>
          <a:ln>
            <a:solidFill>
              <a:srgbClr val="00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53"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Effect transition="in" filter="fade">
                                      <p:cBhvr>
                                        <p:cTn id="12" dur="3000"/>
                                        <p:tgtEl>
                                          <p:spTgt spid="6"/>
                                        </p:tgtEl>
                                      </p:cBhvr>
                                    </p:animEffect>
                                  </p:childTnLst>
                                </p:cTn>
                              </p:par>
                              <p:par>
                                <p:cTn id="13" presetID="53" presetClass="entr" presetSubtype="0" fill="hold" grpId="0" nodeType="withEffect">
                                  <p:stCondLst>
                                    <p:cond delay="500"/>
                                  </p:stCondLst>
                                  <p:childTnLst>
                                    <p:set>
                                      <p:cBhvr>
                                        <p:cTn id="14" dur="1" fill="hold">
                                          <p:stCondLst>
                                            <p:cond delay="0"/>
                                          </p:stCondLst>
                                        </p:cTn>
                                        <p:tgtEl>
                                          <p:spTgt spid="9"/>
                                        </p:tgtEl>
                                        <p:attrNameLst>
                                          <p:attrName>style.visibility</p:attrName>
                                        </p:attrNameLst>
                                      </p:cBhvr>
                                      <p:to>
                                        <p:strVal val="visible"/>
                                      </p:to>
                                    </p:set>
                                    <p:anim calcmode="lin" valueType="num">
                                      <p:cBhvr>
                                        <p:cTn id="15" dur="3000" fill="hold"/>
                                        <p:tgtEl>
                                          <p:spTgt spid="9"/>
                                        </p:tgtEl>
                                        <p:attrNameLst>
                                          <p:attrName>ppt_w</p:attrName>
                                        </p:attrNameLst>
                                      </p:cBhvr>
                                      <p:tavLst>
                                        <p:tav tm="0">
                                          <p:val>
                                            <p:fltVal val="0"/>
                                          </p:val>
                                        </p:tav>
                                        <p:tav tm="100000">
                                          <p:val>
                                            <p:strVal val="#ppt_w"/>
                                          </p:val>
                                        </p:tav>
                                      </p:tavLst>
                                    </p:anim>
                                    <p:anim calcmode="lin" valueType="num">
                                      <p:cBhvr>
                                        <p:cTn id="16" dur="3000" fill="hold"/>
                                        <p:tgtEl>
                                          <p:spTgt spid="9"/>
                                        </p:tgtEl>
                                        <p:attrNameLst>
                                          <p:attrName>ppt_h</p:attrName>
                                        </p:attrNameLst>
                                      </p:cBhvr>
                                      <p:tavLst>
                                        <p:tav tm="0">
                                          <p:val>
                                            <p:fltVal val="0"/>
                                          </p:val>
                                        </p:tav>
                                        <p:tav tm="100000">
                                          <p:val>
                                            <p:strVal val="#ppt_h"/>
                                          </p:val>
                                        </p:tav>
                                      </p:tavLst>
                                    </p:anim>
                                    <p:animEffect transition="in" filter="fade">
                                      <p:cBhvr>
                                        <p:cTn id="1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9" name="Picture 7" descr="http://www.pulsarmedia.eu/data/media/18/big/Ergonomic_Blue_By_Thebestisaac_1920X1200__www.pulsarmedia.eu_1024x768.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2" name="1 Rectángulo"/>
          <p:cNvSpPr/>
          <p:nvPr/>
        </p:nvSpPr>
        <p:spPr>
          <a:xfrm>
            <a:off x="3500430" y="928670"/>
            <a:ext cx="5357850" cy="1754326"/>
          </a:xfrm>
          <a:prstGeom prst="rect">
            <a:avLst/>
          </a:prstGeom>
          <a:solidFill>
            <a:schemeClr val="accent1">
              <a:alpha val="25000"/>
            </a:schemeClr>
          </a:solidFill>
        </p:spPr>
        <p:txBody>
          <a:bodyPr wrap="square">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Dispositivos cerebrales inalámbricos: Estos nuevos dispositivos cerebrales inalámbricos permitirán a las personas con problemas de movilidad muscular poder controlar su silla de ruedas o un ordenador con el pensamiento.</a:t>
            </a:r>
            <a:endParaRPr lang="en-US" b="1" dirty="0">
              <a:effectLst>
                <a:outerShdw blurRad="38100" dist="38100" dir="2700000" algn="tl">
                  <a:srgbClr val="000000">
                    <a:alpha val="43137"/>
                  </a:srgbClr>
                </a:outerShdw>
              </a:effectLst>
              <a:latin typeface="Lucida Bright" pitchFamily="18" charset="0"/>
            </a:endParaRPr>
          </a:p>
        </p:txBody>
      </p:sp>
      <p:pic>
        <p:nvPicPr>
          <p:cNvPr id="44033" name="Picture 1" descr="C:\Documents and Settings\Administrador\Escritorio\382201-800x600-[DesktopNexus.com].jpg"/>
          <p:cNvPicPr>
            <a:picLocks noChangeAspect="1" noChangeArrowheads="1"/>
          </p:cNvPicPr>
          <p:nvPr/>
        </p:nvPicPr>
        <p:blipFill>
          <a:blip r:embed="rId3" cstate="print"/>
          <a:srcRect/>
          <a:stretch>
            <a:fillRect/>
          </a:stretch>
        </p:blipFill>
        <p:spPr bwMode="auto">
          <a:xfrm>
            <a:off x="500034" y="785794"/>
            <a:ext cx="2786082" cy="2089562"/>
          </a:xfrm>
          <a:prstGeom prst="rect">
            <a:avLst/>
          </a:prstGeom>
          <a:noFill/>
          <a:ln w="38100">
            <a:solidFill>
              <a:schemeClr val="tx2">
                <a:lumMod val="40000"/>
                <a:lumOff val="60000"/>
              </a:schemeClr>
            </a:solidFill>
          </a:ln>
        </p:spPr>
      </p:pic>
      <p:sp>
        <p:nvSpPr>
          <p:cNvPr id="4" name="3 Rectángulo"/>
          <p:cNvSpPr/>
          <p:nvPr/>
        </p:nvSpPr>
        <p:spPr>
          <a:xfrm>
            <a:off x="500034" y="3786190"/>
            <a:ext cx="4643470" cy="1754326"/>
          </a:xfrm>
          <a:prstGeom prst="rect">
            <a:avLst/>
          </a:prstGeom>
          <a:solidFill>
            <a:schemeClr val="accent1">
              <a:alpha val="25000"/>
            </a:schemeClr>
          </a:solidFill>
        </p:spPr>
        <p:txBody>
          <a:bodyPr wrap="square">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Baterías más ecológicas: Finalmente se está comercializando una batería recargable metal-aire que reemplaza el diesel y la combinación plomo-ácido. Tienen más capacidad que las baterías de litio y también son más baratas</a:t>
            </a:r>
            <a:r>
              <a:rPr lang="es-ES" dirty="0" smtClean="0">
                <a:solidFill>
                  <a:schemeClr val="bg1"/>
                </a:solidFill>
                <a:effectLst>
                  <a:outerShdw blurRad="38100" dist="38100" dir="2700000" algn="tl">
                    <a:srgbClr val="000000">
                      <a:alpha val="43137"/>
                    </a:srgbClr>
                  </a:outerShdw>
                </a:effectLst>
                <a:latin typeface="Lucida Bright" pitchFamily="18" charset="0"/>
              </a:rPr>
              <a:t>.</a:t>
            </a:r>
            <a:endParaRPr lang="en-US" dirty="0">
              <a:solidFill>
                <a:schemeClr val="bg1"/>
              </a:solidFill>
              <a:effectLst>
                <a:outerShdw blurRad="38100" dist="38100" dir="2700000" algn="tl">
                  <a:srgbClr val="000000">
                    <a:alpha val="43137"/>
                  </a:srgbClr>
                </a:outerShdw>
              </a:effectLst>
              <a:latin typeface="Lucida Bright" pitchFamily="18" charset="0"/>
            </a:endParaRPr>
          </a:p>
        </p:txBody>
      </p:sp>
      <p:pic>
        <p:nvPicPr>
          <p:cNvPr id="44037" name="Picture 5" descr="http://www.evwind.com/wp-content/uploads/2012/07/lithium-ion-batteries.jpg"/>
          <p:cNvPicPr>
            <a:picLocks noChangeAspect="1" noChangeArrowheads="1"/>
          </p:cNvPicPr>
          <p:nvPr/>
        </p:nvPicPr>
        <p:blipFill>
          <a:blip r:embed="rId4" cstate="print"/>
          <a:srcRect/>
          <a:stretch>
            <a:fillRect/>
          </a:stretch>
        </p:blipFill>
        <p:spPr bwMode="auto">
          <a:xfrm>
            <a:off x="5500695" y="3643314"/>
            <a:ext cx="2943178" cy="2207383"/>
          </a:xfrm>
          <a:prstGeom prst="rect">
            <a:avLst/>
          </a:prstGeom>
          <a:noFill/>
          <a:ln w="38100">
            <a:solidFill>
              <a:schemeClr val="tx2">
                <a:lumMod val="40000"/>
                <a:lumOff val="60000"/>
              </a:schemeClr>
            </a:solidFill>
          </a:ln>
        </p:spPr>
      </p:pic>
      <p:sp>
        <p:nvSpPr>
          <p:cNvPr id="13" name="12 Rectángulo"/>
          <p:cNvSpPr/>
          <p:nvPr/>
        </p:nvSpPr>
        <p:spPr>
          <a:xfrm>
            <a:off x="785786" y="5929330"/>
            <a:ext cx="4572000" cy="646331"/>
          </a:xfrm>
          <a:prstGeom prst="rect">
            <a:avLst/>
          </a:prstGeom>
          <a:solidFill>
            <a:schemeClr val="accent1">
              <a:alpha val="25000"/>
            </a:schemeClr>
          </a:solidFill>
        </p:spPr>
        <p:txBody>
          <a:bodyPr>
            <a:spAutoFit/>
          </a:bodyPr>
          <a:lstStyle/>
          <a:p>
            <a:r>
              <a:rPr lang="en-US" dirty="0" smtClean="0">
                <a:solidFill>
                  <a:schemeClr val="bg1"/>
                </a:solidFill>
                <a:hlinkClick r:id="rId5"/>
              </a:rPr>
              <a:t>http://www.ojocientifico.com/2011/04/08/ultimos-10-avances-cientificos-y-tecnologicos</a:t>
            </a:r>
            <a:endParaRPr lang="en-US" dirty="0">
              <a:solidFill>
                <a:schemeClr val="bg1"/>
              </a:solidFill>
            </a:endParaRPr>
          </a:p>
        </p:txBody>
      </p:sp>
      <p:pic>
        <p:nvPicPr>
          <p:cNvPr id="9" name="Picture 7" descr="http://www.pulsarmedia.eu/data/media/18/big/Ergonomic_Blue_By_Thebestisaac_1920X1200__www.pulsarmedia.eu_1024x768.jpg"/>
          <p:cNvPicPr>
            <a:picLocks noChangeAspect="1" noChangeArrowheads="1"/>
          </p:cNvPicPr>
          <p:nvPr/>
        </p:nvPicPr>
        <p:blipFill>
          <a:blip r:embed="rId2"/>
          <a:srcRect/>
          <a:stretch>
            <a:fillRect/>
          </a:stretch>
        </p:blipFill>
        <p:spPr bwMode="auto">
          <a:xfrm>
            <a:off x="-1" y="0"/>
            <a:ext cx="9143999" cy="6857999"/>
          </a:xfrm>
          <a:prstGeom prst="rect">
            <a:avLst/>
          </a:prstGeom>
          <a:noFill/>
        </p:spPr>
      </p:pic>
      <p:sp>
        <p:nvSpPr>
          <p:cNvPr id="10" name="9 Marco"/>
          <p:cNvSpPr/>
          <p:nvPr/>
        </p:nvSpPr>
        <p:spPr>
          <a:xfrm>
            <a:off x="0" y="0"/>
            <a:ext cx="9144000" cy="6858000"/>
          </a:xfrm>
          <a:prstGeom prst="frame">
            <a:avLst>
              <a:gd name="adj1" fmla="val 1894"/>
            </a:avLst>
          </a:prstGeom>
          <a:blipFill>
            <a:blip r:embed="rId6"/>
            <a:stretch>
              <a:fillRect/>
            </a:stretch>
          </a:blip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53"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fltVal val="0"/>
                                          </p:val>
                                        </p:tav>
                                        <p:tav tm="100000">
                                          <p:val>
                                            <p:strVal val="#ppt_w"/>
                                          </p:val>
                                        </p:tav>
                                      </p:tavLst>
                                    </p:anim>
                                    <p:anim calcmode="lin" valueType="num">
                                      <p:cBhvr>
                                        <p:cTn id="11" dur="3000" fill="hold"/>
                                        <p:tgtEl>
                                          <p:spTgt spid="2"/>
                                        </p:tgtEl>
                                        <p:attrNameLst>
                                          <p:attrName>ppt_h</p:attrName>
                                        </p:attrNameLst>
                                      </p:cBhvr>
                                      <p:tavLst>
                                        <p:tav tm="0">
                                          <p:val>
                                            <p:fltVal val="0"/>
                                          </p:val>
                                        </p:tav>
                                        <p:tav tm="100000">
                                          <p:val>
                                            <p:strVal val="#ppt_h"/>
                                          </p:val>
                                        </p:tav>
                                      </p:tavLst>
                                    </p:anim>
                                    <p:animEffect transition="in" filter="fade">
                                      <p:cBhvr>
                                        <p:cTn id="12" dur="3000"/>
                                        <p:tgtEl>
                                          <p:spTgt spid="2"/>
                                        </p:tgtEl>
                                      </p:cBhvr>
                                    </p:animEffect>
                                  </p:childTnLst>
                                </p:cTn>
                              </p:par>
                              <p:par>
                                <p:cTn id="13" presetID="53" presetClass="entr" presetSubtype="0"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Effect transition="in" filter="fade">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descr="http://1.bp.blogspot.com/-Zu1apKGwZx8/UUtpubQdJJI/AAAAAAAARV8/7qPUYdS0fH4/s1600/Segunda+Venida+de+Jesucristo.jpg"/>
          <p:cNvPicPr>
            <a:picLocks noChangeAspect="1" noChangeArrowheads="1"/>
          </p:cNvPicPr>
          <p:nvPr/>
        </p:nvPicPr>
        <p:blipFill>
          <a:blip r:embed="rId2"/>
          <a:srcRect/>
          <a:stretch>
            <a:fillRect/>
          </a:stretch>
        </p:blipFill>
        <p:spPr bwMode="auto">
          <a:xfrm>
            <a:off x="0" y="0"/>
            <a:ext cx="9143996" cy="6858000"/>
          </a:xfrm>
          <a:prstGeom prst="rect">
            <a:avLst/>
          </a:prstGeom>
          <a:noFill/>
        </p:spPr>
      </p:pic>
      <p:sp>
        <p:nvSpPr>
          <p:cNvPr id="4" name="3 CuadroTexto"/>
          <p:cNvSpPr txBox="1"/>
          <p:nvPr/>
        </p:nvSpPr>
        <p:spPr>
          <a:xfrm>
            <a:off x="642910" y="1000108"/>
            <a:ext cx="7786742" cy="646331"/>
          </a:xfrm>
          <a:prstGeom prst="rect">
            <a:avLst/>
          </a:prstGeom>
          <a:solidFill>
            <a:schemeClr val="tx2">
              <a:alpha val="25000"/>
            </a:schemeClr>
          </a:solidFill>
        </p:spPr>
        <p:txBody>
          <a:bodyPr wrap="square" rtlCol="0">
            <a:spAutoFit/>
          </a:bodyPr>
          <a:lstStyle/>
          <a:p>
            <a:r>
              <a:rPr lang="es-ES" b="1" u="sng" dirty="0" smtClean="0">
                <a:solidFill>
                  <a:srgbClr val="FFFF00"/>
                </a:solidFill>
                <a:effectLst>
                  <a:outerShdw blurRad="38100" dist="38100" dir="2700000" algn="tl">
                    <a:srgbClr val="000000">
                      <a:alpha val="43137"/>
                    </a:srgbClr>
                  </a:outerShdw>
                </a:effectLst>
                <a:latin typeface="Lucida Bright" pitchFamily="18" charset="0"/>
              </a:rPr>
              <a:t>La Biblia sostiene en Apocalipsis 1:7 que cuando Jesús venga a la Tierra por segunda vez, todo ojo le verá</a:t>
            </a:r>
            <a:endParaRPr lang="en-US" b="1" u="sng" dirty="0" smtClean="0">
              <a:solidFill>
                <a:srgbClr val="FFFF00"/>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642910" y="2214554"/>
            <a:ext cx="7786742" cy="1477328"/>
          </a:xfrm>
          <a:prstGeom prst="rect">
            <a:avLst/>
          </a:prstGeom>
          <a:solidFill>
            <a:schemeClr val="tx2">
              <a:alpha val="25000"/>
            </a:scheme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Cuando el apóstol Juan le fue revelado el Apocalipsis, llegó a ver en visión a Jesús viniendo por segunda vez a la Tierra y eso está en Apocalipsis 1:7 que dice “He aquí que viene con las nubes, y todo ojo le verá, y los que le traspasaron; y todos los linajes de la tierra harán lamentación por él.  Sí, amén”. </a:t>
            </a:r>
            <a:endParaRPr lang="en-US" b="1" dirty="0" smtClean="0">
              <a:solidFill>
                <a:srgbClr val="FFFF00"/>
              </a:solidFill>
              <a:effectLst>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42910" y="4429132"/>
            <a:ext cx="7786742" cy="1477328"/>
          </a:xfrm>
          <a:prstGeom prst="rect">
            <a:avLst/>
          </a:prstGeom>
          <a:solidFill>
            <a:schemeClr val="tx2">
              <a:alpha val="25000"/>
            </a:scheme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Uno podría preguntarse ¿Cómo es eso de que todo ojo verá a Cristo cuando regrese a la Tierra?</a:t>
            </a:r>
          </a:p>
          <a:p>
            <a:r>
              <a:rPr lang="es-ES" b="1" dirty="0" smtClean="0">
                <a:solidFill>
                  <a:srgbClr val="FFFF00"/>
                </a:solidFill>
                <a:effectLst>
                  <a:outerShdw blurRad="38100" dist="38100" dir="2700000" algn="tl">
                    <a:srgbClr val="000000">
                      <a:alpha val="43137"/>
                    </a:srgbClr>
                  </a:outerShdw>
                </a:effectLst>
                <a:latin typeface="Lucida Bright" pitchFamily="18" charset="0"/>
              </a:rPr>
              <a:t>Sin duda que la única manera que Jesús pueda ser visto simultáneamente en todo el mundo sería gracias a la TELEVISIÓN, LA VÍA SATÉLITE Y LA TRANSMISIÓN VIA INTERNET.</a:t>
            </a:r>
            <a:endParaRPr lang="en-US" b="1" dirty="0" smtClean="0">
              <a:solidFill>
                <a:srgbClr val="FFFF00"/>
              </a:solidFill>
              <a:effectLst>
                <a:outerShdw blurRad="38100" dist="38100" dir="2700000" algn="tl">
                  <a:srgbClr val="000000">
                    <a:alpha val="43137"/>
                  </a:srgbClr>
                </a:outerShdw>
              </a:effectLst>
              <a:latin typeface="Lucida Bright" pitchFamily="18" charset="0"/>
            </a:endParaRPr>
          </a:p>
        </p:txBody>
      </p:sp>
      <p:pic>
        <p:nvPicPr>
          <p:cNvPr id="6" name="Picture 4" descr="http://1.bp.blogspot.com/-Zu1apKGwZx8/UUtpubQdJJI/AAAAAAAARV8/7qPUYdS0fH4/s1600/Segunda+Venida+de+Jesucristo.jpg"/>
          <p:cNvPicPr>
            <a:picLocks noChangeAspect="1" noChangeArrowheads="1"/>
          </p:cNvPicPr>
          <p:nvPr/>
        </p:nvPicPr>
        <p:blipFill>
          <a:blip r:embed="rId2"/>
          <a:srcRect/>
          <a:stretch>
            <a:fillRect/>
          </a:stretch>
        </p:blipFill>
        <p:spPr bwMode="auto">
          <a:xfrm>
            <a:off x="0" y="-4"/>
            <a:ext cx="9144000" cy="6858004"/>
          </a:xfrm>
          <a:prstGeom prst="rect">
            <a:avLst/>
          </a:prstGeom>
          <a:noFill/>
        </p:spPr>
      </p:pic>
      <p:sp>
        <p:nvSpPr>
          <p:cNvPr id="7" name="6 Marco"/>
          <p:cNvSpPr/>
          <p:nvPr/>
        </p:nvSpPr>
        <p:spPr>
          <a:xfrm>
            <a:off x="0" y="0"/>
            <a:ext cx="9144000" cy="6858000"/>
          </a:xfrm>
          <a:prstGeom prst="frame">
            <a:avLst>
              <a:gd name="adj1" fmla="val 1894"/>
            </a:avLst>
          </a:prstGeom>
          <a:blipFill>
            <a:blip r:embed="rId3"/>
            <a:stretch>
              <a:fillRect/>
            </a:stretch>
          </a:blip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mihoustontexas.com/webfiles/fotos/biblia-1.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4" name="3 CuadroTexto"/>
          <p:cNvSpPr txBox="1"/>
          <p:nvPr/>
        </p:nvSpPr>
        <p:spPr>
          <a:xfrm>
            <a:off x="500034" y="428604"/>
            <a:ext cx="8143932" cy="2031325"/>
          </a:xfrm>
          <a:prstGeom prst="rect">
            <a:avLst/>
          </a:prstGeom>
          <a:solidFill>
            <a:srgbClr val="993300">
              <a:alpha val="24706"/>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Amado lector, en esta segunda presentación hemos visto nuevamente como la Biblia, la verdad Eterna de Dios, se anticipó con miles años de antigüedad a algunos descubrimientos científicos de nuestros días, que para nosotros son de lo más normal y cotidiano y por lo tanto, ello es OTRA PRUEBA CONTUNDENTE DE QUE DIOS LE DIO AL HOMBRE INTELIGENCIA para descubrir dichas leyes que operan en la naturaleza y que, repito, FUERON CREADAS POR DIOS.</a:t>
            </a:r>
          </a:p>
        </p:txBody>
      </p:sp>
      <p:sp>
        <p:nvSpPr>
          <p:cNvPr id="6" name="5 CuadroTexto"/>
          <p:cNvSpPr txBox="1"/>
          <p:nvPr/>
        </p:nvSpPr>
        <p:spPr>
          <a:xfrm>
            <a:off x="500034" y="4786322"/>
            <a:ext cx="8143932" cy="1477328"/>
          </a:xfrm>
          <a:prstGeom prst="rect">
            <a:avLst/>
          </a:prstGeom>
          <a:solidFill>
            <a:srgbClr val="993300">
              <a:alpha val="25000"/>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Sans" pitchFamily="34" charset="0"/>
              </a:rPr>
              <a:t>En consecuencia, si la Biblia profetizó lo que ahora estamos viviendo y palpando, con MUCHA MAYOR RAZÓN, ELLA ES LA PALABRA PROFÉTICA MÁS SEGURA, RESPECTO A LOS EVENTOS DE LOS ÚLTIMOS TIEMPOS, LOS CUALES SE CUMPLIRÁN INEXORABLEMENTE.</a:t>
            </a:r>
            <a:endParaRPr lang="en-US" b="1" dirty="0" smtClean="0">
              <a:effectLst>
                <a:outerShdw blurRad="38100" dist="38100" dir="2700000" algn="tl">
                  <a:srgbClr val="000000">
                    <a:alpha val="43137"/>
                  </a:srgbClr>
                </a:outerShdw>
              </a:effectLst>
              <a:latin typeface="Lucida Sans" pitchFamily="34" charset="0"/>
            </a:endParaRPr>
          </a:p>
        </p:txBody>
      </p:sp>
      <p:sp>
        <p:nvSpPr>
          <p:cNvPr id="9" name="8 Rectángulo"/>
          <p:cNvSpPr/>
          <p:nvPr/>
        </p:nvSpPr>
        <p:spPr>
          <a:xfrm>
            <a:off x="500034" y="3000372"/>
            <a:ext cx="8143932" cy="1200329"/>
          </a:xfrm>
          <a:prstGeom prst="rect">
            <a:avLst/>
          </a:prstGeom>
          <a:solidFill>
            <a:srgbClr val="993300">
              <a:alpha val="25000"/>
            </a:srgbClr>
          </a:solidFill>
        </p:spPr>
        <p:txBody>
          <a:bodyPr wrap="square">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Dice la Biblia en 2º Pedro 1:19 “tenemos también la PALABRA PROFÉTICA MÁS SEGURA, a la cual hacéis bien en estar atentos como a una antorcha que alumbra en lugar oscuro, hasta que el día esclarezca y el lucero de la mañana salga en vuestros corazones”</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pic>
        <p:nvPicPr>
          <p:cNvPr id="13" name="Picture 2" descr="http://www.mihoustontexas.com/webfiles/fotos/biblia-1.jpg"/>
          <p:cNvPicPr>
            <a:picLocks noChangeAspect="1" noChangeArrowheads="1"/>
          </p:cNvPicPr>
          <p:nvPr/>
        </p:nvPicPr>
        <p:blipFill>
          <a:blip r:embed="rId2"/>
          <a:srcRect/>
          <a:stretch>
            <a:fillRect/>
          </a:stretch>
        </p:blipFill>
        <p:spPr bwMode="auto">
          <a:xfrm>
            <a:off x="0" y="1"/>
            <a:ext cx="9143999" cy="6858000"/>
          </a:xfrm>
          <a:prstGeom prst="rect">
            <a:avLst/>
          </a:prstGeom>
          <a:noFill/>
        </p:spPr>
      </p:pic>
      <p:sp>
        <p:nvSpPr>
          <p:cNvPr id="12" name="11 Marco"/>
          <p:cNvSpPr/>
          <p:nvPr/>
        </p:nvSpPr>
        <p:spPr>
          <a:xfrm>
            <a:off x="0" y="0"/>
            <a:ext cx="9144000" cy="6858000"/>
          </a:xfrm>
          <a:prstGeom prst="frame">
            <a:avLst>
              <a:gd name="adj1" fmla="val 1894"/>
            </a:avLst>
          </a:prstGeom>
          <a:blipFill>
            <a:blip r:embed="rId3"/>
            <a:stretch>
              <a:fillRect/>
            </a:stretch>
          </a:blip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3"/>
                                        </p:tgtEl>
                                      </p:cBhvr>
                                    </p:animEffect>
                                    <p:set>
                                      <p:cBhvr>
                                        <p:cTn id="7"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dministrador\Escritorio\705481-800x600-BIBLE-OVER-WATER.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500034" y="357166"/>
            <a:ext cx="8215370" cy="2585323"/>
          </a:xfrm>
          <a:prstGeom prst="rect">
            <a:avLst/>
          </a:prstGeom>
          <a:solidFill>
            <a:srgbClr val="0066FF">
              <a:alpha val="25000"/>
            </a:srgb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outerShdw blurRad="38100" dist="38100" dir="2700000" algn="tl">
                    <a:srgbClr val="000000">
                      <a:alpha val="43137"/>
                    </a:srgbClr>
                  </a:outerShdw>
                </a:effectLst>
                <a:latin typeface="Lucida Bright" pitchFamily="18" charset="0"/>
              </a:rPr>
              <a:t>Y dado que en los Evangelios , en los libros de los profetas mayores (Isaías, Jeremías, etc.) y sobre todo  en el libro del profeta Daniel y el libro de Apocalipsis nos hablan con mayor énfasis de la Segunda Venida de Cristo y el período que antecede a este acontecimiento, el cual la Biblia denomina “La gran tribulación” que es el Gran Juicio de Dios al mundo por causa del pecado y donde habrá instaurado un gobierno mundial un ser satánico llamado Anticristo  (la Biblia le llama la 1º bestia) acompañado de un religioso que la Biblia le llama “El falso profeta” o la “Segunda Bestia”.</a:t>
            </a:r>
          </a:p>
        </p:txBody>
      </p:sp>
      <p:sp>
        <p:nvSpPr>
          <p:cNvPr id="6" name="5 Rectángulo"/>
          <p:cNvSpPr/>
          <p:nvPr/>
        </p:nvSpPr>
        <p:spPr>
          <a:xfrm>
            <a:off x="500034" y="3357562"/>
            <a:ext cx="8215370" cy="3139321"/>
          </a:xfrm>
          <a:prstGeom prst="rect">
            <a:avLst/>
          </a:prstGeom>
          <a:solidFill>
            <a:srgbClr val="0066FF">
              <a:alpha val="25000"/>
            </a:srgbClr>
          </a:solidFill>
        </p:spPr>
        <p:txBody>
          <a:bodyPr wrap="square">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El Anticristo , dice la Biblia, hará un gobierno mundial de 7 años, de los cuales 3 años y medio será de APARENTE  PAZ Y SEGURIDAD, donde intentará cambiar la moral,  los tiempos y la ley ; pero transcurridos los mismos, en los 3 años y medio que resta, se sacará la careta y se mostrará tal cual, o sea, un ser despiadado que perseguirá a los cristianos  para imponerles una marca, el famoso 666 e intentará destruir Israel, pero cuando esté a punto de hacerlo, en ese instante aparece en la ESCENA MUNDIAL NUESTRO GLORIOSO SEÑOR JESUCRISTO  y tanto el Anticristo como su secuaz el Falso Profeta serán apresados y arrojados vivos en un lago que arde con  Fuego y Azufre.</a:t>
            </a:r>
            <a:endParaRPr lang="en-US" b="1" dirty="0" smtClean="0">
              <a:solidFill>
                <a:srgbClr val="FFFF00"/>
              </a:solidFill>
              <a:effectLst>
                <a:outerShdw blurRad="38100" dist="38100" dir="2700000" algn="tl">
                  <a:srgbClr val="000000">
                    <a:alpha val="43137"/>
                  </a:srgbClr>
                </a:outerShdw>
              </a:effectLst>
              <a:latin typeface="Lucida Bright" pitchFamily="18" charset="0"/>
            </a:endParaRPr>
          </a:p>
        </p:txBody>
      </p:sp>
      <p:pic>
        <p:nvPicPr>
          <p:cNvPr id="7" name="Picture 2" descr="C:\Documents and Settings\Administrador\Escritorio\705481-800x600-BIBLE-OVER-WATER.jpg"/>
          <p:cNvPicPr>
            <a:picLocks noChangeAspect="1" noChangeArrowheads="1"/>
          </p:cNvPicPr>
          <p:nvPr/>
        </p:nvPicPr>
        <p:blipFill>
          <a:blip r:embed="rId2"/>
          <a:srcRect/>
          <a:stretch>
            <a:fillRect/>
          </a:stretch>
        </p:blipFill>
        <p:spPr bwMode="auto">
          <a:xfrm>
            <a:off x="1" y="2"/>
            <a:ext cx="9144000" cy="6857997"/>
          </a:xfrm>
          <a:prstGeom prst="rect">
            <a:avLst/>
          </a:prstGeom>
          <a:noFill/>
          <a:ln>
            <a:solidFill>
              <a:schemeClr val="bg1"/>
            </a:solidFill>
          </a:ln>
        </p:spPr>
      </p:pic>
      <p:sp>
        <p:nvSpPr>
          <p:cNvPr id="8" name="7 Marco"/>
          <p:cNvSpPr/>
          <p:nvPr/>
        </p:nvSpPr>
        <p:spPr>
          <a:xfrm>
            <a:off x="0" y="0"/>
            <a:ext cx="9144000" cy="6858000"/>
          </a:xfrm>
          <a:prstGeom prst="frame">
            <a:avLst>
              <a:gd name="adj1" fmla="val 1894"/>
            </a:avLst>
          </a:prstGeom>
          <a:blipFill>
            <a:blip r:embed="rId3"/>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Administrador\Escritorio\7155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CuadroTexto"/>
          <p:cNvSpPr txBox="1"/>
          <p:nvPr/>
        </p:nvSpPr>
        <p:spPr>
          <a:xfrm>
            <a:off x="571472" y="642918"/>
            <a:ext cx="8001056" cy="1200329"/>
          </a:xfrm>
          <a:prstGeom prst="rect">
            <a:avLst/>
          </a:prstGeom>
          <a:solidFill>
            <a:schemeClr val="tx2">
              <a:alpha val="25000"/>
            </a:schemeClr>
          </a:solidFill>
        </p:spPr>
        <p:txBody>
          <a:bodyPr wrap="square" rtlCol="0">
            <a:spAutoFit/>
          </a:bodyPr>
          <a:lstStyle/>
          <a:p>
            <a:r>
              <a:rPr lang="es-ES" b="1" dirty="0" smtClean="0">
                <a:solidFill>
                  <a:srgbClr val="0000FF"/>
                </a:solidFill>
                <a:effectLst>
                  <a:outerShdw blurRad="38100" dist="38100" dir="2700000" algn="tl">
                    <a:srgbClr val="000000">
                      <a:alpha val="43137"/>
                    </a:srgbClr>
                  </a:outerShdw>
                </a:effectLst>
                <a:latin typeface="Lucida Bright" pitchFamily="18" charset="0"/>
              </a:rPr>
              <a:t>     </a:t>
            </a:r>
            <a:r>
              <a:rPr lang="es-ES" b="1" dirty="0" smtClean="0">
                <a:solidFill>
                  <a:srgbClr val="FF5050"/>
                </a:solidFill>
                <a:effectLst>
                  <a:outerShdw blurRad="38100" dist="38100" dir="2700000" algn="tl">
                    <a:srgbClr val="000000">
                      <a:alpha val="43137"/>
                    </a:srgbClr>
                  </a:outerShdw>
                </a:effectLst>
                <a:latin typeface="Lucida Bright" pitchFamily="18" charset="0"/>
              </a:rPr>
              <a:t>Amado lector, Ud. se preguntará porque estoy incidiendo acerca de que una persona debe creer en lo que dice la Biblia respecto a la ocurrencia de eventos futuros concerniente a los últimos tiempos y la respuesta es muy sencilla.</a:t>
            </a:r>
          </a:p>
        </p:txBody>
      </p:sp>
      <p:sp>
        <p:nvSpPr>
          <p:cNvPr id="6" name="5 CuadroTexto"/>
          <p:cNvSpPr txBox="1"/>
          <p:nvPr/>
        </p:nvSpPr>
        <p:spPr>
          <a:xfrm>
            <a:off x="714348" y="2643182"/>
            <a:ext cx="7858180" cy="369332"/>
          </a:xfrm>
          <a:prstGeom prst="rect">
            <a:avLst/>
          </a:prstGeom>
          <a:noFill/>
        </p:spPr>
        <p:txBody>
          <a:bodyPr wrap="square" rtlCol="0">
            <a:spAutoFit/>
          </a:bodyPr>
          <a:lstStyle/>
          <a:p>
            <a:endParaRPr lang="en-US" b="1" dirty="0" smtClean="0">
              <a:effectLst>
                <a:outerShdw blurRad="38100" dist="38100" dir="2700000" algn="tl">
                  <a:srgbClr val="000000">
                    <a:alpha val="43137"/>
                  </a:srgbClr>
                </a:outerShdw>
              </a:effectLst>
              <a:latin typeface="Lucida Sans" pitchFamily="34" charset="0"/>
            </a:endParaRPr>
          </a:p>
        </p:txBody>
      </p:sp>
      <p:sp>
        <p:nvSpPr>
          <p:cNvPr id="7" name="6 Rectángulo"/>
          <p:cNvSpPr/>
          <p:nvPr/>
        </p:nvSpPr>
        <p:spPr>
          <a:xfrm>
            <a:off x="571472" y="2214554"/>
            <a:ext cx="8001056" cy="3970318"/>
          </a:xfrm>
          <a:prstGeom prst="rect">
            <a:avLst/>
          </a:prstGeom>
          <a:solidFill>
            <a:schemeClr val="tx2">
              <a:alpha val="25000"/>
            </a:schemeClr>
          </a:solidFill>
        </p:spPr>
        <p:txBody>
          <a:bodyPr wrap="square">
            <a:spAutoFit/>
          </a:bodyPr>
          <a:lstStyle/>
          <a:p>
            <a:r>
              <a:rPr lang="es-ES" b="1" dirty="0" smtClean="0">
                <a:solidFill>
                  <a:srgbClr val="FF5050"/>
                </a:solidFill>
                <a:effectLst>
                  <a:outerShdw blurRad="38100" dist="38100" dir="2700000" algn="tl">
                    <a:srgbClr val="000000">
                      <a:alpha val="43137"/>
                    </a:srgbClr>
                  </a:outerShdw>
                </a:effectLst>
                <a:latin typeface="Lucida Bright" pitchFamily="18" charset="0"/>
              </a:rPr>
              <a:t>Como es de conocimiento público, los medios de comunicación nos estuvieron bombardeando antes del año 2012, que en dicho año iban a ocurrir ciertos eventos conocidos como “Las Profecías Mayas” y por si usted no sabe, quienes se encargaron de propalar esta FÁBULA al mundo fueron los </a:t>
            </a:r>
            <a:r>
              <a:rPr lang="es-ES" b="1" dirty="0" err="1" smtClean="0">
                <a:solidFill>
                  <a:srgbClr val="FF5050"/>
                </a:solidFill>
                <a:effectLst>
                  <a:outerShdw blurRad="38100" dist="38100" dir="2700000" algn="tl">
                    <a:srgbClr val="000000">
                      <a:alpha val="43137"/>
                    </a:srgbClr>
                  </a:outerShdw>
                </a:effectLst>
                <a:latin typeface="Lucida Bright" pitchFamily="18" charset="0"/>
              </a:rPr>
              <a:t>Illuminatis</a:t>
            </a:r>
            <a:r>
              <a:rPr lang="es-ES" b="1" dirty="0" smtClean="0">
                <a:solidFill>
                  <a:srgbClr val="FF5050"/>
                </a:solidFill>
                <a:effectLst>
                  <a:outerShdw blurRad="38100" dist="38100" dir="2700000" algn="tl">
                    <a:srgbClr val="000000">
                      <a:alpha val="43137"/>
                    </a:srgbClr>
                  </a:outerShdw>
                </a:effectLst>
                <a:latin typeface="Lucida Bright" pitchFamily="18" charset="0"/>
              </a:rPr>
              <a:t> , pero como ellos constituyen una sociedad secreta, no podían salir públicamente, por lo que la secta “Nueva Era”, en inglés “New </a:t>
            </a:r>
            <a:r>
              <a:rPr lang="es-ES" b="1" dirty="0" err="1" smtClean="0">
                <a:solidFill>
                  <a:srgbClr val="FF5050"/>
                </a:solidFill>
                <a:effectLst>
                  <a:outerShdw blurRad="38100" dist="38100" dir="2700000" algn="tl">
                    <a:srgbClr val="000000">
                      <a:alpha val="43137"/>
                    </a:srgbClr>
                  </a:outerShdw>
                </a:effectLst>
                <a:latin typeface="Lucida Bright" pitchFamily="18" charset="0"/>
              </a:rPr>
              <a:t>Age</a:t>
            </a:r>
            <a:r>
              <a:rPr lang="es-ES" b="1" dirty="0" smtClean="0">
                <a:solidFill>
                  <a:srgbClr val="FF5050"/>
                </a:solidFill>
                <a:effectLst>
                  <a:outerShdw blurRad="38100" dist="38100" dir="2700000" algn="tl">
                    <a:srgbClr val="000000">
                      <a:alpha val="43137"/>
                    </a:srgbClr>
                  </a:outerShdw>
                </a:effectLst>
                <a:latin typeface="Lucida Bright" pitchFamily="18" charset="0"/>
              </a:rPr>
              <a:t>”,  quienes son el brazo visible al mundo de esta nueva forma de Espiritualidad,  fueron ellos los que se encargaron DE INDUCIR AL MIEDO  Y MANIPULAR A LOS SERES HUMANOS, con eventos QUE NO  SE HAN CUMPLIDO, pues llegó a mi correo en el año 2012, un </a:t>
            </a:r>
            <a:r>
              <a:rPr lang="es-ES" b="1" dirty="0" err="1" smtClean="0">
                <a:solidFill>
                  <a:srgbClr val="FF5050"/>
                </a:solidFill>
                <a:effectLst>
                  <a:outerShdw blurRad="38100" dist="38100" dir="2700000" algn="tl">
                    <a:srgbClr val="000000">
                      <a:alpha val="43137"/>
                    </a:srgbClr>
                  </a:outerShdw>
                </a:effectLst>
                <a:latin typeface="Lucida Bright" pitchFamily="18" charset="0"/>
              </a:rPr>
              <a:t>power</a:t>
            </a:r>
            <a:r>
              <a:rPr lang="es-ES" b="1" dirty="0" smtClean="0">
                <a:solidFill>
                  <a:srgbClr val="FF5050"/>
                </a:solidFill>
                <a:effectLst>
                  <a:outerShdw blurRad="38100" dist="38100" dir="2700000" algn="tl">
                    <a:srgbClr val="000000">
                      <a:alpha val="43137"/>
                    </a:srgbClr>
                  </a:outerShdw>
                </a:effectLst>
                <a:latin typeface="Lucida Bright" pitchFamily="18" charset="0"/>
              </a:rPr>
              <a:t> </a:t>
            </a:r>
            <a:r>
              <a:rPr lang="es-ES" b="1" dirty="0" err="1" smtClean="0">
                <a:solidFill>
                  <a:srgbClr val="FF5050"/>
                </a:solidFill>
                <a:effectLst>
                  <a:outerShdw blurRad="38100" dist="38100" dir="2700000" algn="tl">
                    <a:srgbClr val="000000">
                      <a:alpha val="43137"/>
                    </a:srgbClr>
                  </a:outerShdw>
                </a:effectLst>
                <a:latin typeface="Lucida Bright" pitchFamily="18" charset="0"/>
              </a:rPr>
              <a:t>point</a:t>
            </a:r>
            <a:r>
              <a:rPr lang="es-ES" b="1" dirty="0" smtClean="0">
                <a:solidFill>
                  <a:srgbClr val="FF5050"/>
                </a:solidFill>
                <a:effectLst>
                  <a:outerShdw blurRad="38100" dist="38100" dir="2700000" algn="tl">
                    <a:srgbClr val="000000">
                      <a:alpha val="43137"/>
                    </a:srgbClr>
                  </a:outerShdw>
                </a:effectLst>
                <a:latin typeface="Lucida Bright" pitchFamily="18" charset="0"/>
              </a:rPr>
              <a:t> donde se da cuenta de una serie de eventos cronológicos que supuestamente sucederían en nuestro planeta y del cual voy hacerles recordar:</a:t>
            </a:r>
            <a:endParaRPr lang="en-US" b="1" dirty="0" smtClean="0">
              <a:solidFill>
                <a:srgbClr val="FF5050"/>
              </a:solidFill>
              <a:effectLst>
                <a:outerShdw blurRad="38100" dist="38100" dir="2700000" algn="tl">
                  <a:srgbClr val="000000">
                    <a:alpha val="43137"/>
                  </a:srgbClr>
                </a:outerShdw>
              </a:effectLst>
              <a:latin typeface="Lucida Bright" pitchFamily="18" charset="0"/>
            </a:endParaRPr>
          </a:p>
        </p:txBody>
      </p:sp>
      <p:pic>
        <p:nvPicPr>
          <p:cNvPr id="8" name="Picture 2" descr="C:\Documents and Settings\Administrador\Escritorio\71559-800x600-[DesktopNexus.com].jpg"/>
          <p:cNvPicPr>
            <a:picLocks noChangeAspect="1" noChangeArrowheads="1"/>
          </p:cNvPicPr>
          <p:nvPr/>
        </p:nvPicPr>
        <p:blipFill>
          <a:blip r:embed="rId2"/>
          <a:srcRect/>
          <a:stretch>
            <a:fillRect/>
          </a:stretch>
        </p:blipFill>
        <p:spPr bwMode="auto">
          <a:xfrm>
            <a:off x="0" y="-4"/>
            <a:ext cx="9143999" cy="6858003"/>
          </a:xfrm>
          <a:prstGeom prst="rect">
            <a:avLst/>
          </a:prstGeom>
          <a:noFill/>
        </p:spPr>
      </p:pic>
      <p:sp>
        <p:nvSpPr>
          <p:cNvPr id="9" name="8 Marco"/>
          <p:cNvSpPr/>
          <p:nvPr/>
        </p:nvSpPr>
        <p:spPr>
          <a:xfrm>
            <a:off x="0" y="0"/>
            <a:ext cx="9144000" cy="6858000"/>
          </a:xfrm>
          <a:prstGeom prst="frame">
            <a:avLst>
              <a:gd name="adj1" fmla="val 1894"/>
            </a:avLst>
          </a:prstGeom>
          <a:blipFill>
            <a:blip r:embed="rId3"/>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dministrador\Escritorio\1447692-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642910" y="500042"/>
            <a:ext cx="7929618" cy="2031325"/>
          </a:xfrm>
          <a:prstGeom prst="rect">
            <a:avLst/>
          </a:prstGeom>
          <a:solidFill>
            <a:srgbClr val="FF5050">
              <a:alpha val="25000"/>
            </a:srgbClr>
          </a:solidFill>
        </p:spPr>
        <p:txBody>
          <a:bodyPr wrap="square">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A)   Decía el primer pronóstico que el 31 de Diciembre del 2012, el sol iba a lanzar una gran cantidad de llamarada solar que implicaría que ocurriría un GRAN APAGÓN MUNDIAL, donde no habría agua ni gasolina, donde los satélites caerían cual bolas de fuego y por no haber energía eléctrica el MUNDO SERÍA UN CAOS. TOTAL, LLEGÓ EL 21 DE DICIEMBRE DE 2012 Y ESO NO SE HA CUMPLIDO. </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642910" y="3000372"/>
            <a:ext cx="8001056" cy="1477328"/>
          </a:xfrm>
          <a:prstGeom prst="rect">
            <a:avLst/>
          </a:prstGeom>
          <a:solidFill>
            <a:srgbClr val="FF5050">
              <a:alpha val="25000"/>
            </a:srgbClr>
          </a:solidFill>
        </p:spPr>
        <p:txBody>
          <a:bodyPr wrap="square">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B)   Decía otro pronóstico que en febrero del 2013 iba a tener lugar 3 días de oscuridad total y en Marzo del 2013, un frío intenso y que entre Febrero y Marzo de 2013 ocurriría un gran terremoto que movería el eje de la tierra 23 grados Y TAMBIÉN ESO NO SE HA CUMPLIDO.</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5" name="4 Rectángulo"/>
          <p:cNvSpPr/>
          <p:nvPr/>
        </p:nvSpPr>
        <p:spPr>
          <a:xfrm>
            <a:off x="642910" y="5286388"/>
            <a:ext cx="8072494" cy="646331"/>
          </a:xfrm>
          <a:prstGeom prst="rect">
            <a:avLst/>
          </a:prstGeom>
          <a:solidFill>
            <a:srgbClr val="FF5050">
              <a:alpha val="25000"/>
            </a:srgbClr>
          </a:solidFill>
        </p:spPr>
        <p:txBody>
          <a:bodyPr wrap="square">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C)   Decía otro pronóstico que en abril del 2013 habrían 6 días de luz y no existiría la noche Y TAMPOCO SE HA CUMPLIDO.</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pic>
        <p:nvPicPr>
          <p:cNvPr id="7" name="Picture 2" descr="C:\Documents and Settings\Administrador\Escritorio\1447692-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8" name="7 Marco"/>
          <p:cNvSpPr/>
          <p:nvPr/>
        </p:nvSpPr>
        <p:spPr>
          <a:xfrm>
            <a:off x="0" y="0"/>
            <a:ext cx="9144000" cy="6858000"/>
          </a:xfrm>
          <a:prstGeom prst="frame">
            <a:avLst>
              <a:gd name="adj1" fmla="val 1894"/>
            </a:avLst>
          </a:prstGeom>
          <a:blipFill>
            <a:blip r:embed="rId3"/>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dministrador\Escritorio\1452908-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Rectángulo"/>
          <p:cNvSpPr/>
          <p:nvPr/>
        </p:nvSpPr>
        <p:spPr>
          <a:xfrm>
            <a:off x="500034" y="642918"/>
            <a:ext cx="8215370" cy="923330"/>
          </a:xfrm>
          <a:prstGeom prst="rect">
            <a:avLst/>
          </a:prstGeom>
          <a:solidFill>
            <a:srgbClr val="993300">
              <a:alpha val="25000"/>
            </a:srgbClr>
          </a:solidFill>
        </p:spPr>
        <p:txBody>
          <a:bodyPr wrap="square">
            <a:spAutoFit/>
          </a:bodyPr>
          <a:lstStyle/>
          <a:p>
            <a:r>
              <a:rPr lang="es-ES" b="1" dirty="0" smtClean="0">
                <a:solidFill>
                  <a:srgbClr val="0000FF"/>
                </a:solidFill>
                <a:effectLst>
                  <a:outerShdw blurRad="38100" dist="38100" dir="2700000" algn="tl">
                    <a:srgbClr val="000000">
                      <a:alpha val="43137"/>
                    </a:srgbClr>
                  </a:outerShdw>
                </a:effectLst>
                <a:latin typeface="Lucida Bright" pitchFamily="18" charset="0"/>
              </a:rPr>
              <a:t>D)   Decía otro pronóstico que entre Marzo y Junio del 2013 ocurriría la primera gran plaga en el mundo y que se extendería a todos los países Y TAMPOCO SE HA CUMPLIDO.</a:t>
            </a:r>
            <a:endParaRPr lang="en-US" b="1" dirty="0">
              <a:solidFill>
                <a:srgbClr val="0000FF"/>
              </a:solidFill>
              <a:effectLst>
                <a:outerShdw blurRad="38100" dist="38100" dir="2700000" algn="tl">
                  <a:srgbClr val="000000">
                    <a:alpha val="43137"/>
                  </a:srgbClr>
                </a:outerShdw>
              </a:effectLst>
              <a:latin typeface="Lucida Bright" pitchFamily="18" charset="0"/>
            </a:endParaRPr>
          </a:p>
        </p:txBody>
      </p:sp>
      <p:sp>
        <p:nvSpPr>
          <p:cNvPr id="6" name="5 Rectángulo"/>
          <p:cNvSpPr/>
          <p:nvPr/>
        </p:nvSpPr>
        <p:spPr>
          <a:xfrm>
            <a:off x="500034" y="2000240"/>
            <a:ext cx="8215370" cy="1477328"/>
          </a:xfrm>
          <a:prstGeom prst="rect">
            <a:avLst/>
          </a:prstGeom>
          <a:solidFill>
            <a:srgbClr val="993300">
              <a:alpha val="25000"/>
            </a:srgbClr>
          </a:solidFill>
        </p:spPr>
        <p:txBody>
          <a:bodyPr wrap="square">
            <a:spAutoFit/>
          </a:bodyPr>
          <a:lstStyle/>
          <a:p>
            <a:r>
              <a:rPr lang="es-ES" b="1" dirty="0" smtClean="0">
                <a:solidFill>
                  <a:srgbClr val="0000FF"/>
                </a:solidFill>
                <a:effectLst>
                  <a:outerShdw blurRad="38100" dist="38100" dir="2700000" algn="tl">
                    <a:srgbClr val="000000">
                      <a:alpha val="43137"/>
                    </a:srgbClr>
                  </a:outerShdw>
                </a:effectLst>
                <a:latin typeface="Lucida Bright" pitchFamily="18" charset="0"/>
              </a:rPr>
              <a:t>E)   Decía otro pronóstico que entre Mayo y Agosto del 2013 estaría pasando el Planeta </a:t>
            </a:r>
            <a:r>
              <a:rPr lang="es-ES" b="1" dirty="0" err="1" smtClean="0">
                <a:solidFill>
                  <a:srgbClr val="0000FF"/>
                </a:solidFill>
                <a:effectLst>
                  <a:outerShdw blurRad="38100" dist="38100" dir="2700000" algn="tl">
                    <a:srgbClr val="000000">
                      <a:alpha val="43137"/>
                    </a:srgbClr>
                  </a:outerShdw>
                </a:effectLst>
                <a:latin typeface="Lucida Bright" pitchFamily="18" charset="0"/>
              </a:rPr>
              <a:t>Hercólubus</a:t>
            </a:r>
            <a:r>
              <a:rPr lang="es-ES" b="1" dirty="0" smtClean="0">
                <a:solidFill>
                  <a:srgbClr val="0000FF"/>
                </a:solidFill>
                <a:effectLst>
                  <a:outerShdw blurRad="38100" dist="38100" dir="2700000" algn="tl">
                    <a:srgbClr val="000000">
                      <a:alpha val="43137"/>
                    </a:srgbClr>
                  </a:outerShdw>
                </a:effectLst>
                <a:latin typeface="Lucida Bright" pitchFamily="18" charset="0"/>
              </a:rPr>
              <a:t>  o </a:t>
            </a:r>
            <a:r>
              <a:rPr lang="es-ES" b="1" dirty="0" err="1" smtClean="0">
                <a:solidFill>
                  <a:srgbClr val="0000FF"/>
                </a:solidFill>
                <a:effectLst>
                  <a:outerShdw blurRad="38100" dist="38100" dir="2700000" algn="tl">
                    <a:srgbClr val="000000">
                      <a:alpha val="43137"/>
                    </a:srgbClr>
                  </a:outerShdw>
                </a:effectLst>
                <a:latin typeface="Lucida Bright" pitchFamily="18" charset="0"/>
              </a:rPr>
              <a:t>Nibiru</a:t>
            </a:r>
            <a:r>
              <a:rPr lang="es-ES" b="1" dirty="0" smtClean="0">
                <a:solidFill>
                  <a:srgbClr val="0000FF"/>
                </a:solidFill>
                <a:effectLst>
                  <a:outerShdw blurRad="38100" dist="38100" dir="2700000" algn="tl">
                    <a:srgbClr val="000000">
                      <a:alpha val="43137"/>
                    </a:srgbClr>
                  </a:outerShdw>
                </a:effectLst>
                <a:latin typeface="Lucida Bright" pitchFamily="18" charset="0"/>
              </a:rPr>
              <a:t> cerca de la Tierra y le informo que según la Nasa, NO EXISTE TAL PLANETA (</a:t>
            </a:r>
            <a:r>
              <a:rPr lang="es-ES" b="1" dirty="0" smtClean="0">
                <a:solidFill>
                  <a:srgbClr val="0000FF"/>
                </a:solidFill>
                <a:effectLst>
                  <a:outerShdw blurRad="38100" dist="38100" dir="2700000" algn="tl">
                    <a:srgbClr val="000000">
                      <a:alpha val="43137"/>
                    </a:srgbClr>
                  </a:outerShdw>
                </a:effectLst>
                <a:latin typeface="Lucida Bright" pitchFamily="18" charset="0"/>
                <a:hlinkClick r:id="rId3"/>
              </a:rPr>
              <a:t>VER VÍDEO AQUÍ)</a:t>
            </a:r>
            <a:r>
              <a:rPr lang="es-ES" b="1" dirty="0" smtClean="0">
                <a:solidFill>
                  <a:srgbClr val="0000FF"/>
                </a:solidFill>
                <a:effectLst>
                  <a:outerShdw blurRad="38100" dist="38100" dir="2700000" algn="tl">
                    <a:srgbClr val="000000">
                      <a:alpha val="43137"/>
                    </a:srgbClr>
                  </a:outerShdw>
                </a:effectLst>
                <a:latin typeface="Lucida Bright" pitchFamily="18" charset="0"/>
              </a:rPr>
              <a:t> y según la Enciclopedia </a:t>
            </a:r>
            <a:r>
              <a:rPr lang="es-ES" b="1" dirty="0" err="1" smtClean="0">
                <a:solidFill>
                  <a:srgbClr val="0000FF"/>
                </a:solidFill>
                <a:effectLst>
                  <a:outerShdw blurRad="38100" dist="38100" dir="2700000" algn="tl">
                    <a:srgbClr val="000000">
                      <a:alpha val="43137"/>
                    </a:srgbClr>
                  </a:outerShdw>
                </a:effectLst>
                <a:latin typeface="Lucida Bright" pitchFamily="18" charset="0"/>
              </a:rPr>
              <a:t>Wikipedia</a:t>
            </a:r>
            <a:r>
              <a:rPr lang="es-ES" b="1" dirty="0" smtClean="0">
                <a:solidFill>
                  <a:srgbClr val="0000FF"/>
                </a:solidFill>
                <a:effectLst>
                  <a:outerShdw blurRad="38100" dist="38100" dir="2700000" algn="tl">
                    <a:srgbClr val="000000">
                      <a:alpha val="43137"/>
                    </a:srgbClr>
                  </a:outerShdw>
                </a:effectLst>
                <a:latin typeface="Lucida Bright" pitchFamily="18" charset="0"/>
              </a:rPr>
              <a:t> , eso es UN INVENTO DE UN ESPIRITISTA ocultista brasileño llamado, </a:t>
            </a:r>
            <a:r>
              <a:rPr lang="es-ES" b="1" dirty="0" err="1" smtClean="0">
                <a:solidFill>
                  <a:srgbClr val="0000FF"/>
                </a:solidFill>
                <a:effectLst>
                  <a:outerShdw blurRad="38100" dist="38100" dir="2700000" algn="tl">
                    <a:srgbClr val="000000">
                      <a:alpha val="43137"/>
                    </a:srgbClr>
                  </a:outerShdw>
                </a:effectLst>
                <a:latin typeface="Lucida Bright" pitchFamily="18" charset="0"/>
              </a:rPr>
              <a:t>Hercilio</a:t>
            </a:r>
            <a:r>
              <a:rPr lang="es-ES" b="1" dirty="0" smtClean="0">
                <a:solidFill>
                  <a:srgbClr val="0000FF"/>
                </a:solidFill>
                <a:effectLst>
                  <a:outerShdw blurRad="38100" dist="38100" dir="2700000" algn="tl">
                    <a:srgbClr val="000000">
                      <a:alpha val="43137"/>
                    </a:srgbClr>
                  </a:outerShdw>
                </a:effectLst>
                <a:latin typeface="Lucida Bright" pitchFamily="18" charset="0"/>
              </a:rPr>
              <a:t> </a:t>
            </a:r>
            <a:r>
              <a:rPr lang="es-ES" b="1" dirty="0" err="1" smtClean="0">
                <a:solidFill>
                  <a:srgbClr val="0000FF"/>
                </a:solidFill>
                <a:effectLst>
                  <a:outerShdw blurRad="38100" dist="38100" dir="2700000" algn="tl">
                    <a:srgbClr val="000000">
                      <a:alpha val="43137"/>
                    </a:srgbClr>
                  </a:outerShdw>
                </a:effectLst>
                <a:latin typeface="Lucida Bright" pitchFamily="18" charset="0"/>
              </a:rPr>
              <a:t>Maes</a:t>
            </a:r>
            <a:r>
              <a:rPr lang="es-ES" b="1" dirty="0" smtClean="0">
                <a:solidFill>
                  <a:srgbClr val="0000FF"/>
                </a:solidFill>
                <a:effectLst>
                  <a:outerShdw blurRad="38100" dist="38100" dir="2700000" algn="tl">
                    <a:srgbClr val="000000">
                      <a:alpha val="43137"/>
                    </a:srgbClr>
                  </a:outerShdw>
                </a:effectLst>
                <a:latin typeface="Lucida Bright" pitchFamily="18" charset="0"/>
              </a:rPr>
              <a:t> (1913-1993).</a:t>
            </a:r>
            <a:endParaRPr lang="en-US" b="1" dirty="0">
              <a:solidFill>
                <a:srgbClr val="0000FF"/>
              </a:solidFill>
              <a:effectLst>
                <a:outerShdw blurRad="38100" dist="38100" dir="2700000" algn="tl">
                  <a:srgbClr val="000000">
                    <a:alpha val="43137"/>
                  </a:srgbClr>
                </a:outerShdw>
              </a:effectLst>
              <a:latin typeface="Lucida Bright" pitchFamily="18" charset="0"/>
            </a:endParaRPr>
          </a:p>
        </p:txBody>
      </p:sp>
      <p:sp>
        <p:nvSpPr>
          <p:cNvPr id="8" name="7 Rectángulo"/>
          <p:cNvSpPr/>
          <p:nvPr/>
        </p:nvSpPr>
        <p:spPr>
          <a:xfrm>
            <a:off x="500034" y="3857628"/>
            <a:ext cx="8215370" cy="2585323"/>
          </a:xfrm>
          <a:prstGeom prst="rect">
            <a:avLst/>
          </a:prstGeom>
          <a:solidFill>
            <a:srgbClr val="993300">
              <a:alpha val="25000"/>
            </a:srgbClr>
          </a:solidFill>
        </p:spPr>
        <p:txBody>
          <a:bodyPr wrap="square">
            <a:spAutoFit/>
          </a:bodyPr>
          <a:lstStyle/>
          <a:p>
            <a:r>
              <a:rPr lang="es-ES" b="1" dirty="0" smtClean="0">
                <a:solidFill>
                  <a:srgbClr val="0000FF"/>
                </a:solidFill>
                <a:effectLst>
                  <a:outerShdw blurRad="38100" dist="38100" dir="2700000" algn="tl">
                    <a:srgbClr val="000000">
                      <a:alpha val="43137"/>
                    </a:srgbClr>
                  </a:outerShdw>
                </a:effectLst>
                <a:latin typeface="Lucida Bright" pitchFamily="18" charset="0"/>
              </a:rPr>
              <a:t>Amado lector, le comento que a mi correo llegaron muchos e-mails de PERSONAS ASUSTADAS INDUCIDAS POR EL MIEDO A QUE FUERON SOMETIDAS POR LOS FALLIDOS PRONÓSTICOS DEL GRUPO ESPIRITUAL  “NEW AGE” (NUEVA ERA) y con la Biblia en mano tuve que desmentir y tranquilizarles ya que la Biblia no señala FECHAS EXACTAS, CON DÍA, MES Y AÑO, PARA EVENTOS CATASTRÓFICOS DE LOS ÚLTIMOS TIEMPOS; PERO LA BIBLIA SI NOS ADVIERTE DE SEÑALES O INDICIOS PARA ELLO Y TAMBIÉN PARA LA SEGUNDA VENIDA DE CRISTO..</a:t>
            </a:r>
            <a:endParaRPr lang="en-US" b="1" dirty="0">
              <a:solidFill>
                <a:srgbClr val="0000FF"/>
              </a:solidFill>
              <a:effectLst>
                <a:outerShdw blurRad="38100" dist="38100" dir="2700000" algn="tl">
                  <a:srgbClr val="000000">
                    <a:alpha val="43137"/>
                  </a:srgbClr>
                </a:outerShdw>
              </a:effectLst>
              <a:latin typeface="Lucida Bright" pitchFamily="18" charset="0"/>
            </a:endParaRPr>
          </a:p>
        </p:txBody>
      </p:sp>
      <p:pic>
        <p:nvPicPr>
          <p:cNvPr id="7" name="Picture 2" descr="C:\Documents and Settings\Administrador\Escritorio\1452908-800x600-[DesktopNexus.com].jpg"/>
          <p:cNvPicPr>
            <a:picLocks noChangeAspect="1" noChangeArrowheads="1"/>
          </p:cNvPicPr>
          <p:nvPr/>
        </p:nvPicPr>
        <p:blipFill>
          <a:blip r:embed="rId4" cstate="print"/>
          <a:srcRect/>
          <a:stretch>
            <a:fillRect/>
          </a:stretch>
        </p:blipFill>
        <p:spPr bwMode="auto">
          <a:xfrm>
            <a:off x="0" y="2"/>
            <a:ext cx="9143998" cy="6857997"/>
          </a:xfrm>
          <a:prstGeom prst="rect">
            <a:avLst/>
          </a:prstGeom>
          <a:noFill/>
        </p:spPr>
      </p:pic>
      <p:sp>
        <p:nvSpPr>
          <p:cNvPr id="9" name="8 Marco"/>
          <p:cNvSpPr/>
          <p:nvPr/>
        </p:nvSpPr>
        <p:spPr>
          <a:xfrm>
            <a:off x="0" y="0"/>
            <a:ext cx="9144000" cy="6858000"/>
          </a:xfrm>
          <a:prstGeom prst="frame">
            <a:avLst>
              <a:gd name="adj1" fmla="val 1894"/>
            </a:avLst>
          </a:prstGeom>
          <a:blipFill>
            <a:blip r:embed="rId5"/>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Administrador\Escritorio\1150588-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428596" y="571480"/>
            <a:ext cx="8215370" cy="923330"/>
          </a:xfrm>
          <a:prstGeom prst="rect">
            <a:avLst/>
          </a:prstGeom>
          <a:solidFill>
            <a:srgbClr val="808000">
              <a:alpha val="25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outerShdw blurRad="38100" dist="38100" dir="2700000" algn="tl">
                    <a:srgbClr val="000000">
                      <a:alpha val="43137"/>
                    </a:srgbClr>
                  </a:outerShdw>
                </a:effectLst>
                <a:latin typeface="Lucida Bright" pitchFamily="18" charset="0"/>
              </a:rPr>
              <a:t>De otro lado, es muy común escuchar la expresión “Fin del mundo”, entendida ésta como la destrucción o desintegración de la tierra y la extinción de la raza humana, pero la Biblia no dice eso. </a:t>
            </a:r>
            <a:endParaRPr lang="en-US" b="1" dirty="0" smtClean="0">
              <a:solidFill>
                <a:schemeClr val="bg1"/>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428596" y="2143116"/>
            <a:ext cx="8215370" cy="1477328"/>
          </a:xfrm>
          <a:prstGeom prst="rect">
            <a:avLst/>
          </a:prstGeom>
          <a:solidFill>
            <a:srgbClr val="808000">
              <a:alpha val="25000"/>
            </a:srgb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Sans" pitchFamily="34" charset="0"/>
              </a:rPr>
              <a:t>           </a:t>
            </a:r>
            <a:r>
              <a:rPr lang="es-ES" b="1" dirty="0" smtClean="0">
                <a:solidFill>
                  <a:schemeClr val="bg1"/>
                </a:solidFill>
                <a:effectLst>
                  <a:outerShdw blurRad="38100" dist="38100" dir="2700000" algn="tl">
                    <a:srgbClr val="000000">
                      <a:alpha val="43137"/>
                    </a:srgbClr>
                  </a:outerShdw>
                </a:effectLst>
                <a:latin typeface="Lucida Bright" pitchFamily="18" charset="0"/>
              </a:rPr>
              <a:t>En Isaías 45:18 dice que Dios creo la tierra para que fuese habitada; aquí va el pasaje en mención: "Porque así dijo Jehová, que creó los cielos; él es Dios, el que formó la tierra, el que la hizo y la compuso; no la creó en vano, PARA QUE FUESE HABITADA LA CREO: Yo soy Jehová, y no hay otro". </a:t>
            </a:r>
            <a:endParaRPr lang="en-US" b="1" dirty="0" smtClean="0">
              <a:solidFill>
                <a:schemeClr val="bg1"/>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28596" y="4214818"/>
            <a:ext cx="8215370" cy="2031325"/>
          </a:xfrm>
          <a:prstGeom prst="rect">
            <a:avLst/>
          </a:prstGeom>
          <a:solidFill>
            <a:srgbClr val="808000">
              <a:alpha val="25000"/>
            </a:srgb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Sans" pitchFamily="34" charset="0"/>
              </a:rPr>
              <a:t>          Asimismo, con motivo de esta FÁBULA de las profecías mayas, muchas personas que no tienen el conocimiento de la Palabra de Dios y que están involucradas en movimientos espirituales ligados a la New </a:t>
            </a:r>
            <a:r>
              <a:rPr lang="es-ES" b="1" dirty="0" err="1" smtClean="0">
                <a:solidFill>
                  <a:schemeClr val="bg1"/>
                </a:solidFill>
                <a:effectLst>
                  <a:outerShdw blurRad="38100" dist="38100" dir="2700000" algn="tl">
                    <a:srgbClr val="000000">
                      <a:alpha val="43137"/>
                    </a:srgbClr>
                  </a:outerShdw>
                </a:effectLst>
                <a:latin typeface="Lucida Sans" pitchFamily="34" charset="0"/>
              </a:rPr>
              <a:t>Age</a:t>
            </a:r>
            <a:r>
              <a:rPr lang="es-ES" b="1" dirty="0" smtClean="0">
                <a:solidFill>
                  <a:schemeClr val="bg1"/>
                </a:solidFill>
                <a:effectLst>
                  <a:outerShdw blurRad="38100" dist="38100" dir="2700000" algn="tl">
                    <a:srgbClr val="000000">
                      <a:alpha val="43137"/>
                    </a:srgbClr>
                  </a:outerShdw>
                </a:effectLst>
                <a:latin typeface="Lucida Sans" pitchFamily="34" charset="0"/>
              </a:rPr>
              <a:t> o Nueva Era, les recomendaban abastecerse de alimentos y así estar preparados para la supuesta Gran Catástrofe e ir a la cima de un cerro y guarecerse allí por un tiempo, contribuyendo a generar pánico.</a:t>
            </a:r>
          </a:p>
        </p:txBody>
      </p:sp>
      <p:pic>
        <p:nvPicPr>
          <p:cNvPr id="6" name="Picture 2" descr="C:\Documents and Settings\Administrador\Escritorio\1150588-800x600-[DesktopNexus.com].jpg"/>
          <p:cNvPicPr>
            <a:picLocks noChangeAspect="1" noChangeArrowheads="1"/>
          </p:cNvPicPr>
          <p:nvPr/>
        </p:nvPicPr>
        <p:blipFill>
          <a:blip r:embed="rId2"/>
          <a:srcRect/>
          <a:stretch>
            <a:fillRect/>
          </a:stretch>
        </p:blipFill>
        <p:spPr bwMode="auto">
          <a:xfrm>
            <a:off x="0" y="-2"/>
            <a:ext cx="9144000" cy="6858002"/>
          </a:xfrm>
          <a:prstGeom prst="rect">
            <a:avLst/>
          </a:prstGeom>
          <a:noFill/>
        </p:spPr>
      </p:pic>
      <p:sp>
        <p:nvSpPr>
          <p:cNvPr id="7" name="6 Marco"/>
          <p:cNvSpPr/>
          <p:nvPr/>
        </p:nvSpPr>
        <p:spPr>
          <a:xfrm>
            <a:off x="0" y="0"/>
            <a:ext cx="9144000" cy="6858000"/>
          </a:xfrm>
          <a:prstGeom prst="frame">
            <a:avLst>
              <a:gd name="adj1" fmla="val 1894"/>
            </a:avLst>
          </a:prstGeom>
          <a:blipFill>
            <a:blip r:embed="rId3"/>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whee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dministrador\Escritorio\1447688-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428596" y="3857628"/>
            <a:ext cx="8143932" cy="2071702"/>
          </a:xfrm>
          <a:prstGeom prst="rect">
            <a:avLst/>
          </a:prstGeom>
          <a:solidFill>
            <a:schemeClr val="tx2">
              <a:alpha val="25000"/>
            </a:scheme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Como en cada país hay diversos grupos con diversos nombres ligados al movimiento espiritual “New </a:t>
            </a:r>
            <a:r>
              <a:rPr lang="es-ES" b="1" dirty="0" err="1" smtClean="0">
                <a:solidFill>
                  <a:schemeClr val="bg1"/>
                </a:solidFill>
                <a:effectLst>
                  <a:outerShdw blurRad="38100" dist="38100" dir="2700000" algn="tl">
                    <a:srgbClr val="000000">
                      <a:alpha val="43137"/>
                    </a:srgbClr>
                  </a:outerShdw>
                </a:effectLst>
                <a:latin typeface="Lucida Bright" pitchFamily="18" charset="0"/>
              </a:rPr>
              <a:t>Age</a:t>
            </a:r>
            <a:r>
              <a:rPr lang="es-ES" b="1" dirty="0" smtClean="0">
                <a:solidFill>
                  <a:schemeClr val="bg1"/>
                </a:solidFill>
                <a:effectLst>
                  <a:outerShdw blurRad="38100" dist="38100" dir="2700000" algn="tl">
                    <a:srgbClr val="000000">
                      <a:alpha val="43137"/>
                    </a:srgbClr>
                  </a:outerShdw>
                </a:effectLst>
                <a:latin typeface="Lucida Bright" pitchFamily="18" charset="0"/>
              </a:rPr>
              <a:t>” o Nueva Era, el modo mediante el cual usted va a reconocerlos es mediante el tipo de discurso que emplean: </a:t>
            </a:r>
          </a:p>
          <a:p>
            <a:r>
              <a:rPr lang="es-ES" b="1" dirty="0" smtClean="0">
                <a:solidFill>
                  <a:schemeClr val="bg1"/>
                </a:solidFill>
                <a:effectLst>
                  <a:outerShdw blurRad="38100" dist="38100" dir="2700000" algn="tl">
                    <a:srgbClr val="000000">
                      <a:alpha val="43137"/>
                    </a:srgbClr>
                  </a:outerShdw>
                </a:effectLst>
                <a:latin typeface="Lucida Bright" pitchFamily="18" charset="0"/>
              </a:rPr>
              <a:t>a.- La creencia de que cada uno de nosotros tiene una chispa divina en su interior y al final usted puede llegar a ser un dios (con minúscula).</a:t>
            </a:r>
          </a:p>
        </p:txBody>
      </p:sp>
      <p:sp>
        <p:nvSpPr>
          <p:cNvPr id="4" name="3 CuadroTexto"/>
          <p:cNvSpPr txBox="1"/>
          <p:nvPr/>
        </p:nvSpPr>
        <p:spPr>
          <a:xfrm>
            <a:off x="428596" y="428604"/>
            <a:ext cx="8143932" cy="2862322"/>
          </a:xfrm>
          <a:prstGeom prst="rect">
            <a:avLst/>
          </a:prstGeom>
          <a:solidFill>
            <a:schemeClr val="tx2">
              <a:alpha val="25000"/>
            </a:scheme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El movimiento “New </a:t>
            </a:r>
            <a:r>
              <a:rPr lang="es-ES" b="1" dirty="0" err="1" smtClean="0">
                <a:solidFill>
                  <a:schemeClr val="bg1"/>
                </a:solidFill>
                <a:effectLst>
                  <a:outerShdw blurRad="38100" dist="38100" dir="2700000" algn="tl">
                    <a:srgbClr val="000000">
                      <a:alpha val="43137"/>
                    </a:srgbClr>
                  </a:outerShdw>
                </a:effectLst>
                <a:latin typeface="Lucida Bright" pitchFamily="18" charset="0"/>
              </a:rPr>
              <a:t>Age</a:t>
            </a:r>
            <a:r>
              <a:rPr lang="es-ES" b="1" dirty="0" smtClean="0">
                <a:solidFill>
                  <a:schemeClr val="bg1"/>
                </a:solidFill>
                <a:effectLst>
                  <a:outerShdw blurRad="38100" dist="38100" dir="2700000" algn="tl">
                    <a:srgbClr val="000000">
                      <a:alpha val="43137"/>
                    </a:srgbClr>
                  </a:outerShdw>
                </a:effectLst>
                <a:latin typeface="Lucida Bright" pitchFamily="18" charset="0"/>
              </a:rPr>
              <a:t>” o Nueva Era, es un grupo que pretende ser una NUEVA FORMA DE ESPIRITUALIDAD ESÓTERICA Y OCULTISTA basada en el misticismo oriental y que en los años 60’s fue incorporado al mundo occidental mediante un ropaje que incorpora ciencia, historia, filosofía, agregados o aportes de otras religiones con sus respectivas doctrinas y practicas (lo que se denomina sincretismo), OCULTISMO (cartomancia, quiromancia, espiritismo, magia en todas sus formas), espiritualidad y metafísica, arte, estilos de vida (son vegetarianos) y finalmente, música (una de sus muchas exponentes es </a:t>
            </a:r>
            <a:r>
              <a:rPr lang="es-ES" b="1" dirty="0" err="1" smtClean="0">
                <a:solidFill>
                  <a:schemeClr val="bg1"/>
                </a:solidFill>
                <a:effectLst>
                  <a:outerShdw blurRad="38100" dist="38100" dir="2700000" algn="tl">
                    <a:srgbClr val="000000">
                      <a:alpha val="43137"/>
                    </a:srgbClr>
                  </a:outerShdw>
                </a:effectLst>
                <a:latin typeface="Lucida Bright" pitchFamily="18" charset="0"/>
              </a:rPr>
              <a:t>Enya</a:t>
            </a:r>
            <a:r>
              <a:rPr lang="es-ES" b="1" dirty="0" smtClean="0">
                <a:solidFill>
                  <a:schemeClr val="bg1"/>
                </a:solidFill>
                <a:effectLst>
                  <a:outerShdw blurRad="38100" dist="38100" dir="2700000" algn="tl">
                    <a:srgbClr val="000000">
                      <a:alpha val="43137"/>
                    </a:srgbClr>
                  </a:outerShdw>
                </a:effectLst>
                <a:latin typeface="Lucida Bright" pitchFamily="18" charset="0"/>
              </a:rPr>
              <a:t>).  </a:t>
            </a:r>
            <a:endParaRPr lang="en-US" b="1" dirty="0" smtClean="0">
              <a:solidFill>
                <a:schemeClr val="bg1"/>
              </a:solidFill>
              <a:effectLst>
                <a:outerShdw blurRad="38100" dist="38100" dir="2700000" algn="tl">
                  <a:srgbClr val="000000">
                    <a:alpha val="43137"/>
                  </a:srgbClr>
                </a:outerShdw>
              </a:effectLst>
              <a:latin typeface="Lucida Bright" pitchFamily="18" charset="0"/>
            </a:endParaRPr>
          </a:p>
        </p:txBody>
      </p:sp>
      <p:pic>
        <p:nvPicPr>
          <p:cNvPr id="6" name="Picture 2" descr="C:\Documents and Settings\Administrador\Escritorio\1447688-800x600-[DesktopNexus.com].jpg"/>
          <p:cNvPicPr>
            <a:picLocks noChangeAspect="1" noChangeArrowheads="1"/>
          </p:cNvPicPr>
          <p:nvPr/>
        </p:nvPicPr>
        <p:blipFill>
          <a:blip r:embed="rId2"/>
          <a:srcRect/>
          <a:stretch>
            <a:fillRect/>
          </a:stretch>
        </p:blipFill>
        <p:spPr bwMode="auto">
          <a:xfrm>
            <a:off x="0" y="0"/>
            <a:ext cx="9143998" cy="6858000"/>
          </a:xfrm>
          <a:prstGeom prst="rect">
            <a:avLst/>
          </a:prstGeom>
          <a:noFill/>
        </p:spPr>
      </p:pic>
      <p:sp>
        <p:nvSpPr>
          <p:cNvPr id="5" name="4 Marco"/>
          <p:cNvSpPr/>
          <p:nvPr/>
        </p:nvSpPr>
        <p:spPr>
          <a:xfrm>
            <a:off x="0" y="0"/>
            <a:ext cx="9144000" cy="6858000"/>
          </a:xfrm>
          <a:prstGeom prst="frame">
            <a:avLst>
              <a:gd name="adj1" fmla="val 1894"/>
            </a:avLst>
          </a:prstGeom>
          <a:blipFill>
            <a:blip r:embed="rId3"/>
            <a:stretch>
              <a:fillRect/>
            </a:stretch>
          </a:blip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dministrador\Escritorio\126063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571472" y="428604"/>
            <a:ext cx="8072494" cy="2585323"/>
          </a:xfrm>
          <a:prstGeom prst="rect">
            <a:avLst/>
          </a:prstGeom>
          <a:solidFill>
            <a:schemeClr val="accent1">
              <a:alpha val="25000"/>
            </a:scheme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b.- La urgencia de encontrar UN NUEVO PARADIGMA EN LA SOCIEDAD, es decir, un nuevo modelo o prototipo de sociedad y para ello sostienen que la actual crisis global de la humanidad (económica y de valores) proviene de la mismas contradicciones del sistema capitalista, lo cual lleva a la autodestrucción del sistema y es por ello que se hace impostergable, según ellos, CREAR UN NUEVO ORDEN MUNDIAL y lo que muchos ignoran es que los </a:t>
            </a:r>
            <a:r>
              <a:rPr lang="es-ES" b="1" dirty="0" err="1" smtClean="0">
                <a:solidFill>
                  <a:srgbClr val="FF0000"/>
                </a:solidFill>
                <a:effectLst>
                  <a:outerShdw blurRad="38100" dist="38100" dir="2700000" algn="tl">
                    <a:srgbClr val="000000">
                      <a:alpha val="43137"/>
                    </a:srgbClr>
                  </a:outerShdw>
                </a:effectLst>
                <a:latin typeface="Lucida Bright" pitchFamily="18" charset="0"/>
              </a:rPr>
              <a:t>Illuminatis</a:t>
            </a:r>
            <a:r>
              <a:rPr lang="es-ES" b="1" dirty="0" smtClean="0">
                <a:solidFill>
                  <a:srgbClr val="FF0000"/>
                </a:solidFill>
                <a:effectLst>
                  <a:outerShdw blurRad="38100" dist="38100" dir="2700000" algn="tl">
                    <a:srgbClr val="000000">
                      <a:alpha val="43137"/>
                    </a:srgbClr>
                  </a:outerShdw>
                </a:effectLst>
                <a:latin typeface="Lucida Bright" pitchFamily="18" charset="0"/>
              </a:rPr>
              <a:t> son los que han creado adrede esta crisis global, de manera tal, de llegar al susodicho Nuevo Orden Mundial.</a:t>
            </a:r>
            <a:endParaRPr lang="en-US" b="1" dirty="0" smtClean="0">
              <a:solidFill>
                <a:srgbClr val="FF0000"/>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71472" y="3500438"/>
            <a:ext cx="8072494" cy="923330"/>
          </a:xfrm>
          <a:prstGeom prst="rect">
            <a:avLst/>
          </a:prstGeom>
          <a:solidFill>
            <a:schemeClr val="accent1">
              <a:alpha val="25000"/>
            </a:scheme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Sans" pitchFamily="34" charset="0"/>
              </a:rPr>
              <a:t>c.- Cuestionan y refutan la autoridad de la Biblia como FUENTE DE INSPIRACIÓN DIVINA dejada por Dios para el hombre y antes bien,  presentan libros apócrifos del Evangelio.</a:t>
            </a:r>
            <a:endParaRPr lang="en-US" b="1" dirty="0" smtClean="0">
              <a:solidFill>
                <a:srgbClr val="FF0000"/>
              </a:solidFill>
              <a:effectLst>
                <a:outerShdw blurRad="38100" dist="38100" dir="2700000" algn="tl">
                  <a:srgbClr val="000000">
                    <a:alpha val="43137"/>
                  </a:srgbClr>
                </a:outerShdw>
              </a:effectLst>
              <a:latin typeface="Lucida Sans" pitchFamily="34" charset="0"/>
            </a:endParaRPr>
          </a:p>
        </p:txBody>
      </p:sp>
      <p:sp>
        <p:nvSpPr>
          <p:cNvPr id="5" name="4 CuadroTexto"/>
          <p:cNvSpPr txBox="1"/>
          <p:nvPr/>
        </p:nvSpPr>
        <p:spPr>
          <a:xfrm>
            <a:off x="571472" y="4714884"/>
            <a:ext cx="8072494" cy="923330"/>
          </a:xfrm>
          <a:prstGeom prst="rect">
            <a:avLst/>
          </a:prstGeom>
          <a:solidFill>
            <a:schemeClr val="accent1">
              <a:alpha val="25000"/>
            </a:scheme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Sans" pitchFamily="34" charset="0"/>
              </a:rPr>
              <a:t>d.-Sostienen que se avecina UNA ERA DE PAZ (La Era de Acuario), donde los extraterrestres tienen que ver mucho en ello (ellos le llaman los hermanos mayores)</a:t>
            </a:r>
            <a:endParaRPr lang="en-US" b="1" dirty="0" smtClean="0">
              <a:solidFill>
                <a:srgbClr val="FF0000"/>
              </a:solidFill>
              <a:effectLst>
                <a:outerShdw blurRad="38100" dist="38100" dir="2700000" algn="tl">
                  <a:srgbClr val="000000">
                    <a:alpha val="43137"/>
                  </a:srgbClr>
                </a:outerShdw>
              </a:effectLst>
              <a:latin typeface="Lucida Sans" pitchFamily="34" charset="0"/>
            </a:endParaRPr>
          </a:p>
        </p:txBody>
      </p:sp>
      <p:pic>
        <p:nvPicPr>
          <p:cNvPr id="6" name="Picture 2" descr="C:\Documents and Settings\Administrador\Escritorio\126063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8" name="7 Marco"/>
          <p:cNvSpPr/>
          <p:nvPr/>
        </p:nvSpPr>
        <p:spPr>
          <a:xfrm>
            <a:off x="0" y="0"/>
            <a:ext cx="9144000" cy="6858000"/>
          </a:xfrm>
          <a:prstGeom prst="frame">
            <a:avLst>
              <a:gd name="adj1" fmla="val 1894"/>
            </a:avLst>
          </a:prstGeom>
          <a:blipFill>
            <a:blip r:embed="rId3"/>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Administrador\Escritorio\43069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500034" y="500042"/>
            <a:ext cx="8215370" cy="5909310"/>
          </a:xfrm>
          <a:prstGeom prst="rect">
            <a:avLst/>
          </a:prstGeom>
          <a:solidFill>
            <a:srgbClr val="92D050">
              <a:alpha val="25000"/>
            </a:srgb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      La Biblia dice en 1º Tesalonicenses 5:3 “que cuando digan: Paz y seguridad, entonces vendrá sobre ellos destrucción repentina, como los dolores a la mujer encinta, y no escaparán”.</a:t>
            </a:r>
            <a:endParaRPr lang="en-US" b="1" dirty="0" smtClean="0">
              <a:solidFill>
                <a:srgbClr val="FF0000"/>
              </a:solidFill>
              <a:effectLst>
                <a:outerShdw blurRad="38100" dist="38100" dir="2700000" algn="tl">
                  <a:srgbClr val="000000">
                    <a:alpha val="43137"/>
                  </a:srgbClr>
                </a:outerShdw>
              </a:effectLst>
              <a:latin typeface="Lucida Bright" pitchFamily="18" charset="0"/>
            </a:endParaRPr>
          </a:p>
          <a:p>
            <a:r>
              <a:rPr lang="es-ES" b="1" dirty="0" smtClean="0">
                <a:solidFill>
                  <a:srgbClr val="FF0000"/>
                </a:solidFill>
                <a:effectLst>
                  <a:outerShdw blurRad="38100" dist="38100" dir="2700000" algn="tl">
                    <a:srgbClr val="000000">
                      <a:alpha val="43137"/>
                    </a:srgbClr>
                  </a:outerShdw>
                </a:effectLst>
                <a:latin typeface="Lucida Bright" pitchFamily="18" charset="0"/>
              </a:rPr>
              <a:t> Aún cuando muchos adeptos de este grupo espiritual y de las sociedades secretas desconozcan (solo lo saben los de grado de conocimiento o “iluminación”  más avanzado, como  suelen decir ellos)  en realidad ellos esperan a un SUPER HOMBRE, CUAL MESÍAS (Falso Mesías, claro está</a:t>
            </a:r>
            <a:r>
              <a:rPr lang="es-ES" dirty="0" smtClean="0">
                <a:solidFill>
                  <a:srgbClr val="FF0000"/>
                </a:solidFill>
                <a:latin typeface="Lucida Bright" pitchFamily="18" charset="0"/>
              </a:rPr>
              <a:t>) </a:t>
            </a:r>
            <a:r>
              <a:rPr lang="es-ES" b="1" dirty="0" smtClean="0">
                <a:solidFill>
                  <a:srgbClr val="FF0000"/>
                </a:solidFill>
                <a:effectLst>
                  <a:outerShdw blurRad="38100" dist="38100" dir="2700000" algn="tl">
                    <a:srgbClr val="000000">
                      <a:alpha val="43137"/>
                    </a:srgbClr>
                  </a:outerShdw>
                </a:effectLst>
                <a:latin typeface="Lucida Bright" pitchFamily="18" charset="0"/>
              </a:rPr>
              <a:t>quien será el aparente solucionador de los males del mundo y que intentará cambiar los tiempos y la ley y este hombre no será otro que el Anticristo, que según la Biblia, ejercerá un gobierno mundial que durará 7 años, de los cuales los primeros 3 años y medio serán de UNA APARENTE PAZ, pero los 3 años y medio siguientes, se sacará la careta y mostrará su verdadera personalidad satánica y colocará la marca del 666 en la mano derecha o en la frente (una manera de hacerlo, se dice, es implantando un microchip bajo la piel, para controlar a las personas) y hará guerra contra los cristianos e intentará destruir a Israel, pero como dice la Biblia, en ese momento hará su aparición triunfal, Nuestros Señor Jesucristo y el Anticristo será derrotado.</a:t>
            </a:r>
          </a:p>
          <a:p>
            <a:r>
              <a:rPr lang="es-ES" b="1" dirty="0" smtClean="0">
                <a:solidFill>
                  <a:srgbClr val="FF0000"/>
                </a:solidFill>
                <a:effectLst>
                  <a:outerShdw blurRad="38100" dist="38100" dir="2700000" algn="tl">
                    <a:srgbClr val="000000">
                      <a:alpha val="43137"/>
                    </a:srgbClr>
                  </a:outerShdw>
                </a:effectLst>
                <a:latin typeface="Lucida Bright" pitchFamily="18" charset="0"/>
              </a:rPr>
              <a:t>Amado lector, entonces Ud. está advertido, que cuando el mundo diga “Paz y Seguridad” es todo lo contrario.</a:t>
            </a:r>
            <a:endParaRPr lang="en-US" b="1" dirty="0" smtClean="0">
              <a:solidFill>
                <a:srgbClr val="FF0000"/>
              </a:solidFill>
              <a:effectLst>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2286000" y="2828836"/>
            <a:ext cx="4572000" cy="369332"/>
          </a:xfrm>
          <a:prstGeom prst="rect">
            <a:avLst/>
          </a:prstGeom>
        </p:spPr>
        <p:txBody>
          <a:bodyPr>
            <a:spAutoFit/>
          </a:bodyPr>
          <a:lstStyle/>
          <a:p>
            <a:endParaRPr lang="en-US" dirty="0"/>
          </a:p>
        </p:txBody>
      </p:sp>
      <p:pic>
        <p:nvPicPr>
          <p:cNvPr id="5" name="Picture 2" descr="C:\Documents and Settings\Administrador\Escritorio\430699-800x600-[DesktopNexus.com].jpg"/>
          <p:cNvPicPr>
            <a:picLocks noChangeAspect="1" noChangeArrowheads="1"/>
          </p:cNvPicPr>
          <p:nvPr/>
        </p:nvPicPr>
        <p:blipFill>
          <a:blip r:embed="rId2"/>
          <a:srcRect/>
          <a:stretch>
            <a:fillRect/>
          </a:stretch>
        </p:blipFill>
        <p:spPr bwMode="auto">
          <a:xfrm>
            <a:off x="0" y="0"/>
            <a:ext cx="9143998" cy="6858000"/>
          </a:xfrm>
          <a:prstGeom prst="rect">
            <a:avLst/>
          </a:prstGeom>
          <a:blipFill>
            <a:blip r:embed="rId3"/>
            <a:stretch>
              <a:fillRect/>
            </a:stretch>
          </a:blipFill>
        </p:spPr>
      </p:pic>
      <p:sp>
        <p:nvSpPr>
          <p:cNvPr id="6" name="5 Marco"/>
          <p:cNvSpPr/>
          <p:nvPr/>
        </p:nvSpPr>
        <p:spPr>
          <a:xfrm>
            <a:off x="0" y="0"/>
            <a:ext cx="9144000" cy="6858000"/>
          </a:xfrm>
          <a:prstGeom prst="frame">
            <a:avLst>
              <a:gd name="adj1" fmla="val 1894"/>
            </a:avLst>
          </a:prstGeom>
          <a:blipFill>
            <a:blip r:embed="rId3"/>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dministrador\Escritorio\65540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500034" y="642918"/>
            <a:ext cx="8143932" cy="1200329"/>
          </a:xfrm>
          <a:prstGeom prst="rect">
            <a:avLst/>
          </a:prstGeom>
          <a:solidFill>
            <a:srgbClr val="FF0000">
              <a:alpha val="25000"/>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Sans" pitchFamily="34" charset="0"/>
              </a:rPr>
              <a:t>Apreciado lector, si Ud. no pudo visionar el </a:t>
            </a:r>
            <a:r>
              <a:rPr lang="es-ES" b="1" dirty="0" err="1" smtClean="0">
                <a:solidFill>
                  <a:srgbClr val="FFFF00"/>
                </a:solidFill>
                <a:effectLst>
                  <a:outerShdw blurRad="38100" dist="38100" dir="2700000" algn="tl">
                    <a:srgbClr val="000000">
                      <a:alpha val="43137"/>
                    </a:srgbClr>
                  </a:outerShdw>
                </a:effectLst>
                <a:latin typeface="Lucida Sans" pitchFamily="34" charset="0"/>
              </a:rPr>
              <a:t>power</a:t>
            </a:r>
            <a:r>
              <a:rPr lang="es-ES" b="1" dirty="0" smtClean="0">
                <a:solidFill>
                  <a:srgbClr val="FFFF00"/>
                </a:solidFill>
                <a:effectLst>
                  <a:outerShdw blurRad="38100" dist="38100" dir="2700000" algn="tl">
                    <a:srgbClr val="000000">
                      <a:alpha val="43137"/>
                    </a:srgbClr>
                  </a:outerShdw>
                </a:effectLst>
                <a:latin typeface="Lucida Sans" pitchFamily="34" charset="0"/>
              </a:rPr>
              <a:t> </a:t>
            </a:r>
            <a:r>
              <a:rPr lang="es-ES" b="1" dirty="0" err="1" smtClean="0">
                <a:solidFill>
                  <a:srgbClr val="FFFF00"/>
                </a:solidFill>
                <a:effectLst>
                  <a:outerShdw blurRad="38100" dist="38100" dir="2700000" algn="tl">
                    <a:srgbClr val="000000">
                      <a:alpha val="43137"/>
                    </a:srgbClr>
                  </a:outerShdw>
                </a:effectLst>
                <a:latin typeface="Lucida Sans" pitchFamily="34" charset="0"/>
              </a:rPr>
              <a:t>point</a:t>
            </a:r>
            <a:r>
              <a:rPr lang="es-ES" b="1" dirty="0" smtClean="0">
                <a:solidFill>
                  <a:srgbClr val="FFFF00"/>
                </a:solidFill>
                <a:effectLst>
                  <a:outerShdw blurRad="38100" dist="38100" dir="2700000" algn="tl">
                    <a:srgbClr val="000000">
                      <a:alpha val="43137"/>
                    </a:srgbClr>
                  </a:outerShdw>
                </a:effectLst>
                <a:latin typeface="Lucida Sans" pitchFamily="34" charset="0"/>
              </a:rPr>
              <a:t> “Evidencias científicas de la Biblia – Parte 1”, a continuación le doy el enlace para que Ud. lo descargue directamente de la página de MIS PPS </a:t>
            </a:r>
            <a:r>
              <a:rPr lang="es-ES" b="1" dirty="0" smtClean="0">
                <a:solidFill>
                  <a:srgbClr val="FFFF00"/>
                </a:solidFill>
                <a:effectLst>
                  <a:outerShdw blurRad="38100" dist="38100" dir="2700000" algn="tl">
                    <a:srgbClr val="000000">
                      <a:alpha val="43137"/>
                    </a:srgbClr>
                  </a:outerShdw>
                </a:effectLst>
                <a:latin typeface="Lucida Sans" pitchFamily="34" charset="0"/>
                <a:hlinkClick r:id="rId3"/>
              </a:rPr>
              <a:t>Dar clic aquí - Evidencias científicas de la Biblia - Parte I</a:t>
            </a:r>
            <a:endParaRPr lang="en-US" b="1" dirty="0" smtClean="0">
              <a:solidFill>
                <a:srgbClr val="FFFF00"/>
              </a:solidFill>
              <a:effectLst>
                <a:outerShdw blurRad="38100" dist="38100" dir="2700000" algn="tl">
                  <a:srgbClr val="000000">
                    <a:alpha val="43137"/>
                  </a:srgbClr>
                </a:outerShdw>
              </a:effectLst>
              <a:latin typeface="Lucida Sans" pitchFamily="34" charset="0"/>
            </a:endParaRPr>
          </a:p>
        </p:txBody>
      </p:sp>
      <p:sp>
        <p:nvSpPr>
          <p:cNvPr id="5" name="4 Rectángulo"/>
          <p:cNvSpPr/>
          <p:nvPr/>
        </p:nvSpPr>
        <p:spPr>
          <a:xfrm>
            <a:off x="500034" y="2357430"/>
            <a:ext cx="8143932" cy="3970318"/>
          </a:xfrm>
          <a:prstGeom prst="rect">
            <a:avLst/>
          </a:prstGeom>
          <a:solidFill>
            <a:srgbClr val="FF0000">
              <a:alpha val="25000"/>
            </a:srgbClr>
          </a:solidFill>
        </p:spPr>
        <p:txBody>
          <a:bodyPr wrap="square">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Para dejar constancia de que en la realidad cotidiana hay una lucha espiritual entre el Espíritu de Dios y sus ángeles contra Satanás y sus demonios, voy a presentar un vídeo muy revelador de una persona llamada Leo </a:t>
            </a:r>
            <a:r>
              <a:rPr lang="es-ES" b="1" dirty="0" err="1" smtClean="0">
                <a:solidFill>
                  <a:srgbClr val="FFFF00"/>
                </a:solidFill>
                <a:effectLst>
                  <a:outerShdw blurRad="38100" dist="38100" dir="2700000" algn="tl">
                    <a:srgbClr val="000000">
                      <a:alpha val="43137"/>
                    </a:srgbClr>
                  </a:outerShdw>
                </a:effectLst>
                <a:latin typeface="Lucida Bright" pitchFamily="18" charset="0"/>
              </a:rPr>
              <a:t>Zagami</a:t>
            </a:r>
            <a:r>
              <a:rPr lang="es-ES" b="1" dirty="0" smtClean="0">
                <a:solidFill>
                  <a:srgbClr val="FFFF00"/>
                </a:solidFill>
                <a:effectLst>
                  <a:outerShdw blurRad="38100" dist="38100" dir="2700000" algn="tl">
                    <a:srgbClr val="000000">
                      <a:alpha val="43137"/>
                    </a:srgbClr>
                  </a:outerShdw>
                </a:effectLst>
                <a:latin typeface="Lucida Bright" pitchFamily="18" charset="0"/>
              </a:rPr>
              <a:t> quien es un ex masón </a:t>
            </a:r>
            <a:r>
              <a:rPr lang="es-ES" b="1" dirty="0" err="1" smtClean="0">
                <a:solidFill>
                  <a:srgbClr val="FFFF00"/>
                </a:solidFill>
                <a:effectLst>
                  <a:outerShdw blurRad="38100" dist="38100" dir="2700000" algn="tl">
                    <a:srgbClr val="000000">
                      <a:alpha val="43137"/>
                    </a:srgbClr>
                  </a:outerShdw>
                </a:effectLst>
                <a:latin typeface="Lucida Bright" pitchFamily="18" charset="0"/>
              </a:rPr>
              <a:t>iluminati</a:t>
            </a:r>
            <a:r>
              <a:rPr lang="es-ES" b="1" dirty="0" smtClean="0">
                <a:solidFill>
                  <a:srgbClr val="FFFF00"/>
                </a:solidFill>
                <a:effectLst>
                  <a:outerShdw blurRad="38100" dist="38100" dir="2700000" algn="tl">
                    <a:srgbClr val="000000">
                      <a:alpha val="43137"/>
                    </a:srgbClr>
                  </a:outerShdw>
                </a:effectLst>
                <a:latin typeface="Lucida Bright" pitchFamily="18" charset="0"/>
              </a:rPr>
              <a:t> grado 33 por el rito escocés (el más alto grado) y grado 95 por el rito </a:t>
            </a:r>
            <a:r>
              <a:rPr lang="es-ES" b="1" dirty="0" err="1" smtClean="0">
                <a:solidFill>
                  <a:srgbClr val="FFFF00"/>
                </a:solidFill>
                <a:effectLst>
                  <a:outerShdw blurRad="38100" dist="38100" dir="2700000" algn="tl">
                    <a:srgbClr val="000000">
                      <a:alpha val="43137"/>
                    </a:srgbClr>
                  </a:outerShdw>
                </a:effectLst>
                <a:latin typeface="Lucida Bright" pitchFamily="18" charset="0"/>
              </a:rPr>
              <a:t>Menphis-Mitzraim</a:t>
            </a:r>
            <a:r>
              <a:rPr lang="es-ES" b="1" dirty="0" smtClean="0">
                <a:solidFill>
                  <a:srgbClr val="FFFF00"/>
                </a:solidFill>
                <a:effectLst>
                  <a:outerShdw blurRad="38100" dist="38100" dir="2700000" algn="tl">
                    <a:srgbClr val="000000">
                      <a:alpha val="43137"/>
                    </a:srgbClr>
                  </a:outerShdw>
                </a:effectLst>
                <a:latin typeface="Lucida Bright" pitchFamily="18" charset="0"/>
              </a:rPr>
              <a:t> (que tiene 99 grados). Este vídeo dura dos horas y media y es del año 2008 y allí escuchará por boca de este hombre, quien tiene información privilegiada que ninguno de los simples mortales posee y es la estrecha relación entre los Jesuitas, Las Sociedades Secretas y la Nueva Era o New </a:t>
            </a:r>
            <a:r>
              <a:rPr lang="es-ES" b="1" dirty="0" err="1" smtClean="0">
                <a:solidFill>
                  <a:srgbClr val="FFFF00"/>
                </a:solidFill>
                <a:effectLst>
                  <a:outerShdw blurRad="38100" dist="38100" dir="2700000" algn="tl">
                    <a:srgbClr val="000000">
                      <a:alpha val="43137"/>
                    </a:srgbClr>
                  </a:outerShdw>
                </a:effectLst>
                <a:latin typeface="Lucida Bright" pitchFamily="18" charset="0"/>
              </a:rPr>
              <a:t>Age</a:t>
            </a:r>
            <a:r>
              <a:rPr lang="es-ES" b="1" dirty="0" smtClean="0">
                <a:solidFill>
                  <a:srgbClr val="FFFF00"/>
                </a:solidFill>
                <a:effectLst>
                  <a:outerShdw blurRad="38100" dist="38100" dir="2700000" algn="tl">
                    <a:srgbClr val="000000">
                      <a:alpha val="43137"/>
                    </a:srgbClr>
                  </a:outerShdw>
                </a:effectLst>
                <a:latin typeface="Lucida Bright" pitchFamily="18" charset="0"/>
              </a:rPr>
              <a:t> y a su vez éstos con  los gobernantes de los países más poderosos para establecer el NUEVO ORDEN MUNDIAL; y como toda esta gente no quiere que se sepa la verdad de la verdadera lucha espiritual entre las huestes de Dios y los demonios.</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pic>
        <p:nvPicPr>
          <p:cNvPr id="7" name="Picture 2" descr="C:\Documents and Settings\Administrador\Escritorio\655407-800x600-[DesktopNexus.com].jpg"/>
          <p:cNvPicPr>
            <a:picLocks noChangeAspect="1" noChangeArrowheads="1"/>
          </p:cNvPicPr>
          <p:nvPr/>
        </p:nvPicPr>
        <p:blipFill>
          <a:blip r:embed="rId2"/>
          <a:srcRect/>
          <a:stretch>
            <a:fillRect/>
          </a:stretch>
        </p:blipFill>
        <p:spPr bwMode="auto">
          <a:xfrm>
            <a:off x="0" y="-4"/>
            <a:ext cx="9143999" cy="6858002"/>
          </a:xfrm>
          <a:prstGeom prst="rect">
            <a:avLst/>
          </a:prstGeom>
          <a:noFill/>
        </p:spPr>
      </p:pic>
      <p:sp>
        <p:nvSpPr>
          <p:cNvPr id="8" name="7 Marco"/>
          <p:cNvSpPr/>
          <p:nvPr/>
        </p:nvSpPr>
        <p:spPr>
          <a:xfrm>
            <a:off x="0" y="0"/>
            <a:ext cx="9144000" cy="6858000"/>
          </a:xfrm>
          <a:prstGeom prst="frame">
            <a:avLst>
              <a:gd name="adj1" fmla="val 1894"/>
            </a:avLst>
          </a:prstGeom>
          <a:blipFill>
            <a:blip r:embed="rId4"/>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Administrador\Escritorio\1277070-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CuadroTexto"/>
          <p:cNvSpPr txBox="1"/>
          <p:nvPr/>
        </p:nvSpPr>
        <p:spPr>
          <a:xfrm>
            <a:off x="500034" y="500042"/>
            <a:ext cx="8215370" cy="1477328"/>
          </a:xfrm>
          <a:prstGeom prst="rect">
            <a:avLst/>
          </a:prstGeom>
          <a:solidFill>
            <a:srgbClr val="FF0000">
              <a:alpha val="25000"/>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En la entrevista, Leo </a:t>
            </a:r>
            <a:r>
              <a:rPr lang="es-ES" b="1" dirty="0" err="1" smtClean="0">
                <a:solidFill>
                  <a:srgbClr val="FFFF00"/>
                </a:solidFill>
                <a:effectLst>
                  <a:outerShdw blurRad="38100" dist="38100" dir="2700000" algn="tl">
                    <a:srgbClr val="000000">
                      <a:alpha val="43137"/>
                    </a:srgbClr>
                  </a:outerShdw>
                </a:effectLst>
                <a:latin typeface="Lucida Bright" pitchFamily="18" charset="0"/>
              </a:rPr>
              <a:t>Zagami</a:t>
            </a:r>
            <a:r>
              <a:rPr lang="es-ES" b="1" dirty="0" smtClean="0">
                <a:solidFill>
                  <a:srgbClr val="FFFF00"/>
                </a:solidFill>
                <a:effectLst>
                  <a:outerShdw blurRad="38100" dist="38100" dir="2700000" algn="tl">
                    <a:srgbClr val="000000">
                      <a:alpha val="43137"/>
                    </a:srgbClr>
                  </a:outerShdw>
                </a:effectLst>
                <a:latin typeface="Lucida Bright" pitchFamily="18" charset="0"/>
              </a:rPr>
              <a:t> reconoce haber hecho un pacto satánico, por lo que el tipo de información que él posee solo la manejan quienes están en los más altos grados de la masonería, si mal no recuerdo a partir del grado 30 y los de grados inferiores desconocen totalmente.</a:t>
            </a:r>
            <a:endParaRPr lang="en-US" b="1" dirty="0" smtClean="0">
              <a:solidFill>
                <a:srgbClr val="FFFF00"/>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00034" y="2500306"/>
            <a:ext cx="8215370" cy="3970318"/>
          </a:xfrm>
          <a:prstGeom prst="rect">
            <a:avLst/>
          </a:prstGeom>
          <a:solidFill>
            <a:srgbClr val="FF0000">
              <a:alpha val="25000"/>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En el minuto 28 habla de la existencia de laboratorios astronómicos para El Vaticano, manejado por jesuitas y que  ellos están detrás de la supuesta historia de extraterrestres llamados “</a:t>
            </a:r>
            <a:r>
              <a:rPr lang="es-ES" b="1" dirty="0" err="1" smtClean="0">
                <a:solidFill>
                  <a:srgbClr val="FFFF00"/>
                </a:solidFill>
                <a:effectLst>
                  <a:outerShdw blurRad="38100" dist="38100" dir="2700000" algn="tl">
                    <a:srgbClr val="000000">
                      <a:alpha val="43137"/>
                    </a:srgbClr>
                  </a:outerShdw>
                </a:effectLst>
                <a:latin typeface="Lucida Bright" pitchFamily="18" charset="0"/>
              </a:rPr>
              <a:t>Anunakis</a:t>
            </a:r>
            <a:r>
              <a:rPr lang="es-ES" b="1" dirty="0" smtClean="0">
                <a:solidFill>
                  <a:srgbClr val="FFFF00"/>
                </a:solidFill>
                <a:effectLst>
                  <a:outerShdw blurRad="38100" dist="38100" dir="2700000" algn="tl">
                    <a:srgbClr val="000000">
                      <a:alpha val="43137"/>
                    </a:srgbClr>
                  </a:outerShdw>
                </a:effectLst>
                <a:latin typeface="Lucida Bright" pitchFamily="18" charset="0"/>
              </a:rPr>
              <a:t>”, que en realidad, dice Leo </a:t>
            </a:r>
            <a:r>
              <a:rPr lang="es-ES" b="1" dirty="0" err="1" smtClean="0">
                <a:solidFill>
                  <a:srgbClr val="FFFF00"/>
                </a:solidFill>
                <a:effectLst>
                  <a:outerShdw blurRad="38100" dist="38100" dir="2700000" algn="tl">
                    <a:srgbClr val="000000">
                      <a:alpha val="43137"/>
                    </a:srgbClr>
                  </a:outerShdw>
                </a:effectLst>
                <a:latin typeface="Lucida Bright" pitchFamily="18" charset="0"/>
              </a:rPr>
              <a:t>Zagami</a:t>
            </a:r>
            <a:r>
              <a:rPr lang="es-ES" b="1" dirty="0" smtClean="0">
                <a:solidFill>
                  <a:srgbClr val="FFFF00"/>
                </a:solidFill>
                <a:effectLst>
                  <a:outerShdw blurRad="38100" dist="38100" dir="2700000" algn="tl">
                    <a:srgbClr val="000000">
                      <a:alpha val="43137"/>
                    </a:srgbClr>
                  </a:outerShdw>
                </a:effectLst>
                <a:latin typeface="Lucida Bright" pitchFamily="18" charset="0"/>
              </a:rPr>
              <a:t>, no son otra cosa que entidades o demonios y que para el estudio de dichos entes o demonios han llamado a un </a:t>
            </a:r>
            <a:r>
              <a:rPr lang="es-ES" b="1" dirty="0" err="1" smtClean="0">
                <a:solidFill>
                  <a:srgbClr val="FFFF00"/>
                </a:solidFill>
                <a:effectLst>
                  <a:outerShdw blurRad="38100" dist="38100" dir="2700000" algn="tl">
                    <a:srgbClr val="000000">
                      <a:alpha val="43137"/>
                    </a:srgbClr>
                  </a:outerShdw>
                </a:effectLst>
                <a:latin typeface="Lucida Bright" pitchFamily="18" charset="0"/>
              </a:rPr>
              <a:t>demonologo</a:t>
            </a:r>
            <a:r>
              <a:rPr lang="es-ES" b="1" dirty="0" smtClean="0">
                <a:solidFill>
                  <a:srgbClr val="FFFF00"/>
                </a:solidFill>
                <a:effectLst>
                  <a:outerShdw blurRad="38100" dist="38100" dir="2700000" algn="tl">
                    <a:srgbClr val="000000">
                      <a:alpha val="43137"/>
                    </a:srgbClr>
                  </a:outerShdw>
                </a:effectLst>
                <a:latin typeface="Lucida Bright" pitchFamily="18" charset="0"/>
              </a:rPr>
              <a:t> (encargado de estudiar  los demonios) pero que en términos prácticos El Vaticano presenta este hombre a la sociedad como experto en Fenómenos OVNI y su nombre es </a:t>
            </a:r>
            <a:r>
              <a:rPr lang="es-ES" b="1" dirty="0" err="1" smtClean="0">
                <a:solidFill>
                  <a:srgbClr val="FFFF00"/>
                </a:solidFill>
                <a:effectLst>
                  <a:outerShdw blurRad="38100" dist="38100" dir="2700000" algn="tl">
                    <a:srgbClr val="000000">
                      <a:alpha val="43137"/>
                    </a:srgbClr>
                  </a:outerShdw>
                </a:effectLst>
                <a:latin typeface="Lucida Bright" pitchFamily="18" charset="0"/>
              </a:rPr>
              <a:t>Corrado</a:t>
            </a:r>
            <a:r>
              <a:rPr lang="es-ES" b="1" dirty="0" smtClean="0">
                <a:solidFill>
                  <a:srgbClr val="FFFF00"/>
                </a:solidFill>
                <a:effectLst>
                  <a:outerShdw blurRad="38100" dist="38100" dir="2700000" algn="tl">
                    <a:srgbClr val="000000">
                      <a:alpha val="43137"/>
                    </a:srgbClr>
                  </a:outerShdw>
                </a:effectLst>
                <a:latin typeface="Lucida Bright" pitchFamily="18" charset="0"/>
              </a:rPr>
              <a:t> </a:t>
            </a:r>
            <a:r>
              <a:rPr lang="es-ES" b="1" dirty="0" err="1" smtClean="0">
                <a:solidFill>
                  <a:srgbClr val="FFFF00"/>
                </a:solidFill>
                <a:effectLst>
                  <a:outerShdw blurRad="38100" dist="38100" dir="2700000" algn="tl">
                    <a:srgbClr val="000000">
                      <a:alpha val="43137"/>
                    </a:srgbClr>
                  </a:outerShdw>
                </a:effectLst>
                <a:latin typeface="Lucida Bright" pitchFamily="18" charset="0"/>
              </a:rPr>
              <a:t>Balducci</a:t>
            </a:r>
            <a:r>
              <a:rPr lang="es-ES" b="1" dirty="0" smtClean="0">
                <a:solidFill>
                  <a:srgbClr val="FFFF00"/>
                </a:solidFill>
                <a:effectLst>
                  <a:outerShdw blurRad="38100" dist="38100" dir="2700000" algn="tl">
                    <a:srgbClr val="000000">
                      <a:alpha val="43137"/>
                    </a:srgbClr>
                  </a:outerShdw>
                </a:effectLst>
                <a:latin typeface="Lucida Bright" pitchFamily="18" charset="0"/>
              </a:rPr>
              <a:t>, el más grande exorcista del Vaticano. Por lo que Leo </a:t>
            </a:r>
            <a:r>
              <a:rPr lang="es-ES" b="1" dirty="0" err="1" smtClean="0">
                <a:solidFill>
                  <a:srgbClr val="FFFF00"/>
                </a:solidFill>
                <a:effectLst>
                  <a:outerShdw blurRad="38100" dist="38100" dir="2700000" algn="tl">
                    <a:srgbClr val="000000">
                      <a:alpha val="43137"/>
                    </a:srgbClr>
                  </a:outerShdw>
                </a:effectLst>
                <a:latin typeface="Lucida Bright" pitchFamily="18" charset="0"/>
              </a:rPr>
              <a:t>Zagami</a:t>
            </a:r>
            <a:r>
              <a:rPr lang="es-ES" b="1" dirty="0" smtClean="0">
                <a:solidFill>
                  <a:srgbClr val="FFFF00"/>
                </a:solidFill>
                <a:effectLst>
                  <a:outerShdw blurRad="38100" dist="38100" dir="2700000" algn="tl">
                    <a:srgbClr val="000000">
                      <a:alpha val="43137"/>
                    </a:srgbClr>
                  </a:outerShdw>
                </a:effectLst>
                <a:latin typeface="Lucida Bright" pitchFamily="18" charset="0"/>
              </a:rPr>
              <a:t> sostiene que hay una conexión entre el mito extraterrestre y la demonología, en otras palabras, está diciendo que los pretendidos extraterrestres son en realidad demonios, por lo cual, él les denomina con términos sinónimos tales como, dioses, genios o ángeles (caídos). </a:t>
            </a:r>
            <a:endParaRPr lang="en-US" b="1" dirty="0" smtClean="0">
              <a:solidFill>
                <a:srgbClr val="FFFF00"/>
              </a:solidFill>
              <a:effectLst>
                <a:outerShdw blurRad="38100" dist="38100" dir="2700000" algn="tl">
                  <a:srgbClr val="000000">
                    <a:alpha val="43137"/>
                  </a:srgbClr>
                </a:outerShdw>
              </a:effectLst>
              <a:latin typeface="Lucida Bright" pitchFamily="18" charset="0"/>
            </a:endParaRPr>
          </a:p>
        </p:txBody>
      </p:sp>
      <p:pic>
        <p:nvPicPr>
          <p:cNvPr id="7" name="Picture 2" descr="C:\Documents and Settings\Administrador\Escritorio\1277070-800x600-[DesktopNexus.com].jpg"/>
          <p:cNvPicPr>
            <a:picLocks noChangeAspect="1" noChangeArrowheads="1"/>
          </p:cNvPicPr>
          <p:nvPr/>
        </p:nvPicPr>
        <p:blipFill>
          <a:blip r:embed="rId2"/>
          <a:srcRect/>
          <a:stretch>
            <a:fillRect/>
          </a:stretch>
        </p:blipFill>
        <p:spPr bwMode="auto">
          <a:xfrm>
            <a:off x="1" y="-2"/>
            <a:ext cx="9144002" cy="6858002"/>
          </a:xfrm>
          <a:prstGeom prst="rect">
            <a:avLst/>
          </a:prstGeom>
          <a:noFill/>
        </p:spPr>
      </p:pic>
      <p:sp>
        <p:nvSpPr>
          <p:cNvPr id="8" name="7 Marco"/>
          <p:cNvSpPr/>
          <p:nvPr/>
        </p:nvSpPr>
        <p:spPr>
          <a:xfrm>
            <a:off x="0" y="0"/>
            <a:ext cx="9144000" cy="6858000"/>
          </a:xfrm>
          <a:prstGeom prst="frame">
            <a:avLst>
              <a:gd name="adj1" fmla="val 1894"/>
            </a:avLst>
          </a:prstGeom>
          <a:blipFill>
            <a:blip r:embed="rId3"/>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dministrador\Escritorio\881201-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8" name="7 CuadroTexto"/>
          <p:cNvSpPr txBox="1"/>
          <p:nvPr/>
        </p:nvSpPr>
        <p:spPr>
          <a:xfrm>
            <a:off x="500034" y="857232"/>
            <a:ext cx="8215370" cy="2862322"/>
          </a:xfrm>
          <a:prstGeom prst="rect">
            <a:avLst/>
          </a:prstGeom>
          <a:solidFill>
            <a:schemeClr val="tx2">
              <a:alpha val="25000"/>
            </a:scheme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Al finalizar el vídeo, que data del año 2008, se dará cuenta Ud. como Leo </a:t>
            </a:r>
            <a:r>
              <a:rPr lang="es-ES" b="1" dirty="0" err="1" smtClean="0">
                <a:solidFill>
                  <a:srgbClr val="FFFF00"/>
                </a:solidFill>
                <a:effectLst>
                  <a:outerShdw blurRad="38100" dist="38100" dir="2700000" algn="tl">
                    <a:srgbClr val="000000">
                      <a:alpha val="43137"/>
                    </a:srgbClr>
                  </a:outerShdw>
                </a:effectLst>
                <a:latin typeface="Lucida Bright" pitchFamily="18" charset="0"/>
              </a:rPr>
              <a:t>Zagami</a:t>
            </a:r>
            <a:r>
              <a:rPr lang="es-ES" b="1" dirty="0" smtClean="0">
                <a:solidFill>
                  <a:srgbClr val="FFFF00"/>
                </a:solidFill>
                <a:effectLst>
                  <a:outerShdw blurRad="38100" dist="38100" dir="2700000" algn="tl">
                    <a:srgbClr val="000000">
                      <a:alpha val="43137"/>
                    </a:srgbClr>
                  </a:outerShdw>
                </a:effectLst>
                <a:latin typeface="Lucida Bright" pitchFamily="18" charset="0"/>
              </a:rPr>
              <a:t> hace referencia a supuestos eventos de cambios cósmicos, (términos que ellos usan) los cuales se darían en el año 2012 y </a:t>
            </a:r>
            <a:r>
              <a:rPr lang="es-ES" b="1" dirty="0" err="1" smtClean="0">
                <a:solidFill>
                  <a:srgbClr val="FFFF00"/>
                </a:solidFill>
                <a:effectLst>
                  <a:outerShdw blurRad="38100" dist="38100" dir="2700000" algn="tl">
                    <a:srgbClr val="000000">
                      <a:alpha val="43137"/>
                    </a:srgbClr>
                  </a:outerShdw>
                </a:effectLst>
                <a:latin typeface="Lucida Bright" pitchFamily="18" charset="0"/>
              </a:rPr>
              <a:t>Ud</a:t>
            </a:r>
            <a:r>
              <a:rPr lang="es-ES" b="1" dirty="0" smtClean="0">
                <a:solidFill>
                  <a:srgbClr val="FFFF00"/>
                </a:solidFill>
                <a:effectLst>
                  <a:outerShdw blurRad="38100" dist="38100" dir="2700000" algn="tl">
                    <a:srgbClr val="000000">
                      <a:alpha val="43137"/>
                    </a:srgbClr>
                  </a:outerShdw>
                </a:effectLst>
                <a:latin typeface="Lucida Bright" pitchFamily="18" charset="0"/>
              </a:rPr>
              <a:t> advertirá por lo que él cuenta, que las sociedades secretas en general, están interesadas en averiguar mediante el  OCULTISMO como se van a desarrollar los eventos de los últimos tiempos y es evidente que ellos no recurren a la Biblia, por la simple razón de que en la Biblia quien aparece como VENCEDOR ES JESUCRISTO y ellos ni siquiera lo nombran cuando haga su aparición en la escena mundial por segunda vez.</a:t>
            </a:r>
          </a:p>
        </p:txBody>
      </p:sp>
      <p:sp>
        <p:nvSpPr>
          <p:cNvPr id="5" name="4 CuadroTexto"/>
          <p:cNvSpPr txBox="1"/>
          <p:nvPr/>
        </p:nvSpPr>
        <p:spPr>
          <a:xfrm>
            <a:off x="500034" y="4429132"/>
            <a:ext cx="8215370" cy="1200329"/>
          </a:xfrm>
          <a:prstGeom prst="rect">
            <a:avLst/>
          </a:prstGeom>
          <a:solidFill>
            <a:schemeClr val="tx2">
              <a:alpha val="25000"/>
            </a:scheme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Sans" pitchFamily="34" charset="0"/>
              </a:rPr>
              <a:t>De otro lado, hay una parte de la entrevista donde Leo </a:t>
            </a:r>
            <a:r>
              <a:rPr lang="es-ES" b="1" dirty="0" err="1" smtClean="0">
                <a:solidFill>
                  <a:srgbClr val="FFFF00"/>
                </a:solidFill>
                <a:effectLst>
                  <a:outerShdw blurRad="38100" dist="38100" dir="2700000" algn="tl">
                    <a:srgbClr val="000000">
                      <a:alpha val="43137"/>
                    </a:srgbClr>
                  </a:outerShdw>
                </a:effectLst>
                <a:latin typeface="Lucida Sans" pitchFamily="34" charset="0"/>
              </a:rPr>
              <a:t>Zagami</a:t>
            </a:r>
            <a:r>
              <a:rPr lang="es-ES" b="1" dirty="0" smtClean="0">
                <a:solidFill>
                  <a:srgbClr val="FFFF00"/>
                </a:solidFill>
                <a:effectLst>
                  <a:outerShdw blurRad="38100" dist="38100" dir="2700000" algn="tl">
                    <a:srgbClr val="000000">
                      <a:alpha val="43137"/>
                    </a:srgbClr>
                  </a:outerShdw>
                </a:effectLst>
                <a:latin typeface="Lucida Sans" pitchFamily="34" charset="0"/>
              </a:rPr>
              <a:t> advierte de los peligros (por las invocaciones que hacen) a todos aquéllos que están involucrados en las practicas espirituales del movimiento New </a:t>
            </a:r>
            <a:r>
              <a:rPr lang="es-ES" b="1" dirty="0" err="1" smtClean="0">
                <a:solidFill>
                  <a:srgbClr val="FFFF00"/>
                </a:solidFill>
                <a:effectLst>
                  <a:outerShdw blurRad="38100" dist="38100" dir="2700000" algn="tl">
                    <a:srgbClr val="000000">
                      <a:alpha val="43137"/>
                    </a:srgbClr>
                  </a:outerShdw>
                </a:effectLst>
                <a:latin typeface="Lucida Sans" pitchFamily="34" charset="0"/>
              </a:rPr>
              <a:t>Age</a:t>
            </a:r>
            <a:r>
              <a:rPr lang="es-ES" b="1" dirty="0" smtClean="0">
                <a:solidFill>
                  <a:srgbClr val="FFFF00"/>
                </a:solidFill>
                <a:effectLst>
                  <a:outerShdw blurRad="38100" dist="38100" dir="2700000" algn="tl">
                    <a:srgbClr val="000000">
                      <a:alpha val="43137"/>
                    </a:srgbClr>
                  </a:outerShdw>
                </a:effectLst>
                <a:latin typeface="Lucida Sans" pitchFamily="34" charset="0"/>
              </a:rPr>
              <a:t> o Nueva Era.</a:t>
            </a:r>
            <a:endParaRPr lang="en-US" b="1" dirty="0" smtClean="0">
              <a:solidFill>
                <a:srgbClr val="FFFF00"/>
              </a:solidFill>
              <a:effectLst>
                <a:outerShdw blurRad="38100" dist="38100" dir="2700000" algn="tl">
                  <a:srgbClr val="000000">
                    <a:alpha val="43137"/>
                  </a:srgbClr>
                </a:outerShdw>
              </a:effectLst>
              <a:latin typeface="Lucida Sans" pitchFamily="34" charset="0"/>
            </a:endParaRPr>
          </a:p>
        </p:txBody>
      </p:sp>
      <p:pic>
        <p:nvPicPr>
          <p:cNvPr id="6" name="Picture 2" descr="C:\Documents and Settings\Administrador\Escritorio\881201-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6 Marco"/>
          <p:cNvSpPr/>
          <p:nvPr/>
        </p:nvSpPr>
        <p:spPr>
          <a:xfrm>
            <a:off x="0" y="0"/>
            <a:ext cx="9144000" cy="6858000"/>
          </a:xfrm>
          <a:prstGeom prst="frame">
            <a:avLst>
              <a:gd name="adj1" fmla="val 1894"/>
            </a:avLst>
          </a:prstGeom>
          <a:blipFill>
            <a:blip r:embed="rId3"/>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descr="C:\Documents and Settings\Administrador\Escritorio\990611-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428596" y="857232"/>
            <a:ext cx="8286808" cy="1754326"/>
          </a:xfrm>
          <a:prstGeom prst="rect">
            <a:avLst/>
          </a:prstGeom>
          <a:solidFill>
            <a:srgbClr val="FF0000">
              <a:alpha val="25000"/>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Respecto de estos tiempos, la Biblia nos dice en 2º Timoteo 4:3-4 “Porque vendrá tiempo cuando NO SOPORTARÁN LA SANA DOCTRINA, sino que TENIENDO COMEZÓN DE OÍR, SE AMONTONARÁN MAESTROS conforme a sus propias concupiscencias, y APARTARÁN DE LA VERDAD el oído y se VOLVERÁN A LAS FÁBULAS”. </a:t>
            </a:r>
            <a:endParaRPr lang="en-US" b="1" dirty="0" smtClean="0">
              <a:solidFill>
                <a:srgbClr val="FFFF00"/>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285720" y="3143248"/>
            <a:ext cx="8572560" cy="369332"/>
          </a:xfrm>
          <a:prstGeom prst="rect">
            <a:avLst/>
          </a:prstGeom>
          <a:noFill/>
        </p:spPr>
        <p:txBody>
          <a:bodyPr wrap="square" rtlCol="0">
            <a:spAutoFit/>
          </a:bodyPr>
          <a:lstStyle/>
          <a:p>
            <a:endParaRPr lang="en-US" b="1" dirty="0" smtClean="0">
              <a:effectLst>
                <a:outerShdw blurRad="38100" dist="38100" dir="2700000" algn="tl">
                  <a:srgbClr val="000000">
                    <a:alpha val="43137"/>
                  </a:srgbClr>
                </a:outerShdw>
              </a:effectLst>
              <a:latin typeface="Lucida Sans" pitchFamily="34" charset="0"/>
            </a:endParaRPr>
          </a:p>
        </p:txBody>
      </p:sp>
      <p:sp>
        <p:nvSpPr>
          <p:cNvPr id="5" name="4 Rectángulo"/>
          <p:cNvSpPr/>
          <p:nvPr/>
        </p:nvSpPr>
        <p:spPr>
          <a:xfrm>
            <a:off x="428596" y="3429000"/>
            <a:ext cx="8358246" cy="2862322"/>
          </a:xfrm>
          <a:prstGeom prst="rect">
            <a:avLst/>
          </a:prstGeom>
          <a:solidFill>
            <a:srgbClr val="FF0000">
              <a:alpha val="25000"/>
            </a:srgbClr>
          </a:solidFill>
        </p:spPr>
        <p:txBody>
          <a:bodyPr wrap="square">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Y en 1º Timoteo 4:1-5, nos dice “Pero el Espíritu Santo dice claramente que en los POSTREROS TIEMPOS algunos APOSTATARÁN DE LA FE, ESCUCHANDO A ESPÍRITUS ENGAÑADORES Y A DOCTRINAS DE DEMONIOS; por la hipocresía de mentirosos que, teniendo cauterizada la conciencia, PROHIBIRÁN CASARSE, y MANDARÁN ABSTENERSE DE ALIMENTOS QUE DIOS CREÓ para que con acción de gracias participasen de ellos los creyentes y los que han conocido la verdad. Porque TODO LO QUE DIOS CREÓ ES BUENO, y nada es de desecharse, si SE TOMA CON ACCIÓN DE GRACIAS; porque por la PALABRA DE DIOS y por la ORACIÓN ES SANTIFICADO”</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pic>
        <p:nvPicPr>
          <p:cNvPr id="6" name="Picture 1" descr="C:\Documents and Settings\Administrador\Escritorio\990611-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6 Marco"/>
          <p:cNvSpPr/>
          <p:nvPr/>
        </p:nvSpPr>
        <p:spPr>
          <a:xfrm>
            <a:off x="0" y="0"/>
            <a:ext cx="9144000" cy="6858000"/>
          </a:xfrm>
          <a:prstGeom prst="frame">
            <a:avLst>
              <a:gd name="adj1" fmla="val 1894"/>
            </a:avLst>
          </a:prstGeom>
          <a:blipFill>
            <a:blip r:embed="rId3"/>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Administrador\Escritorio\1260813-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571472" y="571480"/>
            <a:ext cx="8001056" cy="2031325"/>
          </a:xfrm>
          <a:prstGeom prst="rect">
            <a:avLst/>
          </a:prstGeom>
          <a:solidFill>
            <a:srgbClr val="FFFF00">
              <a:alpha val="25000"/>
            </a:srgb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       Apreciado lector, Ud. puede sacar sus propias conclusiones respecto de los 2 pasajes bíblicos que compartí en la anterior diapositiva,  cuando habla de FÁBULAS y ello asociado a doctrina de demonios.</a:t>
            </a:r>
          </a:p>
          <a:p>
            <a:r>
              <a:rPr lang="es-ES" b="1" dirty="0" smtClean="0">
                <a:solidFill>
                  <a:srgbClr val="FF0000"/>
                </a:solidFill>
                <a:effectLst>
                  <a:outerShdw blurRad="38100" dist="38100" dir="2700000" algn="tl">
                    <a:srgbClr val="000000">
                      <a:alpha val="43137"/>
                    </a:srgbClr>
                  </a:outerShdw>
                </a:effectLst>
                <a:latin typeface="Lucida Bright" pitchFamily="18" charset="0"/>
              </a:rPr>
              <a:t>Del mismo modo, saque </a:t>
            </a:r>
            <a:r>
              <a:rPr lang="es-ES" b="1" dirty="0" err="1" smtClean="0">
                <a:solidFill>
                  <a:srgbClr val="FF0000"/>
                </a:solidFill>
                <a:effectLst>
                  <a:outerShdw blurRad="38100" dist="38100" dir="2700000" algn="tl">
                    <a:srgbClr val="000000">
                      <a:alpha val="43137"/>
                    </a:srgbClr>
                  </a:outerShdw>
                </a:effectLst>
                <a:latin typeface="Lucida Bright" pitchFamily="18" charset="0"/>
              </a:rPr>
              <a:t>Ud</a:t>
            </a:r>
            <a:r>
              <a:rPr lang="es-ES" b="1" dirty="0" smtClean="0">
                <a:solidFill>
                  <a:srgbClr val="FF0000"/>
                </a:solidFill>
                <a:effectLst>
                  <a:outerShdw blurRad="38100" dist="38100" dir="2700000" algn="tl">
                    <a:srgbClr val="000000">
                      <a:alpha val="43137"/>
                    </a:srgbClr>
                  </a:outerShdw>
                </a:effectLst>
                <a:latin typeface="Lucida Bright" pitchFamily="18" charset="0"/>
              </a:rPr>
              <a:t> sus conclusiones respecto quienes son aquéllos que PROHIBEN CASARSE Y ABSTENERSE DE ALIMENTOS, que también es doctrina de demonios, a la luz de la Biblia.</a:t>
            </a:r>
            <a:endParaRPr lang="en-US" b="1" dirty="0" smtClean="0">
              <a:solidFill>
                <a:srgbClr val="FF0000"/>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71472" y="3000372"/>
            <a:ext cx="8001056" cy="2031325"/>
          </a:xfrm>
          <a:prstGeom prst="rect">
            <a:avLst/>
          </a:prstGeom>
          <a:solidFill>
            <a:srgbClr val="FFFF00">
              <a:alpha val="25000"/>
            </a:srgb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Para terminar, amado lector, le exhorto en el amor de Cristo a que Ud. empiece a leer la Biblia, pues solo en ella encontrará dirección y la voluntad perfecta de Dios para su vida, pues dice 2º Timoteo 3:16-17 “Toda la Escritura es INSPIRADA por Dios, y ÚTIL para ENSEÑAR, para REDARGÜIR, para CORREGIR, para INSTRUIR en justicia, a fin de que el hombre de Dios sea perfecto, enteramente preparado para toda buena obra”.  </a:t>
            </a:r>
            <a:endParaRPr lang="en-US" b="1" dirty="0" smtClean="0">
              <a:solidFill>
                <a:srgbClr val="FF0000"/>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642910" y="5214950"/>
            <a:ext cx="8072494" cy="646331"/>
          </a:xfrm>
          <a:prstGeom prst="rect">
            <a:avLst/>
          </a:prstGeom>
          <a:solidFill>
            <a:srgbClr val="FFFF00">
              <a:alpha val="25000"/>
            </a:srgb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A continuación viene el vídeo del ex masón </a:t>
            </a:r>
            <a:r>
              <a:rPr lang="es-ES" b="1" dirty="0" err="1" smtClean="0">
                <a:solidFill>
                  <a:srgbClr val="FF0000"/>
                </a:solidFill>
                <a:effectLst>
                  <a:outerShdw blurRad="38100" dist="38100" dir="2700000" algn="tl">
                    <a:srgbClr val="000000">
                      <a:alpha val="43137"/>
                    </a:srgbClr>
                  </a:outerShdw>
                </a:effectLst>
                <a:latin typeface="Lucida Bright" pitchFamily="18" charset="0"/>
              </a:rPr>
              <a:t>Illuminati</a:t>
            </a:r>
            <a:r>
              <a:rPr lang="es-ES" b="1" dirty="0" smtClean="0">
                <a:solidFill>
                  <a:srgbClr val="FF0000"/>
                </a:solidFill>
                <a:effectLst>
                  <a:outerShdw blurRad="38100" dist="38100" dir="2700000" algn="tl">
                    <a:srgbClr val="000000">
                      <a:alpha val="43137"/>
                    </a:srgbClr>
                  </a:outerShdw>
                </a:effectLst>
                <a:latin typeface="Lucida Bright" pitchFamily="18" charset="0"/>
              </a:rPr>
              <a:t>, Leo </a:t>
            </a:r>
            <a:r>
              <a:rPr lang="es-ES" b="1" dirty="0" err="1" smtClean="0">
                <a:solidFill>
                  <a:srgbClr val="FF0000"/>
                </a:solidFill>
                <a:effectLst>
                  <a:outerShdw blurRad="38100" dist="38100" dir="2700000" algn="tl">
                    <a:srgbClr val="000000">
                      <a:alpha val="43137"/>
                    </a:srgbClr>
                  </a:outerShdw>
                </a:effectLst>
                <a:latin typeface="Lucida Bright" pitchFamily="18" charset="0"/>
              </a:rPr>
              <a:t>Zagami</a:t>
            </a:r>
            <a:r>
              <a:rPr lang="es-ES" b="1" dirty="0" smtClean="0">
                <a:solidFill>
                  <a:srgbClr val="FF0000"/>
                </a:solidFill>
                <a:effectLst>
                  <a:outerShdw blurRad="38100" dist="38100" dir="2700000" algn="tl">
                    <a:srgbClr val="000000">
                      <a:alpha val="43137"/>
                    </a:srgbClr>
                  </a:outerShdw>
                </a:effectLst>
                <a:latin typeface="Lucida Bright" pitchFamily="18" charset="0"/>
              </a:rPr>
              <a:t>, pero antes le daré instrucciones como verá dicho vídeo</a:t>
            </a:r>
            <a:endParaRPr lang="en-US" b="1" dirty="0" smtClean="0">
              <a:solidFill>
                <a:srgbClr val="FF0000"/>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2071670" y="6143644"/>
            <a:ext cx="3500462" cy="369332"/>
          </a:xfrm>
          <a:prstGeom prst="rect">
            <a:avLst/>
          </a:prstGeom>
          <a:solidFill>
            <a:srgbClr val="FFFF00">
              <a:alpha val="25000"/>
            </a:srgb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Dios le bendiga y le guarde</a:t>
            </a:r>
            <a:endParaRPr lang="en-US" b="1" dirty="0" smtClean="0">
              <a:solidFill>
                <a:srgbClr val="FF0000"/>
              </a:solidFill>
              <a:effectLst>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7715272" y="6286520"/>
            <a:ext cx="1142976" cy="276999"/>
          </a:xfrm>
          <a:prstGeom prst="rect">
            <a:avLst/>
          </a:prstGeom>
          <a:noFill/>
        </p:spPr>
        <p:txBody>
          <a:bodyPr wrap="square" rtlCol="0">
            <a:spAutoFit/>
          </a:bodyPr>
          <a:lstStyle/>
          <a:p>
            <a:pPr algn="r"/>
            <a:r>
              <a:rPr lang="es-ES" sz="1200" b="1" dirty="0" smtClean="0">
                <a:solidFill>
                  <a:srgbClr val="FFFF00"/>
                </a:solidFill>
                <a:effectLst>
                  <a:outerShdw blurRad="38100" dist="38100" dir="2700000" algn="tl">
                    <a:srgbClr val="000000">
                      <a:alpha val="43137"/>
                    </a:srgbClr>
                  </a:outerShdw>
                </a:effectLst>
                <a:latin typeface="Lucida Sans" pitchFamily="34" charset="0"/>
              </a:rPr>
              <a:t>Roberto</a:t>
            </a:r>
            <a:endParaRPr lang="en-US" sz="1200" b="1" dirty="0" smtClean="0">
              <a:solidFill>
                <a:srgbClr val="FFFF00"/>
              </a:solidFill>
              <a:effectLst>
                <a:outerShdw blurRad="38100" dist="38100" dir="2700000" algn="tl">
                  <a:srgbClr val="000000">
                    <a:alpha val="43137"/>
                  </a:srgbClr>
                </a:outerShdw>
              </a:effectLst>
              <a:latin typeface="Lucida Sans" pitchFamily="34" charset="0"/>
            </a:endParaRPr>
          </a:p>
        </p:txBody>
      </p:sp>
      <p:pic>
        <p:nvPicPr>
          <p:cNvPr id="9" name="Picture 2" descr="C:\Documents and Settings\Administrador\Escritorio\1260813-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n-US"/>
          </a:p>
        </p:txBody>
      </p:sp>
      <p:sp>
        <p:nvSpPr>
          <p:cNvPr id="3" name="2 Subtítulo"/>
          <p:cNvSpPr>
            <a:spLocks noGrp="1"/>
          </p:cNvSpPr>
          <p:nvPr>
            <p:ph type="subTitle" idx="1"/>
          </p:nvPr>
        </p:nvSpPr>
        <p:spPr/>
        <p:txBody>
          <a:bodyPr/>
          <a:lstStyle/>
          <a:p>
            <a:endParaRPr lang="en-US"/>
          </a:p>
        </p:txBody>
      </p:sp>
      <p:pic>
        <p:nvPicPr>
          <p:cNvPr id="1026" name="Picture 2"/>
          <p:cNvPicPr>
            <a:picLocks noChangeAspect="1" noChangeArrowheads="1"/>
          </p:cNvPicPr>
          <p:nvPr/>
        </p:nvPicPr>
        <p:blipFill>
          <a:blip r:embed="rId2"/>
          <a:srcRect/>
          <a:stretch>
            <a:fillRect/>
          </a:stretch>
        </p:blipFill>
        <p:spPr bwMode="auto">
          <a:xfrm>
            <a:off x="1" y="0"/>
            <a:ext cx="9143999" cy="6858000"/>
          </a:xfrm>
          <a:prstGeom prst="rect">
            <a:avLst/>
          </a:prstGeom>
          <a:solidFill>
            <a:srgbClr val="FF66CC"/>
          </a:solidFill>
          <a:ln w="9525">
            <a:noFill/>
            <a:miter lim="800000"/>
            <a:headEnd/>
            <a:tailEnd/>
          </a:ln>
          <a:effectLst/>
        </p:spPr>
      </p:pic>
      <p:sp>
        <p:nvSpPr>
          <p:cNvPr id="5" name="4 Rectángulo"/>
          <p:cNvSpPr/>
          <p:nvPr/>
        </p:nvSpPr>
        <p:spPr>
          <a:xfrm>
            <a:off x="0" y="0"/>
            <a:ext cx="9144000" cy="857232"/>
          </a:xfrm>
          <a:prstGeom prst="rect">
            <a:avLst/>
          </a:prstGeom>
          <a:solidFill>
            <a:srgbClr val="CC3399"/>
          </a:solidFill>
          <a:ln>
            <a:solidFill>
              <a:srgbClr val="CC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 Rectángulo"/>
          <p:cNvSpPr/>
          <p:nvPr/>
        </p:nvSpPr>
        <p:spPr>
          <a:xfrm>
            <a:off x="0" y="6000768"/>
            <a:ext cx="9144000" cy="857232"/>
          </a:xfrm>
          <a:prstGeom prst="rect">
            <a:avLst/>
          </a:prstGeom>
          <a:solidFill>
            <a:srgbClr val="CC3399"/>
          </a:solidFill>
          <a:ln>
            <a:solidFill>
              <a:srgbClr val="CC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6 Rectángulo"/>
          <p:cNvSpPr/>
          <p:nvPr/>
        </p:nvSpPr>
        <p:spPr>
          <a:xfrm rot="5400000">
            <a:off x="6357934" y="3214702"/>
            <a:ext cx="5143536" cy="428596"/>
          </a:xfrm>
          <a:prstGeom prst="rect">
            <a:avLst/>
          </a:prstGeom>
          <a:solidFill>
            <a:srgbClr val="CC3399"/>
          </a:solidFill>
          <a:ln>
            <a:solidFill>
              <a:srgbClr val="CC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7 Rectángulo"/>
          <p:cNvSpPr/>
          <p:nvPr/>
        </p:nvSpPr>
        <p:spPr>
          <a:xfrm rot="5400000">
            <a:off x="-2393189" y="3250421"/>
            <a:ext cx="5143536" cy="357158"/>
          </a:xfrm>
          <a:prstGeom prst="rect">
            <a:avLst/>
          </a:prstGeom>
          <a:solidFill>
            <a:srgbClr val="CC3399"/>
          </a:solidFill>
          <a:ln>
            <a:solidFill>
              <a:srgbClr val="CC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8 CuadroTexto"/>
          <p:cNvSpPr txBox="1"/>
          <p:nvPr/>
        </p:nvSpPr>
        <p:spPr>
          <a:xfrm>
            <a:off x="857224" y="1285860"/>
            <a:ext cx="7286676" cy="646331"/>
          </a:xfrm>
          <a:prstGeom prst="rect">
            <a:avLst/>
          </a:prstGeom>
          <a:noFill/>
        </p:spPr>
        <p:txBody>
          <a:bodyPr wrap="square" rtlCol="0">
            <a:spAutoFit/>
          </a:bodyPr>
          <a:lstStyle/>
          <a:p>
            <a:r>
              <a:rPr lang="es-ES" sz="1200" b="1" dirty="0" smtClean="0">
                <a:solidFill>
                  <a:srgbClr val="00FF00"/>
                </a:solidFill>
                <a:effectLst>
                  <a:outerShdw blurRad="38100" dist="38100" dir="2700000" algn="tl">
                    <a:srgbClr val="000000">
                      <a:alpha val="43137"/>
                    </a:srgbClr>
                  </a:outerShdw>
                </a:effectLst>
                <a:latin typeface="Lucida Sans" pitchFamily="34" charset="0"/>
              </a:rPr>
              <a:t>LE SALDRÁ UNA VENTANA COMO LA QUE VE Y UD. TENDRÁ QUE ESCOGER DANDO UN CLIC EN EL CÍRCULO DONDE DICE “RECONOZCO ESTE CONTENIDO. PERMITIR QUE SE REPRODUZCA” Y LUEGO UD. DA CLIC EN CONTINUAR Y LISTO, YA PODRÁ VER EL VÍDEO..</a:t>
            </a:r>
            <a:endParaRPr lang="en-US" sz="1200" b="1" dirty="0" smtClean="0">
              <a:solidFill>
                <a:srgbClr val="00FF00"/>
              </a:solidFill>
              <a:effectLst>
                <a:outerShdw blurRad="38100" dist="38100" dir="2700000" algn="tl">
                  <a:srgbClr val="000000">
                    <a:alpha val="43137"/>
                  </a:srgbClr>
                </a:outerShdw>
              </a:effectLst>
              <a:latin typeface="Lucida Sans" pitchFamily="34" charset="0"/>
            </a:endParaRPr>
          </a:p>
        </p:txBody>
      </p:sp>
      <p:cxnSp>
        <p:nvCxnSpPr>
          <p:cNvPr id="11" name="10 Conector recto de flecha"/>
          <p:cNvCxnSpPr/>
          <p:nvPr/>
        </p:nvCxnSpPr>
        <p:spPr>
          <a:xfrm rot="16200000" flipH="1">
            <a:off x="678629" y="2178835"/>
            <a:ext cx="2071702" cy="100013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11 CuadroTexto"/>
          <p:cNvSpPr txBox="1"/>
          <p:nvPr/>
        </p:nvSpPr>
        <p:spPr>
          <a:xfrm>
            <a:off x="3143240" y="5214950"/>
            <a:ext cx="5072098" cy="584775"/>
          </a:xfrm>
          <a:prstGeom prst="rect">
            <a:avLst/>
          </a:prstGeom>
          <a:noFill/>
        </p:spPr>
        <p:txBody>
          <a:bodyPr wrap="square" rtlCol="0">
            <a:spAutoFit/>
          </a:bodyPr>
          <a:lstStyle/>
          <a:p>
            <a:pPr algn="ctr"/>
            <a:r>
              <a:rPr lang="es-ES" sz="1600" b="1" dirty="0" smtClean="0">
                <a:solidFill>
                  <a:srgbClr val="00FF00"/>
                </a:solidFill>
                <a:effectLst>
                  <a:outerShdw blurRad="38100" dist="38100" dir="2700000" algn="tl">
                    <a:srgbClr val="000000">
                      <a:alpha val="43137"/>
                    </a:srgbClr>
                  </a:outerShdw>
                </a:effectLst>
                <a:latin typeface="Lucida Sans" pitchFamily="34" charset="0"/>
              </a:rPr>
              <a:t>HAGA CLIC EN CUALQUIER PARTE PARA IR A LA SIGUIENTE DIAPOSITIVA Y VER EL VÍDEO</a:t>
            </a:r>
            <a:endParaRPr lang="en-US" sz="1600" b="1" dirty="0" smtClean="0">
              <a:solidFill>
                <a:srgbClr val="00FF00"/>
              </a:solidFill>
              <a:effectLst>
                <a:outerShdw blurRad="38100" dist="38100" dir="2700000" algn="tl">
                  <a:srgbClr val="000000">
                    <a:alpha val="43137"/>
                  </a:srgbClr>
                </a:outerShdw>
              </a:effectLst>
              <a:latin typeface="Lucida Sans" pitchFamily="34" charset="0"/>
            </a:endParaRPr>
          </a:p>
        </p:txBody>
      </p:sp>
    </p:spTree>
  </p:cSld>
  <p:clrMapOvr>
    <a:masterClrMapping/>
  </p:clrMapOvr>
  <p:transition>
    <p:sndAc>
      <p:end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6858000"/>
          </a:xfrm>
          <a:prstGeom prst="rect">
            <a:avLst/>
          </a:prstGeom>
          <a:solidFill>
            <a:srgbClr val="FF33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CuadroTexto"/>
          <p:cNvSpPr txBox="1"/>
          <p:nvPr/>
        </p:nvSpPr>
        <p:spPr>
          <a:xfrm>
            <a:off x="0" y="285728"/>
            <a:ext cx="9144000" cy="400110"/>
          </a:xfrm>
          <a:prstGeom prst="rect">
            <a:avLst/>
          </a:prstGeom>
          <a:noFill/>
        </p:spPr>
        <p:txBody>
          <a:bodyPr wrap="square" rtlCol="0">
            <a:spAutoFit/>
          </a:bodyPr>
          <a:lstStyle/>
          <a:p>
            <a:pPr algn="ctr"/>
            <a:r>
              <a:rPr lang="es-ES" sz="2000" b="1" dirty="0" smtClean="0">
                <a:solidFill>
                  <a:srgbClr val="0000FF"/>
                </a:solidFill>
              </a:rPr>
              <a:t>ENTREVISTA COMPLETA A EX MASON LEO ZAGAMI </a:t>
            </a:r>
            <a:endParaRPr lang="en-US" sz="2000" b="1" dirty="0">
              <a:solidFill>
                <a:srgbClr val="0000FF"/>
              </a:solidFill>
            </a:endParaRPr>
          </a:p>
        </p:txBody>
      </p:sp>
    </p:spTree>
    <p:controls>
      <p:control spid="5122" name="ShockwaveFlash1" r:id="rId2" imgW="8352000" imgH="5184720"/>
    </p:controls>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n-U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n-U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n-U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n-U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b="1" dirty="0" smtClean="0">
            <a:effectLst>
              <a:outerShdw blurRad="38100" dist="38100" dir="2700000" algn="tl">
                <a:srgbClr val="000000">
                  <a:alpha val="43137"/>
                </a:srgbClr>
              </a:outerShdw>
            </a:effectLst>
            <a:latin typeface="Lucida Sans" pitchFamily="34" charset="0"/>
          </a:defRPr>
        </a:defPPr>
      </a:lstStyle>
    </a:txDef>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3354</TotalTime>
  <Words>3887</Words>
  <Application>Microsoft Office PowerPoint</Application>
  <PresentationFormat>Presentación en pantalla (4:3)</PresentationFormat>
  <Paragraphs>149</Paragraphs>
  <Slides>42</Slides>
  <Notes>5</Notes>
  <HiddenSlides>0</HiddenSlides>
  <MMClips>0</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Roberto</dc:creator>
  <cp:lastModifiedBy>Roberto</cp:lastModifiedBy>
  <cp:revision>298</cp:revision>
  <dcterms:created xsi:type="dcterms:W3CDTF">2013-06-21T04:34:29Z</dcterms:created>
  <dcterms:modified xsi:type="dcterms:W3CDTF">2013-07-19T22:34:44Z</dcterms:modified>
</cp:coreProperties>
</file>