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66" r:id="rId5"/>
    <p:sldId id="276" r:id="rId6"/>
    <p:sldId id="267" r:id="rId7"/>
    <p:sldId id="274" r:id="rId8"/>
    <p:sldId id="264" r:id="rId9"/>
    <p:sldId id="275" r:id="rId10"/>
    <p:sldId id="265" r:id="rId11"/>
    <p:sldId id="263" r:id="rId12"/>
    <p:sldId id="260" r:id="rId13"/>
    <p:sldId id="262" r:id="rId14"/>
    <p:sldId id="261" r:id="rId15"/>
    <p:sldId id="258" r:id="rId16"/>
    <p:sldId id="259" r:id="rId17"/>
    <p:sldId id="273" r:id="rId18"/>
    <p:sldId id="268" r:id="rId19"/>
    <p:sldId id="269" r:id="rId20"/>
    <p:sldId id="270" r:id="rId21"/>
    <p:sldId id="271" r:id="rId22"/>
    <p:sldId id="272" r:id="rId23"/>
    <p:sldId id="277" r:id="rId24"/>
    <p:sldId id="278" r:id="rId25"/>
    <p:sldId id="279" r:id="rId26"/>
    <p:sldId id="280" r:id="rId27"/>
    <p:sldId id="281"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Smb/QBTMi91SFvhxlpY8A" hashData="OpCWpRb569BxLbD04NpllZ4+yj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00FF"/>
    <a:srgbClr val="FF3300"/>
    <a:srgbClr val="FF00FF"/>
    <a:srgbClr val="00FF00"/>
    <a:srgbClr val="99CC00"/>
    <a:srgbClr val="CC3300"/>
    <a:srgbClr val="00CCFF"/>
    <a:srgbClr val="66FFFF"/>
    <a:srgbClr val="6600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8" name="7 Marcador de pie de página"/>
          <p:cNvSpPr>
            <a:spLocks noGrp="1"/>
          </p:cNvSpPr>
          <p:nvPr>
            <p:ph type="ftr" sz="quarter" idx="11"/>
          </p:nvPr>
        </p:nvSpPr>
        <p:spPr/>
        <p:txBody>
          <a:bodyPr/>
          <a:lstStyle/>
          <a:p>
            <a:endParaRPr lang="en-US" dirty="0"/>
          </a:p>
        </p:txBody>
      </p:sp>
      <p:sp>
        <p:nvSpPr>
          <p:cNvPr id="9" name="8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4" name="3 Marcador de pie de página"/>
          <p:cNvSpPr>
            <a:spLocks noGrp="1"/>
          </p:cNvSpPr>
          <p:nvPr>
            <p:ph type="ftr" sz="quarter" idx="11"/>
          </p:nvPr>
        </p:nvSpPr>
        <p:spPr/>
        <p:txBody>
          <a:bodyPr/>
          <a:lstStyle/>
          <a:p>
            <a:endParaRPr lang="en-US" dirty="0"/>
          </a:p>
        </p:txBody>
      </p:sp>
      <p:sp>
        <p:nvSpPr>
          <p:cNvPr id="5" name="4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3" name="2 Marcador de pie de página"/>
          <p:cNvSpPr>
            <a:spLocks noGrp="1"/>
          </p:cNvSpPr>
          <p:nvPr>
            <p:ph type="ftr" sz="quarter" idx="11"/>
          </p:nvPr>
        </p:nvSpPr>
        <p:spPr/>
        <p:txBody>
          <a:bodyPr/>
          <a:lstStyle/>
          <a:p>
            <a:endParaRPr lang="en-US" dirty="0"/>
          </a:p>
        </p:txBody>
      </p:sp>
      <p:sp>
        <p:nvSpPr>
          <p:cNvPr id="4" name="3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31811F8E-EFA5-4BDA-9E1B-DB35B5D28D68}" type="datetimeFigureOut">
              <a:rPr lang="en-US" smtClean="0"/>
              <a:pPr/>
              <a:t>6/28/2013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6024A4C4-0CE2-40F9-BD65-72648C545B51}" type="slidenum">
              <a:rPr lang="en-US" smtClean="0"/>
              <a:pPr/>
              <a:t>‹Nº›</a:t>
            </a:fld>
            <a:endParaRPr lang="en-US" dirty="0"/>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8EB394B-3166-409A-9C88-2F91E22267A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811F8E-EFA5-4BDA-9E1B-DB35B5D28D68}" type="datetimeFigureOut">
              <a:rPr lang="en-US" smtClean="0"/>
              <a:pPr/>
              <a:t>6/28/2013</a:t>
            </a:fld>
            <a:endParaRPr lang="en-U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24A4C4-0CE2-40F9-BD65-72648C545B51}" type="slidenum">
              <a:rPr lang="en-US" smtClean="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BE4320C-5977-49D2-ADE7-68ABE3A3673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4" name="Picture 10" descr="http://4.bp.blogspot.com/_sRAI2cKes3M/S7oVIy_UN_I/AAAAAAAAEcI/fDjpes0jHXI/s1600/biblia%202.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9" name="8 CuadroTexto"/>
          <p:cNvSpPr txBox="1"/>
          <p:nvPr/>
        </p:nvSpPr>
        <p:spPr>
          <a:xfrm>
            <a:off x="1857356" y="857232"/>
            <a:ext cx="6000792" cy="1077218"/>
          </a:xfrm>
          <a:prstGeom prst="rect">
            <a:avLst/>
          </a:prstGeom>
          <a:noFill/>
        </p:spPr>
        <p:txBody>
          <a:bodyPr wrap="square" rtlCol="0">
            <a:spAutoFit/>
          </a:bodyPr>
          <a:lstStyle/>
          <a:p>
            <a:pPr algn="ctr"/>
            <a:r>
              <a:rPr lang="es-ES" sz="3200" b="1" dirty="0" smtClean="0">
                <a:solidFill>
                  <a:schemeClr val="bg1"/>
                </a:solidFill>
                <a:effectLst>
                  <a:outerShdw blurRad="38100" dist="38100" dir="2700000" algn="tl">
                    <a:srgbClr val="000000">
                      <a:alpha val="43137"/>
                    </a:srgbClr>
                  </a:outerShdw>
                </a:effectLst>
                <a:latin typeface="Lucida Bright" pitchFamily="18" charset="0"/>
              </a:rPr>
              <a:t>EVIDENCIAS CIENTÍFICAS DE LA BIBLIA      </a:t>
            </a:r>
            <a:endParaRPr lang="en-US" sz="3200" b="1"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11" name="10 Marco"/>
          <p:cNvSpPr/>
          <p:nvPr/>
        </p:nvSpPr>
        <p:spPr>
          <a:xfrm>
            <a:off x="0" y="0"/>
            <a:ext cx="9144000" cy="6858000"/>
          </a:xfrm>
          <a:prstGeom prst="frame">
            <a:avLst>
              <a:gd name="adj1" fmla="val 2578"/>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11 CuadroTexto"/>
          <p:cNvSpPr txBox="1"/>
          <p:nvPr/>
        </p:nvSpPr>
        <p:spPr>
          <a:xfrm>
            <a:off x="3714744" y="6143644"/>
            <a:ext cx="1571636" cy="276999"/>
          </a:xfrm>
          <a:prstGeom prst="rect">
            <a:avLst/>
          </a:prstGeom>
          <a:solidFill>
            <a:srgbClr val="FFFF00">
              <a:alpha val="25000"/>
            </a:srgbClr>
          </a:solidFill>
          <a:ln w="19050">
            <a:solidFill>
              <a:srgbClr val="FFFFFF"/>
            </a:solidFill>
          </a:ln>
        </p:spPr>
        <p:txBody>
          <a:bodyPr wrap="square" rtlCol="0">
            <a:spAutoFit/>
          </a:bodyPr>
          <a:lstStyle/>
          <a:p>
            <a:pPr algn="ctr"/>
            <a:r>
              <a:rPr lang="es-ES" sz="1200" b="1" dirty="0"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4" name="13 CuadroTexto"/>
          <p:cNvSpPr txBox="1"/>
          <p:nvPr/>
        </p:nvSpPr>
        <p:spPr>
          <a:xfrm>
            <a:off x="7715272" y="5929330"/>
            <a:ext cx="857256"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15" name="14 CuadroTexto"/>
          <p:cNvSpPr txBox="1"/>
          <p:nvPr/>
        </p:nvSpPr>
        <p:spPr>
          <a:xfrm>
            <a:off x="7572396" y="6143644"/>
            <a:ext cx="1143008"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16" name="Picture 8" descr="PkRU.gif (9741 bytes)"/>
          <p:cNvPicPr>
            <a:picLocks noChangeAspect="1" noChangeArrowheads="1" noCrop="1"/>
          </p:cNvPicPr>
          <p:nvPr/>
        </p:nvPicPr>
        <p:blipFill>
          <a:blip r:embed="rId4"/>
          <a:srcRect/>
          <a:stretch>
            <a:fillRect/>
          </a:stretch>
        </p:blipFill>
        <p:spPr bwMode="auto">
          <a:xfrm>
            <a:off x="7215206" y="6125784"/>
            <a:ext cx="460362" cy="287727"/>
          </a:xfrm>
          <a:prstGeom prst="rect">
            <a:avLst/>
          </a:prstGeom>
          <a:noFill/>
        </p:spPr>
      </p:pic>
      <p:sp>
        <p:nvSpPr>
          <p:cNvPr id="10" name="9 CuadroTexto"/>
          <p:cNvSpPr txBox="1"/>
          <p:nvPr/>
        </p:nvSpPr>
        <p:spPr>
          <a:xfrm>
            <a:off x="3714744" y="2571744"/>
            <a:ext cx="2071702" cy="369332"/>
          </a:xfrm>
          <a:prstGeom prst="rect">
            <a:avLst/>
          </a:prstGeom>
          <a:no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latin typeface="Lucida Bright" pitchFamily="18" charset="0"/>
              </a:rPr>
              <a:t>PARTE 1</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dor\Escritorio\529997-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3" name="2 CuadroTexto"/>
          <p:cNvSpPr txBox="1"/>
          <p:nvPr/>
        </p:nvSpPr>
        <p:spPr>
          <a:xfrm>
            <a:off x="714348" y="928670"/>
            <a:ext cx="7429552" cy="2031325"/>
          </a:xfrm>
          <a:prstGeom prst="rect">
            <a:avLst/>
          </a:prstGeom>
          <a:noFill/>
        </p:spPr>
        <p:txBody>
          <a:bodyPr wrap="square" rtlCol="0">
            <a:spAutoFit/>
          </a:bodyPr>
          <a:lstStyle/>
          <a:p>
            <a:r>
              <a:rPr lang="es-ES" b="1" u="sng" dirty="0" smtClean="0">
                <a:solidFill>
                  <a:srgbClr val="00B0F0"/>
                </a:solidFill>
                <a:effectLst>
                  <a:outerShdw blurRad="38100" dist="38100" dir="2700000" algn="tl">
                    <a:srgbClr val="000000">
                      <a:alpha val="43137"/>
                    </a:srgbClr>
                  </a:outerShdw>
                </a:effectLst>
                <a:latin typeface="Lucida Bright" pitchFamily="18" charset="0"/>
              </a:rPr>
              <a:t>La </a:t>
            </a:r>
            <a:r>
              <a:rPr lang="es-ES" b="1" u="sng" dirty="0">
                <a:solidFill>
                  <a:srgbClr val="00B0F0"/>
                </a:solidFill>
                <a:effectLst>
                  <a:outerShdw blurRad="38100" dist="38100" dir="2700000" algn="tl">
                    <a:srgbClr val="000000">
                      <a:alpha val="43137"/>
                    </a:srgbClr>
                  </a:outerShdw>
                </a:effectLst>
                <a:latin typeface="Lucida Bright" pitchFamily="18" charset="0"/>
              </a:rPr>
              <a:t>ciencia afirma </a:t>
            </a:r>
            <a:r>
              <a:rPr lang="es-ES" b="1" dirty="0">
                <a:solidFill>
                  <a:srgbClr val="00B0F0"/>
                </a:solidFill>
                <a:effectLst>
                  <a:outerShdw blurRad="38100" dist="38100" dir="2700000" algn="tl">
                    <a:srgbClr val="000000">
                      <a:alpha val="43137"/>
                    </a:srgbClr>
                  </a:outerShdw>
                </a:effectLst>
                <a:latin typeface="Lucida Bright" pitchFamily="18" charset="0"/>
              </a:rPr>
              <a:t>concretamente que la tierra era “aguas”. </a:t>
            </a:r>
            <a:endParaRPr lang="es-ES" b="1" dirty="0" smtClean="0">
              <a:solidFill>
                <a:srgbClr val="00B0F0"/>
              </a:solidFill>
              <a:effectLst>
                <a:outerShdw blurRad="38100" dist="38100" dir="2700000" algn="tl">
                  <a:srgbClr val="000000">
                    <a:alpha val="43137"/>
                  </a:srgbClr>
                </a:outerShdw>
              </a:effectLst>
              <a:latin typeface="Lucida Bright" pitchFamily="18" charset="0"/>
            </a:endParaRPr>
          </a:p>
          <a:p>
            <a:r>
              <a:rPr lang="es-ES" b="1" dirty="0" smtClean="0">
                <a:solidFill>
                  <a:srgbClr val="00B0F0"/>
                </a:solidFill>
                <a:effectLst>
                  <a:outerShdw blurRad="38100" dist="38100" dir="2700000" algn="tl">
                    <a:srgbClr val="000000">
                      <a:alpha val="43137"/>
                    </a:srgbClr>
                  </a:outerShdw>
                </a:effectLst>
                <a:latin typeface="Lucida Bright" pitchFamily="18" charset="0"/>
              </a:rPr>
              <a:t>“</a:t>
            </a:r>
            <a:r>
              <a:rPr lang="es-ES" b="1" dirty="0">
                <a:solidFill>
                  <a:srgbClr val="00B0F0"/>
                </a:solidFill>
                <a:effectLst>
                  <a:outerShdw blurRad="38100" dist="38100" dir="2700000" algn="tl">
                    <a:srgbClr val="000000">
                      <a:alpha val="43137"/>
                    </a:srgbClr>
                  </a:outerShdw>
                </a:effectLst>
                <a:latin typeface="Lucida Bright" pitchFamily="18" charset="0"/>
              </a:rPr>
              <a:t>La concurrencia y naturaleza del agua, es directamente proporcional al tamaño de nuestro planeta… y a su formación. De todas las sustancias naturales de las cuales está formada la tierra, el agua viene a ser lo más cercano a lo que podríamos llamar el solvente universal</a:t>
            </a:r>
            <a:r>
              <a:rPr lang="es-ES" b="1" i="1" dirty="0">
                <a:solidFill>
                  <a:srgbClr val="00B0F0"/>
                </a:solidFill>
                <a:effectLst>
                  <a:outerShdw blurRad="38100" dist="38100" dir="2700000" algn="tl">
                    <a:srgbClr val="000000">
                      <a:alpha val="43137"/>
                    </a:srgbClr>
                  </a:outerShdw>
                </a:effectLst>
                <a:latin typeface="Lucida Bright" pitchFamily="18" charset="0"/>
              </a:rPr>
              <a:t>.” </a:t>
            </a:r>
            <a:r>
              <a:rPr lang="es-ES" b="1" i="1" dirty="0" smtClean="0">
                <a:solidFill>
                  <a:srgbClr val="00B0F0"/>
                </a:solidFill>
                <a:effectLst>
                  <a:outerShdw blurRad="38100" dist="38100" dir="2700000" algn="tl">
                    <a:srgbClr val="000000">
                      <a:alpha val="43137"/>
                    </a:srgbClr>
                  </a:outerShdw>
                </a:effectLst>
                <a:latin typeface="Lucida Bright" pitchFamily="18" charset="0"/>
              </a:rPr>
              <a:t>(Fuente: </a:t>
            </a:r>
            <a:r>
              <a:rPr lang="es-ES" b="1" i="1" dirty="0">
                <a:solidFill>
                  <a:srgbClr val="00B0F0"/>
                </a:solidFill>
                <a:effectLst>
                  <a:outerShdw blurRad="38100" dist="38100" dir="2700000" algn="tl">
                    <a:srgbClr val="000000">
                      <a:alpha val="43137"/>
                    </a:srgbClr>
                  </a:outerShdw>
                </a:effectLst>
                <a:latin typeface="Lucida Bright" pitchFamily="18" charset="0"/>
              </a:rPr>
              <a:t>Life Science Library; Water, págs. 11.33.36). </a:t>
            </a:r>
            <a:endParaRPr lang="es-ES" b="1" i="1" dirty="0" smtClean="0">
              <a:solidFill>
                <a:srgbClr val="00B0F0"/>
              </a:solidFill>
              <a:effectLst>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714348" y="428604"/>
            <a:ext cx="5072098" cy="369332"/>
          </a:xfrm>
          <a:prstGeom prst="rect">
            <a:avLst/>
          </a:prstGeom>
          <a:noFill/>
        </p:spPr>
        <p:txBody>
          <a:bodyPr wrap="square" rtlCol="0">
            <a:spAutoFit/>
          </a:bodyPr>
          <a:lstStyle/>
          <a:p>
            <a:r>
              <a:rPr lang="es-ES" b="1" u="sng" dirty="0" smtClean="0">
                <a:solidFill>
                  <a:srgbClr val="FF0000"/>
                </a:solidFill>
                <a:effectLst>
                  <a:outerShdw blurRad="38100" dist="38100" dir="2700000" algn="tl">
                    <a:srgbClr val="000000">
                      <a:alpha val="43137"/>
                    </a:srgbClr>
                  </a:outerShdw>
                </a:effectLst>
                <a:latin typeface="Lucida Sans" pitchFamily="34" charset="0"/>
              </a:rPr>
              <a:t>LA TIERRA PROVIENE DEL AGUA</a:t>
            </a:r>
            <a:endParaRPr lang="en-US" b="1" u="sng" dirty="0">
              <a:solidFill>
                <a:srgbClr val="FF0000"/>
              </a:solidFill>
              <a:effectLst>
                <a:outerShdw blurRad="38100" dist="38100" dir="2700000" algn="tl">
                  <a:srgbClr val="000000">
                    <a:alpha val="43137"/>
                  </a:srgbClr>
                </a:outerShdw>
              </a:effectLst>
              <a:latin typeface="Lucida Sans" pitchFamily="34" charset="0"/>
            </a:endParaRPr>
          </a:p>
        </p:txBody>
      </p:sp>
      <p:pic>
        <p:nvPicPr>
          <p:cNvPr id="6" name="Picture 2" descr="C:\Documents and Settings\Administrador\Escritorio\529997-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p:circle/>
    <p:sndAc>
      <p:stSnd loop="1">
        <p:snd r:embed="rId2" name="TU FIDELIDAD - wav.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Documents and Settings\Administrador\Escritorio\aldo 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857224" y="5286388"/>
            <a:ext cx="7500990" cy="1200329"/>
          </a:xfrm>
          <a:prstGeom prst="rect">
            <a:avLst/>
          </a:prstGeom>
          <a:solidFill>
            <a:srgbClr val="009999">
              <a:alpha val="35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Dice la Biblia en 2º Pedro 3: 5 “Estos ignoran voluntariamente, que en el tiempo antiguo fueron hechos por la Palabra de Dios, los cielos Y LA TIERRA, QUE PROVIENE DEL AGUA Y POR EL AGUA SUBSISTE”.   </a:t>
            </a:r>
            <a:endParaRPr lang="en-US" b="1" dirty="0">
              <a:solidFill>
                <a:srgbClr val="FF0000"/>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flipH="1">
            <a:off x="857224" y="4429132"/>
            <a:ext cx="7572428" cy="646331"/>
          </a:xfrm>
          <a:prstGeom prst="rect">
            <a:avLst/>
          </a:prstGeom>
          <a:solidFill>
            <a:srgbClr val="009999">
              <a:alpha val="35000"/>
            </a:srgbClr>
          </a:solidFill>
          <a:ln>
            <a:noFill/>
          </a:ln>
        </p:spPr>
        <p:txBody>
          <a:bodyPr wrap="square" rtlCol="0">
            <a:spAutoFit/>
          </a:bodyPr>
          <a:lstStyle/>
          <a:p>
            <a:r>
              <a:rPr lang="es-ES" b="1" dirty="0" smtClean="0">
                <a:solidFill>
                  <a:srgbClr val="FF0000"/>
                </a:solidFill>
                <a:latin typeface="Lucida Bright" pitchFamily="18" charset="0"/>
              </a:rPr>
              <a:t>Indiscutiblemente la Biblia lo había dicho miles de años antes de que los científicos lo descubrieran.</a:t>
            </a:r>
            <a:endParaRPr lang="en-US" b="1" dirty="0">
              <a:solidFill>
                <a:srgbClr val="FF0000"/>
              </a:solidFill>
              <a:latin typeface="Lucida Bright" pitchFamily="18" charset="0"/>
            </a:endParaRPr>
          </a:p>
        </p:txBody>
      </p:sp>
      <p:pic>
        <p:nvPicPr>
          <p:cNvPr id="9" name="Picture 4" descr="C:\Documents and Settings\Administrador\Escritorio\aldo 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dministrador\Escritorio\128129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CuadroTexto"/>
          <p:cNvSpPr txBox="1"/>
          <p:nvPr/>
        </p:nvSpPr>
        <p:spPr>
          <a:xfrm>
            <a:off x="571472" y="642918"/>
            <a:ext cx="7715304" cy="2031325"/>
          </a:xfrm>
          <a:prstGeom prst="rect">
            <a:avLst/>
          </a:prstGeom>
          <a:solidFill>
            <a:srgbClr val="FF3300">
              <a:alpha val="31765"/>
            </a:srgbClr>
          </a:solidFill>
          <a:ln w="38100">
            <a:noFill/>
          </a:ln>
        </p:spPr>
        <p:txBody>
          <a:bodyPr wrap="square" rtlCol="0">
            <a:spAutoFit/>
          </a:bodyPr>
          <a:lstStyle/>
          <a:p>
            <a:r>
              <a:rPr lang="es-ES" b="1" dirty="0" smtClean="0">
                <a:latin typeface="Lucida Bright" pitchFamily="18" charset="0"/>
              </a:rPr>
              <a:t>Y este pasaje de 2º Pedro 3:5 está en plena concordancia con lo que dice el libro de Génesis 1:6-7 que dice “ Luego dijo Dios: Haya expansión en medio de las aguas, y separe las aguas de las aguas. </a:t>
            </a:r>
            <a:br>
              <a:rPr lang="es-ES" b="1" dirty="0" smtClean="0">
                <a:latin typeface="Lucida Bright" pitchFamily="18" charset="0"/>
              </a:rPr>
            </a:br>
            <a:r>
              <a:rPr lang="es-ES" b="1" dirty="0" smtClean="0">
                <a:latin typeface="Lucida Bright" pitchFamily="18" charset="0"/>
              </a:rPr>
              <a:t>E hizo Dios la expansión, y separó las aguas que estaban debajo de la expansión, de las aguas que estaban sobre la expansión. Y fue así.</a:t>
            </a:r>
            <a:endParaRPr lang="en-US" b="1" dirty="0" smtClean="0">
              <a:latin typeface="Lucida Bright" pitchFamily="18" charset="0"/>
            </a:endParaRPr>
          </a:p>
        </p:txBody>
      </p:sp>
      <p:pic>
        <p:nvPicPr>
          <p:cNvPr id="6" name="Picture 2" descr="C:\Documents and Settings\Administrador\Escritorio\128129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Documents and Settings\Administrador\Escritorio\740161-800x600-andromeda-galaxy.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714348" y="714356"/>
            <a:ext cx="4929222" cy="369332"/>
          </a:xfrm>
          <a:prstGeom prst="rect">
            <a:avLst/>
          </a:prstGeom>
          <a:solidFill>
            <a:schemeClr val="tx2">
              <a:lumMod val="60000"/>
              <a:lumOff val="40000"/>
              <a:alpha val="25000"/>
            </a:schemeClr>
          </a:solidFill>
        </p:spPr>
        <p:txBody>
          <a:bodyPr wrap="square" rtlCol="0">
            <a:spAutoFit/>
          </a:bodyPr>
          <a:lstStyle/>
          <a:p>
            <a:r>
              <a:rPr lang="es-ES" b="1" u="sng" dirty="0" smtClean="0">
                <a:solidFill>
                  <a:srgbClr val="00FF00"/>
                </a:solidFill>
                <a:latin typeface="Lucida Bright" pitchFamily="18" charset="0"/>
              </a:rPr>
              <a:t>CANTIDAD INCONTABLE DE ESTRELLAS</a:t>
            </a:r>
            <a:endParaRPr lang="en-US" b="1" u="sng" dirty="0">
              <a:solidFill>
                <a:srgbClr val="00FF00"/>
              </a:solidFill>
              <a:latin typeface="Lucida Bright" pitchFamily="18" charset="0"/>
            </a:endParaRPr>
          </a:p>
        </p:txBody>
      </p:sp>
      <p:sp>
        <p:nvSpPr>
          <p:cNvPr id="4" name="3 CuadroTexto"/>
          <p:cNvSpPr txBox="1"/>
          <p:nvPr/>
        </p:nvSpPr>
        <p:spPr>
          <a:xfrm>
            <a:off x="714348" y="1643050"/>
            <a:ext cx="7072362" cy="3139321"/>
          </a:xfrm>
          <a:prstGeom prst="rect">
            <a:avLst/>
          </a:prstGeom>
          <a:solidFill>
            <a:schemeClr val="tx2">
              <a:lumMod val="60000"/>
              <a:lumOff val="40000"/>
              <a:alpha val="25000"/>
            </a:schemeClr>
          </a:solidFill>
          <a:ln w="38100">
            <a:noFill/>
          </a:ln>
        </p:spPr>
        <p:txBody>
          <a:bodyPr wrap="square" rtlCol="0">
            <a:spAutoFit/>
          </a:bodyPr>
          <a:lstStyle/>
          <a:p>
            <a:r>
              <a:rPr lang="es-ES" b="1" dirty="0" smtClean="0">
                <a:solidFill>
                  <a:schemeClr val="bg1"/>
                </a:solidFill>
                <a:latin typeface="Lucida Bright" pitchFamily="18" charset="0"/>
              </a:rPr>
              <a:t>En </a:t>
            </a:r>
            <a:r>
              <a:rPr lang="es-ES" b="1" dirty="0">
                <a:solidFill>
                  <a:schemeClr val="bg1"/>
                </a:solidFill>
                <a:latin typeface="Lucida Bright" pitchFamily="18" charset="0"/>
              </a:rPr>
              <a:t>Génesis 15:5 Dios le prometió a Abraham que su descendencia sería incontable para </a:t>
            </a:r>
            <a:r>
              <a:rPr lang="es-ES" b="1" dirty="0" smtClean="0">
                <a:solidFill>
                  <a:schemeClr val="bg1"/>
                </a:solidFill>
                <a:latin typeface="Lucida Bright" pitchFamily="18" charset="0"/>
              </a:rPr>
              <a:t>la </a:t>
            </a:r>
            <a:r>
              <a:rPr lang="es-ES" b="1" dirty="0">
                <a:solidFill>
                  <a:schemeClr val="bg1"/>
                </a:solidFill>
                <a:latin typeface="Lucida Bright" pitchFamily="18" charset="0"/>
              </a:rPr>
              <a:t>mente humana, así como son las estrellas. Dios llevó a Abraham afuera de su tienda y le dijo: </a:t>
            </a:r>
            <a:endParaRPr lang="en-US" b="1" dirty="0">
              <a:solidFill>
                <a:schemeClr val="bg1"/>
              </a:solidFill>
              <a:latin typeface="Lucida Bright" pitchFamily="18" charset="0"/>
            </a:endParaRPr>
          </a:p>
          <a:p>
            <a:r>
              <a:rPr lang="es-ES" b="1" dirty="0">
                <a:solidFill>
                  <a:schemeClr val="bg1"/>
                </a:solidFill>
                <a:latin typeface="Lucida Bright" pitchFamily="18" charset="0"/>
              </a:rPr>
              <a:t>“Ahora mira al cielo y cuenta las estrellas, si te es posible contarlas.” Y le dijo: “Así será tu </a:t>
            </a:r>
            <a:r>
              <a:rPr lang="es-ES" b="1" dirty="0" smtClean="0">
                <a:solidFill>
                  <a:schemeClr val="bg1"/>
                </a:solidFill>
                <a:latin typeface="Lucida Bright" pitchFamily="18" charset="0"/>
              </a:rPr>
              <a:t>descendencia</a:t>
            </a:r>
            <a:r>
              <a:rPr lang="es-ES" b="1" dirty="0">
                <a:solidFill>
                  <a:schemeClr val="bg1"/>
                </a:solidFill>
                <a:latin typeface="Lucida Bright" pitchFamily="18" charset="0"/>
              </a:rPr>
              <a:t>.” Si la Biblia fue escrita de acuerdo a la ciencia antigua, ¡los descendientes de </a:t>
            </a:r>
            <a:r>
              <a:rPr lang="es-ES" b="1" dirty="0" smtClean="0">
                <a:solidFill>
                  <a:schemeClr val="bg1"/>
                </a:solidFill>
                <a:latin typeface="Lucida Bright" pitchFamily="18" charset="0"/>
              </a:rPr>
              <a:t>Abraham </a:t>
            </a:r>
            <a:r>
              <a:rPr lang="es-ES" b="1" dirty="0">
                <a:solidFill>
                  <a:schemeClr val="bg1"/>
                </a:solidFill>
                <a:latin typeface="Lucida Bright" pitchFamily="18" charset="0"/>
              </a:rPr>
              <a:t>hubieran terminado antes de la cuarta generación, porque los científicos de esa época </a:t>
            </a:r>
            <a:r>
              <a:rPr lang="es-ES" b="1" dirty="0" smtClean="0">
                <a:solidFill>
                  <a:schemeClr val="bg1"/>
                </a:solidFill>
                <a:latin typeface="Lucida Bright" pitchFamily="18" charset="0"/>
              </a:rPr>
              <a:t>creían </a:t>
            </a:r>
            <a:r>
              <a:rPr lang="es-ES" b="1" dirty="0">
                <a:solidFill>
                  <a:schemeClr val="bg1"/>
                </a:solidFill>
                <a:latin typeface="Lucida Bright" pitchFamily="18" charset="0"/>
              </a:rPr>
              <a:t>que sólo había 4,096 estrellas! </a:t>
            </a:r>
            <a:endParaRPr lang="en-US" b="1" dirty="0">
              <a:solidFill>
                <a:schemeClr val="bg1"/>
              </a:solidFill>
              <a:latin typeface="Lucida Bright" pitchFamily="18" charset="0"/>
            </a:endParaRPr>
          </a:p>
          <a:p>
            <a:r>
              <a:rPr lang="es-ES" dirty="0" smtClean="0">
                <a:latin typeface="Lucida Bright" pitchFamily="18" charset="0"/>
              </a:rPr>
              <a:t>. </a:t>
            </a:r>
            <a:endParaRPr lang="en-US" dirty="0">
              <a:latin typeface="Lucida Bright" pitchFamily="18" charset="0"/>
            </a:endParaRPr>
          </a:p>
        </p:txBody>
      </p:sp>
      <p:pic>
        <p:nvPicPr>
          <p:cNvPr id="8" name="Picture 4" descr="C:\Documents and Settings\Administrador\Escritorio\740161-800x600-andromeda-galaxy.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dministrador\Escritorio\130880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CuadroTexto"/>
          <p:cNvSpPr txBox="1"/>
          <p:nvPr/>
        </p:nvSpPr>
        <p:spPr>
          <a:xfrm>
            <a:off x="714348" y="4143380"/>
            <a:ext cx="7786742" cy="2308324"/>
          </a:xfrm>
          <a:prstGeom prst="rect">
            <a:avLst/>
          </a:prstGeom>
          <a:solidFill>
            <a:schemeClr val="tx2">
              <a:lumMod val="60000"/>
              <a:lumOff val="40000"/>
              <a:alpha val="26000"/>
            </a:schemeClr>
          </a:solidFill>
          <a:ln w="38100">
            <a:noFill/>
          </a:ln>
        </p:spPr>
        <p:txBody>
          <a:bodyPr wrap="square" rtlCol="0">
            <a:spAutoFit/>
          </a:bodyPr>
          <a:lstStyle/>
          <a:p>
            <a:r>
              <a:rPr lang="es-ES" b="1" dirty="0" smtClean="0">
                <a:latin typeface="Lucida Bright" pitchFamily="18" charset="0"/>
              </a:rPr>
              <a:t>En el tercer siglo antes de Cristo, Eratóstenes contó 675 estrellas, y su cuenta fue aceptada como hecho científico. </a:t>
            </a:r>
            <a:endParaRPr lang="en-US" b="1" dirty="0" smtClean="0">
              <a:latin typeface="Lucida Bright" pitchFamily="18" charset="0"/>
            </a:endParaRPr>
          </a:p>
          <a:p>
            <a:r>
              <a:rPr lang="es-ES" b="1" dirty="0" err="1" smtClean="0">
                <a:latin typeface="Lucida Bright" pitchFamily="18" charset="0"/>
              </a:rPr>
              <a:t>Tolemeo</a:t>
            </a:r>
            <a:r>
              <a:rPr lang="es-ES" b="1" dirty="0" smtClean="0">
                <a:latin typeface="Lucida Bright" pitchFamily="18" charset="0"/>
              </a:rPr>
              <a:t> en el año 200 a.C. contó 1,028 estrellas. </a:t>
            </a:r>
            <a:endParaRPr lang="en-US" b="1" dirty="0" smtClean="0">
              <a:latin typeface="Lucida Bright" pitchFamily="18" charset="0"/>
            </a:endParaRPr>
          </a:p>
          <a:p>
            <a:r>
              <a:rPr lang="es-ES" b="1" dirty="0" smtClean="0">
                <a:latin typeface="Lucida Bright" pitchFamily="18" charset="0"/>
              </a:rPr>
              <a:t>John </a:t>
            </a:r>
            <a:r>
              <a:rPr lang="es-ES" b="1" dirty="0" err="1" smtClean="0">
                <a:latin typeface="Lucida Bright" pitchFamily="18" charset="0"/>
              </a:rPr>
              <a:t>Flamsteed</a:t>
            </a:r>
            <a:r>
              <a:rPr lang="es-ES" b="1" dirty="0" smtClean="0">
                <a:latin typeface="Lucida Bright" pitchFamily="18" charset="0"/>
              </a:rPr>
              <a:t> en el siglo XVIII contó 3,000 estrellas. </a:t>
            </a:r>
          </a:p>
          <a:p>
            <a:endParaRPr lang="es-ES" b="1" dirty="0" smtClean="0">
              <a:latin typeface="Lucida Bright" pitchFamily="18" charset="0"/>
            </a:endParaRPr>
          </a:p>
          <a:p>
            <a:r>
              <a:rPr lang="es-ES" b="1" dirty="0" smtClean="0">
                <a:latin typeface="Lucida Bright" pitchFamily="18" charset="0"/>
              </a:rPr>
              <a:t>En 1862, con la ayuda de los telescopios, la ciencia declaró que había 300,000 estrellas. </a:t>
            </a:r>
          </a:p>
          <a:p>
            <a:endParaRPr lang="en-US" dirty="0">
              <a:latin typeface="Lucida Sans" pitchFamily="34" charset="0"/>
            </a:endParaRPr>
          </a:p>
        </p:txBody>
      </p:sp>
      <p:pic>
        <p:nvPicPr>
          <p:cNvPr id="7" name="Picture 2" descr="C:\Documents and Settings\Administrador\Escritorio\130880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642910" y="714356"/>
            <a:ext cx="7358114" cy="369332"/>
          </a:xfrm>
          <a:prstGeom prst="rect">
            <a:avLst/>
          </a:prstGeom>
          <a:noFill/>
        </p:spPr>
        <p:txBody>
          <a:bodyPr wrap="square" rtlCol="0">
            <a:spAutoFit/>
          </a:bodyPr>
          <a:lstStyle/>
          <a:p>
            <a:endParaRPr lang="en-US" dirty="0"/>
          </a:p>
        </p:txBody>
      </p:sp>
      <p:pic>
        <p:nvPicPr>
          <p:cNvPr id="6146" name="Picture 2" descr="C:\Documents and Settings\Administrador\Escritorio\14905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6388" name="Rectangle 4"/>
          <p:cNvSpPr>
            <a:spLocks noChangeArrowheads="1"/>
          </p:cNvSpPr>
          <p:nvPr/>
        </p:nvSpPr>
        <p:spPr bwMode="auto">
          <a:xfrm>
            <a:off x="714348" y="785794"/>
            <a:ext cx="7715304" cy="2308324"/>
          </a:xfrm>
          <a:prstGeom prst="rect">
            <a:avLst/>
          </a:prstGeom>
          <a:solidFill>
            <a:srgbClr val="FF66FF">
              <a:alpha val="25000"/>
            </a:srgbClr>
          </a:solidFill>
          <a:ln w="38100">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dirty="0" smtClean="0">
              <a:latin typeface="Lucida Sans" pitchFamily="34" charset="0"/>
            </a:endParaRPr>
          </a:p>
          <a:p>
            <a:r>
              <a:rPr lang="es-ES" b="1" dirty="0" smtClean="0">
                <a:solidFill>
                  <a:schemeClr val="bg1"/>
                </a:solidFill>
                <a:effectLst>
                  <a:outerShdw blurRad="38100" dist="38100" dir="2700000" algn="tl">
                    <a:srgbClr val="000000">
                      <a:alpha val="43137"/>
                    </a:srgbClr>
                  </a:outerShdw>
                </a:effectLst>
                <a:latin typeface="Lucida Bright" pitchFamily="18" charset="0"/>
              </a:rPr>
              <a:t>Hoy la ciencia nos dice que hay entre 200 y 300 mil millones de estrellas solamente en nuestra galaxia, y la descendencia de Abraham es sin número (incontable para la mente humana) igual como son las estrellas. </a:t>
            </a:r>
            <a:r>
              <a:rPr kumimoji="0" lang="es-ES" b="1" i="0" u="none" strike="noStrike" cap="none" normalizeH="0" baseline="0" dirty="0" smtClean="0">
                <a:ln>
                  <a:noFill/>
                </a:ln>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La mayoría de los astrónomos ahora están de acuerdo en que es absolutamente imposible contar todas las estrellas</a:t>
            </a:r>
            <a:r>
              <a:rPr kumimoji="0" lang="es-ES" b="1" i="0" u="none" strike="noStrike" cap="none" normalizeH="0" baseline="0" dirty="0" smtClean="0">
                <a:ln>
                  <a:noFill/>
                </a:ln>
                <a:solidFill>
                  <a:schemeClr val="bg1"/>
                </a:solidFill>
                <a:effectLst/>
                <a:latin typeface="Lucida Bright" pitchFamily="18" charset="0"/>
                <a:ea typeface="Times New Roman" pitchFamily="18" charset="0"/>
                <a:cs typeface="Times New Roman" pitchFamily="18" charset="0"/>
              </a:rPr>
              <a:t>. </a:t>
            </a:r>
          </a:p>
          <a:p>
            <a:endParaRPr lang="es-ES" dirty="0" smtClean="0">
              <a:latin typeface="Lucida Sans" pitchFamily="34" charset="0"/>
              <a:ea typeface="Times New Roman" pitchFamily="18" charset="0"/>
              <a:cs typeface="Times New Roman" pitchFamily="18" charset="0"/>
            </a:endParaRPr>
          </a:p>
        </p:txBody>
      </p:sp>
      <p:pic>
        <p:nvPicPr>
          <p:cNvPr id="6" name="Picture 2" descr="C:\Documents and Settings\Administrador\Escritorio\14905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descr="C:\Documents and Settings\Administrador\Escritorio\35890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CuadroTexto"/>
          <p:cNvSpPr txBox="1"/>
          <p:nvPr/>
        </p:nvSpPr>
        <p:spPr>
          <a:xfrm>
            <a:off x="928662" y="571480"/>
            <a:ext cx="7572428" cy="1200329"/>
          </a:xfrm>
          <a:prstGeom prst="rect">
            <a:avLst/>
          </a:prstGeom>
          <a:solidFill>
            <a:srgbClr val="008080">
              <a:alpha val="28000"/>
            </a:srgbClr>
          </a:solidFill>
        </p:spPr>
        <p:txBody>
          <a:bodyPr wrap="square" rtlCol="0">
            <a:spAutoFit/>
          </a:bodyPr>
          <a:lstStyle/>
          <a:p>
            <a:r>
              <a:rPr lang="es-ES" b="1" dirty="0" smtClean="0">
                <a:solidFill>
                  <a:schemeClr val="bg1"/>
                </a:solidFill>
                <a:latin typeface="Lucida Bright" pitchFamily="18" charset="0"/>
                <a:ea typeface="Times New Roman" pitchFamily="18" charset="0"/>
                <a:cs typeface="Times New Roman" pitchFamily="18" charset="0"/>
              </a:rPr>
              <a:t>Esto no lo hubieran admitido los científicos de unos siglos atrás. Pero la Biblia lo afirma una y otra vez. Un ejemplo de ello lo tenemos en </a:t>
            </a:r>
            <a:r>
              <a:rPr lang="es-ES" b="1" dirty="0" smtClean="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Jeremías 33:22, donde dice: “COMO NO PUEDE SER CONTADO EL EJÉRCITO DEL CIELO.</a:t>
            </a:r>
            <a:endParaRPr lang="es-ES" b="1" dirty="0" smtClean="0">
              <a:solidFill>
                <a:schemeClr val="bg1"/>
              </a:solidFill>
              <a:effectLst>
                <a:outerShdw blurRad="38100" dist="38100" dir="2700000" algn="tl">
                  <a:srgbClr val="000000">
                    <a:alpha val="43137"/>
                  </a:srgbClr>
                </a:outerShdw>
              </a:effectLst>
              <a:latin typeface="Lucida Bright" pitchFamily="18" charset="0"/>
            </a:endParaRPr>
          </a:p>
        </p:txBody>
      </p:sp>
      <p:pic>
        <p:nvPicPr>
          <p:cNvPr id="5" name="Picture 3" descr="C:\Documents and Settings\Administrador\Escritorio\35890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dministrador\Escritorio\119832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5361" name="Rectangle 1"/>
          <p:cNvSpPr>
            <a:spLocks noChangeArrowheads="1"/>
          </p:cNvSpPr>
          <p:nvPr/>
        </p:nvSpPr>
        <p:spPr bwMode="auto">
          <a:xfrm>
            <a:off x="428596" y="1571612"/>
            <a:ext cx="7929618" cy="3693319"/>
          </a:xfrm>
          <a:prstGeom prst="rect">
            <a:avLst/>
          </a:prstGeom>
          <a:solidFill>
            <a:schemeClr val="accent1">
              <a:lumMod val="75000"/>
              <a:alpha val="4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153025" algn="l"/>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En Isaías 40:22 Dios afirma que la tierra es redonda</a:t>
            </a:r>
            <a:r>
              <a:rPr kumimoji="0" lang="es-ES" b="1" i="0" u="none" strike="noStrike" cap="none" normalizeH="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a:t>
            </a:r>
            <a:endPar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endParaRPr>
          </a:p>
          <a:p>
            <a:r>
              <a:rPr lang="es-ES" b="1" dirty="0" smtClean="0">
                <a:solidFill>
                  <a:srgbClr val="FFFF00"/>
                </a:solidFill>
                <a:latin typeface="Lucida Bright" pitchFamily="18" charset="0"/>
              </a:rPr>
              <a:t>Pues textualmente dice </a:t>
            </a:r>
            <a:r>
              <a:rPr lang="es-ES" b="1" dirty="0" smtClean="0">
                <a:solidFill>
                  <a:srgbClr val="FFFF00"/>
                </a:solidFill>
                <a:effectLst>
                  <a:outerShdw blurRad="38100" dist="38100" dir="2700000" algn="tl">
                    <a:srgbClr val="000000">
                      <a:alpha val="43137"/>
                    </a:srgbClr>
                  </a:outerShdw>
                </a:effectLst>
                <a:latin typeface="Lucida Bright" pitchFamily="18" charset="0"/>
              </a:rPr>
              <a:t>“Él es el que está sentado sobre la redondez de la tierra, cuyos habitantes son como langostas;” </a:t>
            </a:r>
          </a:p>
          <a:p>
            <a:endParaRPr lang="en-US" b="1" dirty="0" smtClean="0">
              <a:solidFill>
                <a:srgbClr val="FFFF00"/>
              </a:solidFill>
              <a:effectLst>
                <a:outerShdw blurRad="38100" dist="38100" dir="2700000" algn="tl">
                  <a:srgbClr val="000000">
                    <a:alpha val="43137"/>
                  </a:srgbClr>
                </a:outerShdw>
              </a:effectLst>
              <a:latin typeface="Lucida Bright" pitchFamily="18" charset="0"/>
            </a:endParaRPr>
          </a:p>
          <a:p>
            <a:r>
              <a:rPr lang="es-ES" b="1" dirty="0" smtClean="0">
                <a:solidFill>
                  <a:srgbClr val="FFFF00"/>
                </a:solidFill>
                <a:latin typeface="Lucida Bright" pitchFamily="18" charset="0"/>
              </a:rPr>
              <a:t>La mayoría de la gente durante ese tiempo creía que la tierra era plana. </a:t>
            </a:r>
          </a:p>
          <a:p>
            <a:endParaRPr lang="es-ES" b="1" dirty="0" smtClean="0">
              <a:solidFill>
                <a:srgbClr val="FFFF00"/>
              </a:solidFill>
              <a:latin typeface="Lucida Bright" pitchFamily="18" charset="0"/>
            </a:endParaRPr>
          </a:p>
          <a:p>
            <a:r>
              <a:rPr lang="es-ES" b="1" dirty="0" smtClean="0">
                <a:solidFill>
                  <a:srgbClr val="FFFF00"/>
                </a:solidFill>
                <a:latin typeface="Lucida Bright" pitchFamily="18" charset="0"/>
              </a:rPr>
              <a:t>Se debe mencionar que Dios reveló a Isaías que la tierra era redonda en el siglo VIII A.C.</a:t>
            </a:r>
          </a:p>
          <a:p>
            <a:endParaRPr lang="es-ES" b="1" dirty="0" smtClean="0">
              <a:solidFill>
                <a:srgbClr val="FFFF00"/>
              </a:solidFill>
              <a:latin typeface="Lucida Bright" pitchFamily="18" charset="0"/>
            </a:endParaRPr>
          </a:p>
          <a:p>
            <a:r>
              <a:rPr lang="es-ES" b="1" dirty="0" smtClean="0">
                <a:solidFill>
                  <a:srgbClr val="FFFF00"/>
                </a:solidFill>
                <a:latin typeface="Lucida Bright" pitchFamily="18" charset="0"/>
              </a:rPr>
              <a:t>No fue hasta en los años 1519-1521 que el navegante portugués, Fernando de Magallanes, fue el primero en dar la vuelta a la tierra. </a:t>
            </a:r>
            <a:endParaRPr lang="en-US" b="1" dirty="0" smtClean="0">
              <a:solidFill>
                <a:srgbClr val="FFFF00"/>
              </a:solidFill>
              <a:latin typeface="Lucida Bright"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5153025" algn="l"/>
              </a:tabLst>
            </a:pPr>
            <a:endParaRPr kumimoji="0" lang="es-ES" b="1" i="0" u="none" strike="noStrike" cap="none" normalizeH="0" baseline="0" dirty="0" smtClean="0">
              <a:ln>
                <a:noFill/>
              </a:ln>
              <a:solidFill>
                <a:schemeClr val="tx1"/>
              </a:solidFill>
              <a:effectLst>
                <a:outerShdw blurRad="38100" dist="38100" dir="2700000" algn="tl">
                  <a:srgbClr val="000000">
                    <a:alpha val="43137"/>
                  </a:srgbClr>
                </a:outerShdw>
              </a:effectLst>
              <a:latin typeface="Lucida Sans" pitchFamily="34" charset="0"/>
            </a:endParaRPr>
          </a:p>
        </p:txBody>
      </p:sp>
      <p:sp>
        <p:nvSpPr>
          <p:cNvPr id="7" name="6 CuadroTexto"/>
          <p:cNvSpPr txBox="1"/>
          <p:nvPr/>
        </p:nvSpPr>
        <p:spPr>
          <a:xfrm>
            <a:off x="428596" y="785794"/>
            <a:ext cx="3429024" cy="369332"/>
          </a:xfrm>
          <a:prstGeom prst="rect">
            <a:avLst/>
          </a:prstGeom>
          <a:solidFill>
            <a:schemeClr val="accent1">
              <a:lumMod val="75000"/>
              <a:alpha val="40000"/>
            </a:schemeClr>
          </a:solidFill>
        </p:spPr>
        <p:txBody>
          <a:bodyPr wrap="square" rtlCol="0">
            <a:spAutoFit/>
          </a:bodyPr>
          <a:lstStyle/>
          <a:p>
            <a:r>
              <a:rPr lang="es-ES" b="1" u="sng" dirty="0" smtClean="0">
                <a:solidFill>
                  <a:srgbClr val="FF0000"/>
                </a:solidFill>
                <a:effectLst>
                  <a:outerShdw blurRad="38100" dist="38100" dir="2700000" algn="tl">
                    <a:srgbClr val="000000">
                      <a:alpha val="43137"/>
                    </a:srgbClr>
                  </a:outerShdw>
                </a:effectLst>
                <a:latin typeface="Lucida Bright" pitchFamily="18" charset="0"/>
              </a:rPr>
              <a:t>REDONDEZ DE LA TIERRA</a:t>
            </a:r>
            <a:endParaRPr lang="en-US" b="1" u="sng" dirty="0" smtClean="0">
              <a:solidFill>
                <a:srgbClr val="FF0000"/>
              </a:solidFill>
              <a:effectLst>
                <a:outerShdw blurRad="38100" dist="38100" dir="2700000" algn="tl">
                  <a:srgbClr val="000000">
                    <a:alpha val="43137"/>
                  </a:srgbClr>
                </a:outerShdw>
              </a:effectLst>
              <a:latin typeface="Lucida Bright" pitchFamily="18" charset="0"/>
            </a:endParaRPr>
          </a:p>
        </p:txBody>
      </p:sp>
      <p:pic>
        <p:nvPicPr>
          <p:cNvPr id="8" name="Picture 3" descr="C:\Documents and Settings\Administrador\Escritorio\119832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dministrador\Escritorio\578789-800x600-Woolly-mammoth.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3315" name="Rectangle 3"/>
          <p:cNvSpPr>
            <a:spLocks noChangeArrowheads="1"/>
          </p:cNvSpPr>
          <p:nvPr/>
        </p:nvSpPr>
        <p:spPr bwMode="auto">
          <a:xfrm>
            <a:off x="500034" y="4143380"/>
            <a:ext cx="8215370" cy="2308324"/>
          </a:xfrm>
          <a:prstGeom prst="rect">
            <a:avLst/>
          </a:prstGeom>
          <a:solidFill>
            <a:schemeClr val="accent1">
              <a:lumMod val="75000"/>
              <a:alpha val="45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153025" algn="l"/>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En Salmos 147:15-17, Dios afirma que hubo una época en que Él congeló rápidamente la tierra. </a:t>
            </a:r>
          </a:p>
          <a:p>
            <a:pPr marL="0" marR="0" lvl="0" indent="0" algn="l" defTabSz="914400" rtl="0" eaLnBrk="1" fontAlgn="base" latinLnBrk="0" hangingPunct="1">
              <a:lnSpc>
                <a:spcPct val="100000"/>
              </a:lnSpc>
              <a:spcBef>
                <a:spcPct val="0"/>
              </a:spcBef>
              <a:spcAft>
                <a:spcPct val="0"/>
              </a:spcAft>
              <a:buClrTx/>
              <a:buSzTx/>
              <a:buFontTx/>
              <a:buNone/>
              <a:tabLst>
                <a:tab pos="5153025" algn="l"/>
              </a:tabLst>
            </a:pPr>
            <a:endParaRPr lang="es-ES" b="1" dirty="0" smtClean="0">
              <a:solidFill>
                <a:srgbClr val="FFFF00"/>
              </a:solidFill>
              <a:latin typeface="Lucida Bright" pitchFamily="18"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tab pos="5153025" algn="l"/>
              </a:tabLst>
            </a:pPr>
            <a:r>
              <a:rPr kumimoji="0" lang="es-ES" b="1" i="0" u="none" strike="noStrike" cap="none" normalizeH="0" baseline="0" dirty="0" smtClean="0">
                <a:ln>
                  <a:noFill/>
                </a:ln>
                <a:solidFill>
                  <a:srgbClr val="FFFF00"/>
                </a:solidFill>
                <a:effectLst/>
                <a:latin typeface="Lucida Bright" pitchFamily="18" charset="0"/>
                <a:ea typeface="Times New Roman" pitchFamily="18" charset="0"/>
                <a:cs typeface="Times New Roman" pitchFamily="18" charset="0"/>
              </a:rPr>
              <a:t>Desde 1806, los gigantescos animales prehistóricos, como el mamut, han sido encontrados congelados en la tierra baldía en Siberia. En muchos casos, su carne todavía estaba lo suficiente fresca como para comerla, o la comida aún estaba en sus bocas.</a:t>
            </a:r>
          </a:p>
          <a:p>
            <a:pPr marL="0" marR="0" lvl="0" indent="0" algn="l" defTabSz="914400" rtl="0" eaLnBrk="1" fontAlgn="base" latinLnBrk="0" hangingPunct="1">
              <a:lnSpc>
                <a:spcPct val="100000"/>
              </a:lnSpc>
              <a:spcBef>
                <a:spcPct val="0"/>
              </a:spcBef>
              <a:spcAft>
                <a:spcPct val="0"/>
              </a:spcAft>
              <a:buClrTx/>
              <a:buSzTx/>
              <a:buFontTx/>
              <a:buNone/>
              <a:tabLst>
                <a:tab pos="5153025" algn="l"/>
              </a:tabLst>
            </a:pPr>
            <a:r>
              <a:rPr kumimoji="0" lang="es-ES" b="0" i="0" u="none" strike="noStrike" cap="none" normalizeH="0" baseline="0" dirty="0" smtClean="0">
                <a:ln>
                  <a:noFill/>
                </a:ln>
                <a:solidFill>
                  <a:schemeClr val="tx1"/>
                </a:solidFill>
                <a:effectLst/>
                <a:latin typeface="Lucida Sans" pitchFamily="34" charset="0"/>
                <a:ea typeface="Times New Roman" pitchFamily="18" charset="0"/>
                <a:cs typeface="Times New Roman" pitchFamily="18" charset="0"/>
              </a:rPr>
              <a:t> </a:t>
            </a:r>
            <a:endParaRPr kumimoji="0" lang="en-US" b="0" i="0" u="none" strike="noStrike" cap="none" normalizeH="0" baseline="0" dirty="0" smtClean="0">
              <a:ln>
                <a:noFill/>
              </a:ln>
              <a:solidFill>
                <a:schemeClr val="tx1"/>
              </a:solidFill>
              <a:effectLst/>
              <a:latin typeface="Lucida Sans" pitchFamily="34" charset="0"/>
            </a:endParaRPr>
          </a:p>
        </p:txBody>
      </p:sp>
      <p:sp>
        <p:nvSpPr>
          <p:cNvPr id="6" name="5 CuadroTexto"/>
          <p:cNvSpPr txBox="1"/>
          <p:nvPr/>
        </p:nvSpPr>
        <p:spPr>
          <a:xfrm>
            <a:off x="571472" y="1357298"/>
            <a:ext cx="4214842" cy="369332"/>
          </a:xfrm>
          <a:prstGeom prst="rect">
            <a:avLst/>
          </a:prstGeom>
          <a:solidFill>
            <a:schemeClr val="accent1">
              <a:lumMod val="75000"/>
              <a:alpha val="45000"/>
            </a:schemeClr>
          </a:solidFill>
        </p:spPr>
        <p:txBody>
          <a:bodyPr wrap="square" rtlCol="0">
            <a:spAutoFit/>
          </a:bodyPr>
          <a:lstStyle/>
          <a:p>
            <a:r>
              <a:rPr lang="es-ES" b="1" u="sng" dirty="0" smtClean="0">
                <a:solidFill>
                  <a:srgbClr val="FFFF00"/>
                </a:solidFill>
                <a:effectLst>
                  <a:outerShdw blurRad="38100" dist="38100" dir="2700000" algn="tl">
                    <a:srgbClr val="000000">
                      <a:alpha val="43137"/>
                    </a:srgbClr>
                  </a:outerShdw>
                </a:effectLst>
                <a:latin typeface="Lucida Bright" pitchFamily="18" charset="0"/>
              </a:rPr>
              <a:t>PERÍODO GLACIAL DE LA TIERRA</a:t>
            </a:r>
            <a:endParaRPr lang="en-US" b="1" u="sng" dirty="0" smtClean="0">
              <a:solidFill>
                <a:srgbClr val="FFFF00"/>
              </a:solidFill>
              <a:effectLst>
                <a:outerShdw blurRad="38100" dist="38100" dir="2700000" algn="tl">
                  <a:srgbClr val="000000">
                    <a:alpha val="43137"/>
                  </a:srgbClr>
                </a:outerShdw>
              </a:effectLst>
              <a:latin typeface="Lucida Bright" pitchFamily="18" charset="0"/>
            </a:endParaRPr>
          </a:p>
        </p:txBody>
      </p:sp>
      <p:pic>
        <p:nvPicPr>
          <p:cNvPr id="7" name="Picture 2" descr="C:\Documents and Settings\Administrador\Escritorio\578789-800x600-Woolly-mammoth.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dministrador\Escritorio\28580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857224" y="3786190"/>
            <a:ext cx="7643866" cy="2585323"/>
          </a:xfrm>
          <a:prstGeom prst="rect">
            <a:avLst/>
          </a:prstGeom>
          <a:solidFill>
            <a:srgbClr val="663300">
              <a:alpha val="24706"/>
            </a:srgbClr>
          </a:solidFill>
        </p:spPr>
        <p:txBody>
          <a:bodyPr wrap="square" rtlCol="0">
            <a:spAutoFit/>
          </a:bodyPr>
          <a:lstStyle/>
          <a:p>
            <a:pPr lvl="0" eaLnBrk="0" fontAlgn="base" hangingPunct="0">
              <a:spcBef>
                <a:spcPct val="0"/>
              </a:spcBef>
              <a:spcAft>
                <a:spcPct val="0"/>
              </a:spcAft>
              <a:tabLst>
                <a:tab pos="5153025" algn="l"/>
              </a:tabLst>
            </a:pPr>
            <a:r>
              <a:rPr lang="es-ES" b="1" dirty="0" smtClean="0">
                <a:solidFill>
                  <a:srgbClr val="FF0000"/>
                </a:solidFill>
                <a:latin typeface="Lucida Sans" pitchFamily="34" charset="0"/>
                <a:ea typeface="Times New Roman" pitchFamily="18" charset="0"/>
                <a:cs typeface="Times New Roman" pitchFamily="18" charset="0"/>
              </a:rPr>
              <a:t>El Salmo 147:15-17 dice, “Él envía sus órdenes a la tierra; su palabra corre velozmente. Manda la nieve como lana; esparce la escarcha cual ceniza. Arroja su hielo como migas de pan; ¿Quién puede resistir ante su frío? “</a:t>
            </a:r>
            <a:endParaRPr lang="en-US" b="1" dirty="0" smtClean="0">
              <a:solidFill>
                <a:srgbClr val="FF0000"/>
              </a:solidFill>
              <a:latin typeface="Lucida Sans" pitchFamily="34" charset="0"/>
            </a:endParaRPr>
          </a:p>
          <a:p>
            <a:pPr lvl="0" eaLnBrk="0" fontAlgn="base" hangingPunct="0">
              <a:spcBef>
                <a:spcPct val="0"/>
              </a:spcBef>
              <a:spcAft>
                <a:spcPct val="0"/>
              </a:spcAft>
              <a:tabLst>
                <a:tab pos="5153025" algn="l"/>
              </a:tabLst>
            </a:pPr>
            <a:endParaRPr lang="es-ES" b="1" dirty="0" smtClean="0">
              <a:solidFill>
                <a:srgbClr val="FF0000"/>
              </a:solidFill>
              <a:latin typeface="Lucida Sans" pitchFamily="34" charset="0"/>
              <a:ea typeface="Times New Roman" pitchFamily="18" charset="0"/>
              <a:cs typeface="Times New Roman" pitchFamily="18" charset="0"/>
            </a:endParaRPr>
          </a:p>
          <a:p>
            <a:pPr lvl="0" eaLnBrk="0" fontAlgn="base" hangingPunct="0">
              <a:spcBef>
                <a:spcPct val="0"/>
              </a:spcBef>
              <a:spcAft>
                <a:spcPct val="0"/>
              </a:spcAft>
              <a:tabLst>
                <a:tab pos="5153025" algn="l"/>
              </a:tabLst>
            </a:pPr>
            <a:r>
              <a:rPr lang="es-ES" b="1" dirty="0" smtClean="0">
                <a:solidFill>
                  <a:srgbClr val="FF0000"/>
                </a:solidFill>
                <a:latin typeface="Lucida Bright" pitchFamily="18" charset="0"/>
                <a:ea typeface="Times New Roman" pitchFamily="18" charset="0"/>
                <a:cs typeface="Times New Roman" pitchFamily="18" charset="0"/>
              </a:rPr>
              <a:t>La ciencia humana no ha encontrado una explicación para este fenómeno. Sin embargo, la precisión científica de la Biblia, que fue escrita miles de años antes de muchos de los descubrimientos científicos, es incuestionable</a:t>
            </a:r>
            <a:r>
              <a:rPr lang="es-ES" b="1" dirty="0" smtClean="0">
                <a:solidFill>
                  <a:srgbClr val="FF0000"/>
                </a:solidFill>
                <a:latin typeface="Lucida Sans" pitchFamily="34" charset="0"/>
                <a:ea typeface="Times New Roman" pitchFamily="18" charset="0"/>
                <a:cs typeface="Times New Roman" pitchFamily="18" charset="0"/>
              </a:rPr>
              <a:t>.</a:t>
            </a:r>
            <a:endParaRPr lang="es-ES" b="1" dirty="0" smtClean="0">
              <a:solidFill>
                <a:srgbClr val="FF0000"/>
              </a:solidFill>
              <a:latin typeface="Lucida Sans" pitchFamily="34" charset="0"/>
            </a:endParaRPr>
          </a:p>
        </p:txBody>
      </p:sp>
      <p:pic>
        <p:nvPicPr>
          <p:cNvPr id="5" name="Picture 2" descr="C:\Documents and Settings\Administrador\Escritorio\285800-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dministrador\Escritorio\380403-800x600-[DesktopNexus.com].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5" name="4 CuadroTexto"/>
          <p:cNvSpPr txBox="1"/>
          <p:nvPr/>
        </p:nvSpPr>
        <p:spPr>
          <a:xfrm>
            <a:off x="642910" y="571480"/>
            <a:ext cx="7358114" cy="369332"/>
          </a:xfrm>
          <a:prstGeom prst="rect">
            <a:avLst/>
          </a:prstGeom>
          <a:solidFill>
            <a:srgbClr val="FF9900">
              <a:alpha val="35000"/>
            </a:srgbClr>
          </a:solidFill>
        </p:spPr>
        <p:txBody>
          <a:bodyPr wrap="square" rtlCol="0">
            <a:spAutoFit/>
          </a:bodyPr>
          <a:lstStyle/>
          <a:p>
            <a:r>
              <a:rPr lang="es-ES" b="1" dirty="0" smtClean="0">
                <a:solidFill>
                  <a:srgbClr val="663300"/>
                </a:solidFill>
                <a:effectLst>
                  <a:outerShdw blurRad="38100" dist="38100" dir="2700000" algn="tl">
                    <a:srgbClr val="000000">
                      <a:alpha val="43137"/>
                    </a:srgbClr>
                  </a:outerShdw>
                </a:effectLst>
                <a:latin typeface="Lucida Sans" pitchFamily="34" charset="0"/>
              </a:rPr>
              <a:t>EXISTENCIA DE PARTÍCULAS DE POLVO EN LA ATMÓSFERA</a:t>
            </a:r>
            <a:endParaRPr lang="en-US" b="1" dirty="0" smtClean="0">
              <a:solidFill>
                <a:srgbClr val="663300"/>
              </a:solidFill>
              <a:effectLst>
                <a:outerShdw blurRad="38100" dist="38100" dir="2700000" algn="tl">
                  <a:srgbClr val="000000">
                    <a:alpha val="43137"/>
                  </a:srgbClr>
                </a:outerShdw>
              </a:effectLst>
              <a:latin typeface="Lucida Sans" pitchFamily="34" charset="0"/>
            </a:endParaRPr>
          </a:p>
        </p:txBody>
      </p:sp>
      <p:sp>
        <p:nvSpPr>
          <p:cNvPr id="14339" name="Rectangle 3"/>
          <p:cNvSpPr>
            <a:spLocks noChangeArrowheads="1"/>
          </p:cNvSpPr>
          <p:nvPr/>
        </p:nvSpPr>
        <p:spPr bwMode="auto">
          <a:xfrm>
            <a:off x="642910" y="1500174"/>
            <a:ext cx="7643866" cy="2585323"/>
          </a:xfrm>
          <a:prstGeom prst="rect">
            <a:avLst/>
          </a:prstGeom>
          <a:solidFill>
            <a:srgbClr val="FF9900">
              <a:alpha val="35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153025" algn="l"/>
              </a:tabLst>
            </a:pPr>
            <a:r>
              <a:rPr kumimoji="0" lang="es-ES" b="1" i="0" u="none" strike="noStrike" cap="none" normalizeH="0" baseline="0" dirty="0" smtClean="0">
                <a:ln>
                  <a:noFill/>
                </a:ln>
                <a:solidFill>
                  <a:srgbClr val="663300"/>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En Proverbios 8:26, Dios afirma que hay polvo en la atmósfera</a:t>
            </a:r>
            <a:r>
              <a:rPr kumimoji="0" lang="es-ES" i="0" u="none" strike="noStrike" cap="none" normalizeH="0" baseline="0" dirty="0" smtClean="0">
                <a:ln>
                  <a:noFill/>
                </a:ln>
                <a:solidFill>
                  <a:srgbClr val="663300"/>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tab pos="5153025" algn="l"/>
              </a:tabLst>
            </a:pPr>
            <a:endParaRPr kumimoji="0" lang="en-US" i="0" u="none" strike="noStrike" cap="none" normalizeH="0" baseline="0" dirty="0" smtClean="0">
              <a:ln>
                <a:noFill/>
              </a:ln>
              <a:solidFill>
                <a:srgbClr val="663300"/>
              </a:solidFill>
              <a:effectLst>
                <a:outerShdw blurRad="38100" dist="38100" dir="2700000" algn="tl">
                  <a:srgbClr val="000000">
                    <a:alpha val="43137"/>
                  </a:srgbClr>
                </a:outerShdw>
              </a:effectLst>
              <a:latin typeface="Lucida Sans"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153025" algn="l"/>
              </a:tabLst>
            </a:pPr>
            <a:r>
              <a:rPr kumimoji="0" lang="es-ES" b="1" i="0" u="none" strike="noStrike" cap="none" normalizeH="0" baseline="0" dirty="0" smtClean="0">
                <a:ln>
                  <a:noFill/>
                </a:ln>
                <a:solidFill>
                  <a:srgbClr val="663300"/>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Dice Proverbios 8:26</a:t>
            </a:r>
            <a:r>
              <a:rPr lang="es-ES" b="1" baseline="0" dirty="0" smtClean="0">
                <a:solidFill>
                  <a:srgbClr val="663300"/>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a:t>
            </a:r>
            <a:r>
              <a:rPr lang="es-ES" dirty="0" smtClean="0">
                <a:solidFill>
                  <a:srgbClr val="663300"/>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 </a:t>
            </a:r>
            <a:r>
              <a:rPr kumimoji="0" lang="es-ES" b="1" i="0" u="none" strike="noStrike" cap="none" normalizeH="0" baseline="0" dirty="0" smtClean="0">
                <a:ln>
                  <a:noFill/>
                </a:ln>
                <a:solidFill>
                  <a:srgbClr val="663300"/>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“Cuando Él no había hecho aún la tierra y los campos, ni el polvo primero del mundo”. </a:t>
            </a:r>
          </a:p>
          <a:p>
            <a:pPr marL="0" marR="0" lvl="0" indent="0" algn="l" defTabSz="914400" rtl="0" eaLnBrk="0" fontAlgn="base" latinLnBrk="0" hangingPunct="0">
              <a:lnSpc>
                <a:spcPct val="100000"/>
              </a:lnSpc>
              <a:spcBef>
                <a:spcPct val="0"/>
              </a:spcBef>
              <a:spcAft>
                <a:spcPct val="0"/>
              </a:spcAft>
              <a:buClrTx/>
              <a:buSzTx/>
              <a:buFontTx/>
              <a:buNone/>
              <a:tabLst>
                <a:tab pos="5153025" algn="l"/>
              </a:tabLst>
            </a:pPr>
            <a:endParaRPr kumimoji="0" lang="en-US" i="0" u="none" strike="noStrike" cap="none" normalizeH="0" baseline="0" dirty="0" smtClean="0">
              <a:ln>
                <a:noFill/>
              </a:ln>
              <a:solidFill>
                <a:srgbClr val="663300"/>
              </a:solidFill>
              <a:effectLst>
                <a:outerShdw blurRad="38100" dist="38100" dir="2700000" algn="tl">
                  <a:srgbClr val="000000">
                    <a:alpha val="43137"/>
                  </a:srgbClr>
                </a:outerShdw>
              </a:effectLst>
              <a:latin typeface="Lucida Sans"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153025" algn="l"/>
              </a:tabLst>
            </a:pPr>
            <a:r>
              <a:rPr kumimoji="0" lang="es-ES" b="1" i="0" u="none" strike="noStrike" cap="none" normalizeH="0" baseline="0" dirty="0" smtClean="0">
                <a:ln>
                  <a:noFill/>
                </a:ln>
                <a:solidFill>
                  <a:srgbClr val="663300"/>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Hoy nos dice la ciencia </a:t>
            </a:r>
            <a:r>
              <a:rPr kumimoji="0" lang="es-ES" b="1" i="0" u="none" strike="noStrike" cap="none" normalizeH="0" baseline="0" dirty="0" smtClean="0">
                <a:ln>
                  <a:noFill/>
                </a:ln>
                <a:solidFill>
                  <a:srgbClr val="663300"/>
                </a:solidFill>
                <a:latin typeface="Lucida Sans" pitchFamily="34" charset="0"/>
                <a:ea typeface="Times New Roman" pitchFamily="18" charset="0"/>
                <a:cs typeface="Times New Roman" pitchFamily="18" charset="0"/>
              </a:rPr>
              <a:t>que el color azul del cielo es el resultado de que la luz blanca del sol atraviesa la atmósfera y la luz de longitudes de onda más cortas se dispersan por las partículas de polvo suspendidas en el aire. </a:t>
            </a:r>
            <a:endParaRPr kumimoji="0" lang="es-ES" b="1" i="0" u="none" strike="noStrike" cap="none" normalizeH="0" baseline="0" dirty="0" smtClean="0">
              <a:ln>
                <a:noFill/>
              </a:ln>
              <a:solidFill>
                <a:srgbClr val="663300"/>
              </a:solidFill>
              <a:latin typeface="Lucida Sans" pitchFamily="34" charset="0"/>
            </a:endParaRPr>
          </a:p>
        </p:txBody>
      </p:sp>
      <p:pic>
        <p:nvPicPr>
          <p:cNvPr id="7" name="Picture 2" descr="C:\Documents and Settings\Administrador\Escritorio\380403-800x600-[DesktopNexus.com].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Administrador\Escritorio\561022-800x600-Su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1357290" y="4423226"/>
            <a:ext cx="7215238" cy="923330"/>
          </a:xfrm>
          <a:prstGeom prst="rect">
            <a:avLst/>
          </a:prstGeom>
          <a:noFill/>
        </p:spPr>
        <p:txBody>
          <a:bodyPr wrap="square" rtlCol="0">
            <a:spAutoFit/>
          </a:bodyPr>
          <a:lstStyle/>
          <a:p>
            <a:endParaRPr lang="es-ES" dirty="0" smtClean="0">
              <a:latin typeface="Trebuchet MS" pitchFamily="34" charset="0"/>
              <a:ea typeface="Times New Roman" pitchFamily="18" charset="0"/>
              <a:cs typeface="Times New Roman" pitchFamily="18" charset="0"/>
            </a:endParaRPr>
          </a:p>
          <a:p>
            <a:endParaRPr lang="es-ES" dirty="0" smtClean="0">
              <a:latin typeface="Trebuchet MS" pitchFamily="34" charset="0"/>
              <a:cs typeface="Times New Roman" pitchFamily="18" charset="0"/>
            </a:endParaRPr>
          </a:p>
          <a:p>
            <a:endParaRPr lang="en-US" dirty="0" smtClean="0"/>
          </a:p>
        </p:txBody>
      </p:sp>
      <p:sp>
        <p:nvSpPr>
          <p:cNvPr id="6" name="5 CuadroTexto"/>
          <p:cNvSpPr txBox="1"/>
          <p:nvPr/>
        </p:nvSpPr>
        <p:spPr>
          <a:xfrm>
            <a:off x="1357290" y="928670"/>
            <a:ext cx="4643470" cy="369332"/>
          </a:xfrm>
          <a:prstGeom prst="rect">
            <a:avLst/>
          </a:prstGeom>
          <a:solidFill>
            <a:srgbClr val="CC3300">
              <a:alpha val="25000"/>
            </a:srgbClr>
          </a:solidFill>
        </p:spPr>
        <p:txBody>
          <a:bodyPr wrap="square" rtlCol="0">
            <a:spAutoFit/>
          </a:bodyPr>
          <a:lstStyle/>
          <a:p>
            <a:r>
              <a:rPr lang="es-ES" b="1" u="sng" dirty="0" smtClean="0">
                <a:solidFill>
                  <a:schemeClr val="bg1"/>
                </a:solidFill>
                <a:effectLst>
                  <a:outerShdw blurRad="38100" dist="38100" dir="2700000" algn="tl">
                    <a:srgbClr val="000000">
                      <a:alpha val="43137"/>
                    </a:srgbClr>
                  </a:outerShdw>
                </a:effectLst>
                <a:latin typeface="Lucida Sans" pitchFamily="34" charset="0"/>
              </a:rPr>
              <a:t>DESCRIPCIÓN DE LA ÓRBITA DEL SOL</a:t>
            </a:r>
            <a:endParaRPr lang="en-US" b="1" u="sng" dirty="0" smtClean="0">
              <a:solidFill>
                <a:schemeClr val="bg1"/>
              </a:solidFill>
              <a:effectLst>
                <a:outerShdw blurRad="38100" dist="38100" dir="2700000" algn="tl">
                  <a:srgbClr val="000000">
                    <a:alpha val="43137"/>
                  </a:srgbClr>
                </a:outerShdw>
              </a:effectLst>
              <a:latin typeface="Lucida Sans" pitchFamily="34" charset="0"/>
            </a:endParaRPr>
          </a:p>
        </p:txBody>
      </p:sp>
      <p:sp>
        <p:nvSpPr>
          <p:cNvPr id="5" name="4 Rectángulo"/>
          <p:cNvSpPr/>
          <p:nvPr/>
        </p:nvSpPr>
        <p:spPr>
          <a:xfrm>
            <a:off x="1357290" y="1571612"/>
            <a:ext cx="6072230" cy="1200329"/>
          </a:xfrm>
          <a:prstGeom prst="rect">
            <a:avLst/>
          </a:prstGeom>
          <a:solidFill>
            <a:srgbClr val="CC3300">
              <a:alpha val="25000"/>
            </a:srgbClr>
          </a:solidFill>
        </p:spPr>
        <p:txBody>
          <a:bodyPr wrap="square">
            <a:spAutoFit/>
          </a:bodyPr>
          <a:lstStyle/>
          <a:p>
            <a:r>
              <a:rPr lang="es-ES" b="1" dirty="0" smtClean="0">
                <a:solidFill>
                  <a:schemeClr val="bg1"/>
                </a:solidFill>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El Salmo 19, versículos 4,6, hablando del sol expresa: “De un cabo de los cielos es su salida, y su giro hasta la extremidad de ello; y no hay quien se esconda de su calor”</a:t>
            </a:r>
          </a:p>
        </p:txBody>
      </p:sp>
      <p:pic>
        <p:nvPicPr>
          <p:cNvPr id="7" name="Picture 2" descr="C:\Documents and Settings\Administrador\Escritorio\561022-800x600-Su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Administrador\Escritorio\137069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642910" y="357166"/>
            <a:ext cx="7929618" cy="2308324"/>
          </a:xfrm>
          <a:prstGeom prst="rect">
            <a:avLst/>
          </a:prstGeom>
          <a:solidFill>
            <a:srgbClr val="CC6600">
              <a:alpha val="20000"/>
            </a:srgbClr>
          </a:solidFill>
        </p:spPr>
        <p:txBody>
          <a:bodyPr wrap="square">
            <a:spAutoFit/>
          </a:bodyPr>
          <a:lstStyle/>
          <a:p>
            <a:pPr lvl="0"/>
            <a:r>
              <a:rPr lang="es-ES" b="1" dirty="0" smtClean="0">
                <a:latin typeface="Lucida Sans" pitchFamily="34" charset="0"/>
                <a:ea typeface="Times New Roman" pitchFamily="18" charset="0"/>
                <a:cs typeface="Times New Roman" pitchFamily="18" charset="0"/>
              </a:rPr>
              <a:t>Las palabras del salmista pueden contener un significado más profundo y verdaderamente científico. Es creencia actual de los más afamados astrónomos que el sol, con todo el sistema solar, se desplaza por el espacio a la fantástica velocidad de 1.188,000 Km/h, siguiendo una órbita tan gigantesca que tarda en recorrerla 2 millones de siglos. Más aún, es probable que nuestra galaxia se mueva también con respecto a otras galaxias</a:t>
            </a:r>
            <a:r>
              <a:rPr lang="es-ES" dirty="0" smtClean="0">
                <a:latin typeface="Lucida Sans" pitchFamily="34" charset="0"/>
                <a:ea typeface="Times New Roman" pitchFamily="18" charset="0"/>
                <a:cs typeface="Times New Roman" pitchFamily="18" charset="0"/>
              </a:rPr>
              <a:t>. </a:t>
            </a:r>
            <a:r>
              <a:rPr lang="es-ES" b="1" dirty="0" smtClean="0">
                <a:effectLst>
                  <a:outerShdw blurRad="38100" dist="38100" dir="2700000" algn="tl">
                    <a:srgbClr val="000000">
                      <a:alpha val="43137"/>
                    </a:srgbClr>
                  </a:outerShdw>
                </a:effectLst>
                <a:latin typeface="Lucida Sans" pitchFamily="34" charset="0"/>
                <a:ea typeface="Times New Roman" pitchFamily="18" charset="0"/>
                <a:cs typeface="Times New Roman" pitchFamily="18" charset="0"/>
              </a:rPr>
              <a:t>¡La órbita del sol es, verdaderamente de un cabo de los cielos al otro!</a:t>
            </a:r>
            <a:endParaRPr lang="es-ES" b="1" dirty="0" smtClean="0">
              <a:effectLst>
                <a:outerShdw blurRad="38100" dist="38100" dir="2700000" algn="tl">
                  <a:srgbClr val="000000">
                    <a:alpha val="43137"/>
                  </a:srgbClr>
                </a:outerShdw>
              </a:effectLst>
              <a:latin typeface="Lucida Sans" pitchFamily="34" charset="0"/>
            </a:endParaRPr>
          </a:p>
        </p:txBody>
      </p:sp>
      <p:pic>
        <p:nvPicPr>
          <p:cNvPr id="5" name="Picture 2" descr="C:\Documents and Settings\Administrador\Escritorio\137069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Documents and Settings\Administrador\Escritorio\11308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00034" y="571480"/>
            <a:ext cx="6072230" cy="369332"/>
          </a:xfrm>
          <a:prstGeom prst="rect">
            <a:avLst/>
          </a:prstGeom>
          <a:solidFill>
            <a:srgbClr val="0033CC">
              <a:alpha val="33000"/>
            </a:srgbClr>
          </a:solidFill>
        </p:spPr>
        <p:txBody>
          <a:bodyPr wrap="square" rtlCol="0">
            <a:spAutoFit/>
          </a:bodyPr>
          <a:lstStyle/>
          <a:p>
            <a:r>
              <a:rPr lang="es-ES" b="1" u="sng" dirty="0" smtClean="0">
                <a:solidFill>
                  <a:schemeClr val="bg1"/>
                </a:solidFill>
                <a:effectLst>
                  <a:outerShdw blurRad="38100" dist="38100" dir="2700000" algn="tl">
                    <a:srgbClr val="000000">
                      <a:alpha val="43137"/>
                    </a:srgbClr>
                  </a:outerShdw>
                </a:effectLst>
                <a:latin typeface="Lucida Bright" pitchFamily="18" charset="0"/>
              </a:rPr>
              <a:t>CONSTITUCIÓN  QUÍMICA DEL CUERPO HUMANO </a:t>
            </a:r>
            <a:endParaRPr lang="en-US" b="1" u="sng"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9217" name="Rectangle 1"/>
          <p:cNvSpPr>
            <a:spLocks noChangeArrowheads="1"/>
          </p:cNvSpPr>
          <p:nvPr/>
        </p:nvSpPr>
        <p:spPr bwMode="auto">
          <a:xfrm>
            <a:off x="0" y="0"/>
            <a:ext cx="269626" cy="24622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153025" algn="l"/>
              </a:tabLst>
            </a:pPr>
            <a:r>
              <a:rPr kumimoji="0" lang="es-ES" sz="1000" b="0" i="0" u="none" strike="noStrike" cap="none" normalizeH="0" baseline="0" dirty="0" smtClean="0">
                <a:ln>
                  <a:noFill/>
                </a:ln>
                <a:solidFill>
                  <a:schemeClr val="tx1"/>
                </a:solidFill>
                <a:effectLst/>
                <a:latin typeface="Trebuchet MS" pitchFamily="34" charset="0"/>
                <a:ea typeface="Times New Roman" pitchFamily="18" charset="0"/>
                <a:cs typeface="Times New Roman" pitchFamily="18" charset="0"/>
              </a:rPr>
              <a:t>. </a:t>
            </a:r>
            <a:endParaRPr kumimoji="0" lang="es-ES" sz="1800" b="0" i="0" u="none" strike="noStrike" cap="none" normalizeH="0" baseline="0" dirty="0" smtClean="0">
              <a:ln>
                <a:noFill/>
              </a:ln>
              <a:solidFill>
                <a:schemeClr val="tx1"/>
              </a:solidFill>
              <a:effectLst/>
              <a:latin typeface="Arial" pitchFamily="34" charset="0"/>
            </a:endParaRPr>
          </a:p>
        </p:txBody>
      </p:sp>
      <p:sp>
        <p:nvSpPr>
          <p:cNvPr id="7" name="6 Rectángulo"/>
          <p:cNvSpPr/>
          <p:nvPr/>
        </p:nvSpPr>
        <p:spPr>
          <a:xfrm>
            <a:off x="428596" y="4714884"/>
            <a:ext cx="8001056" cy="1754326"/>
          </a:xfrm>
          <a:prstGeom prst="rect">
            <a:avLst/>
          </a:prstGeom>
          <a:solidFill>
            <a:srgbClr val="0033CC">
              <a:alpha val="35000"/>
            </a:srgbClr>
          </a:solidFill>
        </p:spPr>
        <p:txBody>
          <a:bodyPr wrap="square">
            <a:spAutoFit/>
          </a:bodyPr>
          <a:lstStyle/>
          <a:p>
            <a:pPr lvl="0" fontAlgn="base">
              <a:spcBef>
                <a:spcPct val="0"/>
              </a:spcBef>
              <a:spcAft>
                <a:spcPct val="0"/>
              </a:spcAft>
              <a:tabLst>
                <a:tab pos="5153025" algn="l"/>
              </a:tabLst>
            </a:pPr>
            <a:r>
              <a:rPr lang="es-ES" b="1" dirty="0" smtClean="0">
                <a:solidFill>
                  <a:schemeClr val="bg1"/>
                </a:solidFill>
                <a:latin typeface="Lucida Bright" pitchFamily="18" charset="0"/>
                <a:ea typeface="Times New Roman" pitchFamily="18" charset="0"/>
                <a:cs typeface="Times New Roman" pitchFamily="18" charset="0"/>
              </a:rPr>
              <a:t>La Biblia afirma en Génesis 2:7, que el cuerpo del hombre es hecho del “polvo,” o de los elementos que están en el polvo de la tierra.</a:t>
            </a:r>
          </a:p>
          <a:p>
            <a:pPr lvl="0" fontAlgn="base">
              <a:spcBef>
                <a:spcPct val="0"/>
              </a:spcBef>
              <a:spcAft>
                <a:spcPct val="0"/>
              </a:spcAft>
              <a:tabLst>
                <a:tab pos="5153025" algn="l"/>
              </a:tabLst>
            </a:pPr>
            <a:endParaRPr lang="es-ES" b="1" dirty="0" smtClean="0">
              <a:solidFill>
                <a:schemeClr val="bg1"/>
              </a:solidFill>
              <a:latin typeface="Lucida Bright" pitchFamily="18" charset="0"/>
              <a:cs typeface="Times New Roman" pitchFamily="18" charset="0"/>
            </a:endParaRPr>
          </a:p>
          <a:p>
            <a:r>
              <a:rPr lang="es-ES" b="1" dirty="0" smtClean="0">
                <a:solidFill>
                  <a:schemeClr val="bg1"/>
                </a:solidFill>
                <a:effectLst>
                  <a:outerShdw blurRad="38100" dist="38100" dir="2700000" algn="tl">
                    <a:srgbClr val="000000">
                      <a:alpha val="43137"/>
                    </a:srgbClr>
                  </a:outerShdw>
                </a:effectLst>
                <a:latin typeface="Lucida Bright" pitchFamily="18" charset="0"/>
              </a:rPr>
              <a:t>GENESIS 2:7, Entonces el Señor Dios formó al hombre del polvo de la tierra, y sopló en su nariz el aliento de vida; y fue el hombre un ser viviente. </a:t>
            </a:r>
          </a:p>
        </p:txBody>
      </p:sp>
      <p:pic>
        <p:nvPicPr>
          <p:cNvPr id="8" name="Picture 3" descr="C:\Documents and Settings\Administrador\Escritorio\11308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Administrador\Escritorio\302004-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solidFill>
            <a:srgbClr val="6600CC"/>
          </a:solidFill>
        </p:spPr>
      </p:pic>
      <p:sp>
        <p:nvSpPr>
          <p:cNvPr id="4" name="3 CuadroTexto"/>
          <p:cNvSpPr txBox="1"/>
          <p:nvPr/>
        </p:nvSpPr>
        <p:spPr>
          <a:xfrm>
            <a:off x="0" y="0"/>
            <a:ext cx="8286776" cy="1477328"/>
          </a:xfrm>
          <a:prstGeom prst="rect">
            <a:avLst/>
          </a:prstGeom>
          <a:solidFill>
            <a:srgbClr val="6600CC">
              <a:alpha val="24706"/>
            </a:srgbClr>
          </a:solidFill>
        </p:spPr>
        <p:txBody>
          <a:bodyPr wrap="square" rtlCol="0">
            <a:spAutoFit/>
          </a:bodyPr>
          <a:lstStyle/>
          <a:p>
            <a:r>
              <a:rPr lang="es-ES" b="1" dirty="0" smtClean="0">
                <a:solidFill>
                  <a:srgbClr val="FFFF00"/>
                </a:solidFill>
                <a:latin typeface="Lucida Bright" pitchFamily="18" charset="0"/>
              </a:rPr>
              <a:t>Cuando se reduce el cuerpo del hombre a sus elementos básicos, se encuentra que está compuesto de los siguientes elementos: carbono, hidrógeno, nitrógeno, oxígeno, flúor, sodio, magnesio, silicio, azufre, fósforo, cloro, potasio, calcio, manganeso, hierro y yodo, ¡y todos estos se encuentran en el polvo de la tierra</a:t>
            </a:r>
            <a:r>
              <a:rPr lang="es-ES" b="1" dirty="0" smtClean="0">
                <a:solidFill>
                  <a:srgbClr val="FFFF00"/>
                </a:solidFill>
                <a:effectLst>
                  <a:outerShdw blurRad="38100" dist="38100" dir="2700000" algn="tl">
                    <a:srgbClr val="000000">
                      <a:alpha val="43137"/>
                    </a:srgbClr>
                  </a:outerShdw>
                </a:effectLst>
                <a:latin typeface="Lucida Sans" pitchFamily="34" charset="0"/>
              </a:rPr>
              <a:t>!</a:t>
            </a:r>
            <a:endParaRPr lang="en-US" b="1" dirty="0" smtClean="0">
              <a:solidFill>
                <a:srgbClr val="FFFF00"/>
              </a:solidFill>
              <a:effectLst>
                <a:outerShdw blurRad="38100" dist="38100" dir="2700000" algn="tl">
                  <a:srgbClr val="000000">
                    <a:alpha val="43137"/>
                  </a:srgbClr>
                </a:outerShdw>
              </a:effectLst>
              <a:latin typeface="Lucida Sans" pitchFamily="34" charset="0"/>
            </a:endParaRPr>
          </a:p>
        </p:txBody>
      </p:sp>
      <p:pic>
        <p:nvPicPr>
          <p:cNvPr id="5" name="Picture 2" descr="C:\Documents and Settings\Administrador\Escritorio\302004-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solidFill>
            <a:srgbClr val="6600CC"/>
          </a:solidFill>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Administrador\Escritorio\894983-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642910" y="1000108"/>
            <a:ext cx="6786610" cy="369332"/>
          </a:xfrm>
          <a:prstGeom prst="rect">
            <a:avLst/>
          </a:prstGeom>
          <a:solidFill>
            <a:srgbClr val="FF0000">
              <a:alpha val="25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LA SANGRE COMO ELEMENTO BIOLÓGICO DE LA VIDA</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3071810"/>
            <a:ext cx="7643866" cy="1754326"/>
          </a:xfrm>
          <a:prstGeom prst="rect">
            <a:avLst/>
          </a:prstGeom>
          <a:solidFill>
            <a:srgbClr val="FF0000">
              <a:alpha val="25000"/>
            </a:srgbClr>
          </a:solidFill>
        </p:spPr>
        <p:txBody>
          <a:bodyPr wrap="square" rtlCol="0">
            <a:spAutoFit/>
          </a:bodyPr>
          <a:lstStyle/>
          <a:p>
            <a:r>
              <a:rPr lang="es-ES" b="1" dirty="0" smtClean="0">
                <a:solidFill>
                  <a:schemeClr val="bg1"/>
                </a:solidFill>
                <a:latin typeface="Lucida Bright" pitchFamily="18" charset="0"/>
              </a:rPr>
              <a:t>La gran verdad revelada en Levítico 17:11 (y en varios otros pasajes) tocante a la importancia de la sangre en el mecanismo biológico, hace pocos años fue comprendida adecuadamente: </a:t>
            </a:r>
            <a:r>
              <a:rPr lang="es-ES" b="1" dirty="0" smtClean="0">
                <a:solidFill>
                  <a:schemeClr val="bg1"/>
                </a:solidFill>
                <a:effectLst>
                  <a:outerShdw blurRad="38100" dist="38100" dir="2700000" algn="tl">
                    <a:srgbClr val="000000">
                      <a:alpha val="43137"/>
                    </a:srgbClr>
                  </a:outerShdw>
                </a:effectLst>
                <a:latin typeface="Lucida Bright" pitchFamily="18" charset="0"/>
              </a:rPr>
              <a:t>Levítico 14:11, dice: “Porque la vida de toda carne en la sangre está…” La vida depende del ininterrumpido aporte de oxígeno, agua, y alimento a las células de todo el organismo.</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pic>
        <p:nvPicPr>
          <p:cNvPr id="6" name="Picture 2" descr="C:\Documents and Settings\Administrador\Escritorio\894983-800x600-[DesktopNexus.com].jpg"/>
          <p:cNvPicPr>
            <a:picLocks noChangeAspect="1" noChangeArrowheads="1"/>
          </p:cNvPicPr>
          <p:nvPr/>
        </p:nvPicPr>
        <p:blipFill>
          <a:blip r:embed="rId2"/>
          <a:srcRect/>
          <a:stretch>
            <a:fillRect/>
          </a:stretch>
        </p:blipFill>
        <p:spPr bwMode="auto">
          <a:xfrm>
            <a:off x="1" y="-1"/>
            <a:ext cx="9144000" cy="6858001"/>
          </a:xfrm>
          <a:prstGeom prst="rect">
            <a:avLst/>
          </a:prstGeom>
          <a:noFill/>
        </p:spPr>
      </p:pic>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Administrador\Escritorio\Blood_transfusion.jpg"/>
          <p:cNvPicPr>
            <a:picLocks noChangeAspect="1" noChangeArrowheads="1"/>
          </p:cNvPicPr>
          <p:nvPr/>
        </p:nvPicPr>
        <p:blipFill>
          <a:blip r:embed="rId2"/>
          <a:srcRect/>
          <a:stretch>
            <a:fillRect/>
          </a:stretch>
        </p:blipFill>
        <p:spPr bwMode="auto">
          <a:xfrm>
            <a:off x="0" y="0"/>
            <a:ext cx="4874965" cy="6858000"/>
          </a:xfrm>
          <a:prstGeom prst="rect">
            <a:avLst/>
          </a:prstGeom>
          <a:noFill/>
        </p:spPr>
      </p:pic>
      <p:pic>
        <p:nvPicPr>
          <p:cNvPr id="17411" name="Picture 3" descr="C:\Documents and Settings\Administrador\Escritorio\027.jpg"/>
          <p:cNvPicPr>
            <a:picLocks noChangeAspect="1" noChangeArrowheads="1"/>
          </p:cNvPicPr>
          <p:nvPr/>
        </p:nvPicPr>
        <p:blipFill>
          <a:blip r:embed="rId3"/>
          <a:srcRect/>
          <a:stretch>
            <a:fillRect/>
          </a:stretch>
        </p:blipFill>
        <p:spPr bwMode="auto">
          <a:xfrm>
            <a:off x="4857752" y="0"/>
            <a:ext cx="4286248" cy="6858000"/>
          </a:xfrm>
          <a:prstGeom prst="rect">
            <a:avLst/>
          </a:prstGeom>
          <a:noFill/>
        </p:spPr>
      </p:pic>
      <p:sp>
        <p:nvSpPr>
          <p:cNvPr id="4" name="3 CuadroTexto"/>
          <p:cNvSpPr txBox="1"/>
          <p:nvPr/>
        </p:nvSpPr>
        <p:spPr>
          <a:xfrm>
            <a:off x="571472" y="1071546"/>
            <a:ext cx="7715304" cy="2031325"/>
          </a:xfrm>
          <a:prstGeom prst="rect">
            <a:avLst/>
          </a:prstGeom>
          <a:solidFill>
            <a:srgbClr val="0000FF">
              <a:alpha val="24706"/>
            </a:srgbClr>
          </a:solidFill>
        </p:spPr>
        <p:txBody>
          <a:bodyPr wrap="square" rtlCol="0">
            <a:spAutoFit/>
          </a:bodyPr>
          <a:lstStyle/>
          <a:p>
            <a:pPr lvl="0" fontAlgn="base">
              <a:spcBef>
                <a:spcPct val="0"/>
              </a:spcBef>
              <a:spcAft>
                <a:spcPct val="0"/>
              </a:spcAft>
            </a:pPr>
            <a:r>
              <a:rPr lang="es-ES" b="1" dirty="0" smtClean="0">
                <a:solidFill>
                  <a:schemeClr val="bg1"/>
                </a:solidFill>
                <a:effectLst>
                  <a:outerShdw blurRad="38100" dist="38100" dir="2700000" algn="tl">
                    <a:srgbClr val="000000">
                      <a:alpha val="43137"/>
                    </a:srgbClr>
                  </a:outerShdw>
                </a:effectLst>
                <a:latin typeface="Lucida Bright" pitchFamily="18" charset="0"/>
                <a:ea typeface="Times New Roman" pitchFamily="18" charset="0"/>
                <a:cs typeface="Times New Roman" pitchFamily="18" charset="0"/>
              </a:rPr>
              <a:t>La función de la sangre como elemento de batalla en la destrucción de los microorganismos patógenos, y como reparadora de tejidos dañados, es uno de los descubrimientos más significativos de la ciencia médica moderna, y el empleo de las TRANSFUSIONES como tratamiento óptimo en innumerables enfermedades testifica de la vital importancia de la sangre en el mantenimiento de la vida.</a:t>
            </a:r>
            <a:endParaRPr lang="es-ES" sz="4000" b="1" dirty="0" smtClean="0">
              <a:solidFill>
                <a:schemeClr val="bg1"/>
              </a:solidFill>
              <a:effectLst>
                <a:outerShdw blurRad="38100" dist="38100" dir="2700000" algn="tl">
                  <a:srgbClr val="000000">
                    <a:alpha val="43137"/>
                  </a:srgbClr>
                </a:outerShdw>
              </a:effectLst>
              <a:latin typeface="Lucida Bright" pitchFamily="18" charset="0"/>
            </a:endParaRPr>
          </a:p>
        </p:txBody>
      </p:sp>
      <p:pic>
        <p:nvPicPr>
          <p:cNvPr id="6" name="Picture 2" descr="C:\Documents and Settings\Administrador\Escritorio\Blood_transfusion.jpg"/>
          <p:cNvPicPr>
            <a:picLocks noChangeAspect="1" noChangeArrowheads="1"/>
          </p:cNvPicPr>
          <p:nvPr/>
        </p:nvPicPr>
        <p:blipFill>
          <a:blip r:embed="rId2"/>
          <a:srcRect/>
          <a:stretch>
            <a:fillRect/>
          </a:stretch>
        </p:blipFill>
        <p:spPr bwMode="auto">
          <a:xfrm>
            <a:off x="0" y="0"/>
            <a:ext cx="4874965" cy="6858000"/>
          </a:xfrm>
          <a:prstGeom prst="rect">
            <a:avLst/>
          </a:prstGeom>
          <a:noFill/>
        </p:spPr>
      </p:pic>
      <p:pic>
        <p:nvPicPr>
          <p:cNvPr id="7" name="Picture 3" descr="C:\Documents and Settings\Administrador\Escritorio\027.jpg"/>
          <p:cNvPicPr>
            <a:picLocks noChangeAspect="1" noChangeArrowheads="1"/>
          </p:cNvPicPr>
          <p:nvPr/>
        </p:nvPicPr>
        <p:blipFill>
          <a:blip r:embed="rId3"/>
          <a:srcRect/>
          <a:stretch>
            <a:fillRect/>
          </a:stretch>
        </p:blipFill>
        <p:spPr bwMode="auto">
          <a:xfrm>
            <a:off x="4857752" y="0"/>
            <a:ext cx="4286248" cy="6858000"/>
          </a:xfrm>
          <a:prstGeom prst="rect">
            <a:avLst/>
          </a:prstGeom>
          <a:noFill/>
        </p:spPr>
      </p:pic>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dministrador\Escritorio\146342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642910" y="714356"/>
            <a:ext cx="2428892" cy="369332"/>
          </a:xfrm>
          <a:prstGeom prst="rect">
            <a:avLst/>
          </a:prstGeom>
          <a:solidFill>
            <a:srgbClr val="666633">
              <a:alpha val="50000"/>
            </a:srgbClr>
          </a:solidFill>
        </p:spPr>
        <p:txBody>
          <a:bodyPr wrap="square" rtlCol="0">
            <a:spAutoFit/>
          </a:bodyPr>
          <a:lstStyle/>
          <a:p>
            <a:r>
              <a:rPr lang="es-ES" b="1" u="sng" dirty="0" smtClean="0">
                <a:solidFill>
                  <a:schemeClr val="bg1"/>
                </a:solidFill>
                <a:effectLst>
                  <a:outerShdw blurRad="38100" dist="38100" dir="2700000" algn="tl">
                    <a:srgbClr val="000000">
                      <a:alpha val="43137"/>
                    </a:srgbClr>
                  </a:outerShdw>
                </a:effectLst>
                <a:latin typeface="Lucida Bright" pitchFamily="18" charset="0"/>
              </a:rPr>
              <a:t>EL PESO DEL AIRE</a:t>
            </a:r>
            <a:endParaRPr lang="en-US" b="1" u="sng" dirty="0" smtClean="0">
              <a:solidFill>
                <a:schemeClr val="bg1"/>
              </a:solidFill>
              <a:effectLst>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642910" y="1500174"/>
            <a:ext cx="7572428" cy="2031325"/>
          </a:xfrm>
          <a:prstGeom prst="rect">
            <a:avLst/>
          </a:prstGeom>
          <a:solidFill>
            <a:srgbClr val="666633">
              <a:alpha val="50000"/>
            </a:srgbClr>
          </a:solidFill>
        </p:spPr>
        <p:txBody>
          <a:bodyPr wrap="square" rtlCol="0">
            <a:spAutoFit/>
          </a:bodyPr>
          <a:lstStyle/>
          <a:p>
            <a:r>
              <a:rPr lang="es-ES" b="1" dirty="0" smtClean="0">
                <a:solidFill>
                  <a:schemeClr val="bg1"/>
                </a:solidFill>
                <a:latin typeface="Lucida Bright" pitchFamily="18" charset="0"/>
              </a:rPr>
              <a:t>También desde la antigüedad se creyó que el aire no tenía peso alguno. No obstante, cuando el libro de Job se escribió, la Biblia ha sostenido que el aire tiene peso. El texto es </a:t>
            </a:r>
            <a:r>
              <a:rPr lang="es-ES" b="1" dirty="0" smtClean="0">
                <a:solidFill>
                  <a:schemeClr val="bg1"/>
                </a:solidFill>
                <a:effectLst>
                  <a:outerShdw blurRad="38100" dist="38100" dir="2700000" algn="tl">
                    <a:srgbClr val="000000">
                      <a:alpha val="43137"/>
                    </a:srgbClr>
                  </a:outerShdw>
                </a:effectLst>
                <a:latin typeface="Lucida Bright" pitchFamily="18" charset="0"/>
              </a:rPr>
              <a:t>Job 28: 23-25 que dice: “ Dios entiende el camino de ella, y conoce su lugar . Porque ÉL mira hasta los fines de la tierra y ve cuanto hay debajo de los cielos.</a:t>
            </a:r>
            <a:r>
              <a:rPr lang="es-ES" b="1" dirty="0" smtClean="0">
                <a:solidFill>
                  <a:schemeClr val="bg1"/>
                </a:solidFill>
                <a:latin typeface="Lucida Bright" pitchFamily="18" charset="0"/>
              </a:rPr>
              <a:t> </a:t>
            </a:r>
            <a:r>
              <a:rPr lang="es-ES" b="1" u="sng" dirty="0" smtClean="0">
                <a:solidFill>
                  <a:schemeClr val="bg1"/>
                </a:solidFill>
                <a:effectLst>
                  <a:outerShdw blurRad="38100" dist="38100" dir="2700000" algn="tl">
                    <a:srgbClr val="000000">
                      <a:alpha val="43137"/>
                    </a:srgbClr>
                  </a:outerShdw>
                </a:effectLst>
                <a:latin typeface="Lucida Bright" pitchFamily="18" charset="0"/>
              </a:rPr>
              <a:t>AL DAR PESO AL VIENTO y poner las aguas por medida”</a:t>
            </a:r>
            <a:endParaRPr lang="en-US" b="1" u="sng" dirty="0" smtClean="0">
              <a:solidFill>
                <a:schemeClr val="bg1"/>
              </a:solidFill>
              <a:effectLst>
                <a:outerShdw blurRad="38100" dist="38100" dir="2700000" algn="tl">
                  <a:srgbClr val="000000">
                    <a:alpha val="43137"/>
                  </a:srgbClr>
                </a:outerShdw>
              </a:effectLst>
              <a:latin typeface="Lucida Bright" pitchFamily="18" charset="0"/>
            </a:endParaRPr>
          </a:p>
        </p:txBody>
      </p:sp>
      <p:pic>
        <p:nvPicPr>
          <p:cNvPr id="5" name="Picture 2" descr="C:\Documents and Settings\Administrador\Escritorio\146342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upload.wikimedia.org/wikipedia/commons/thumb/b/b2/Libr0367.jpg/220px-Libr0367.jpg"/>
          <p:cNvPicPr>
            <a:picLocks noChangeAspect="1" noChangeArrowheads="1"/>
          </p:cNvPicPr>
          <p:nvPr/>
        </p:nvPicPr>
        <p:blipFill>
          <a:blip r:embed="rId2"/>
          <a:srcRect/>
          <a:stretch>
            <a:fillRect/>
          </a:stretch>
        </p:blipFill>
        <p:spPr bwMode="auto">
          <a:xfrm>
            <a:off x="0" y="0"/>
            <a:ext cx="5012492" cy="6858000"/>
          </a:xfrm>
          <a:prstGeom prst="rect">
            <a:avLst/>
          </a:prstGeom>
          <a:noFill/>
        </p:spPr>
      </p:pic>
      <p:pic>
        <p:nvPicPr>
          <p:cNvPr id="20484" name="Picture 4" descr="File:Baro 1.png"/>
          <p:cNvPicPr>
            <a:picLocks noChangeAspect="1" noChangeArrowheads="1"/>
          </p:cNvPicPr>
          <p:nvPr/>
        </p:nvPicPr>
        <p:blipFill>
          <a:blip r:embed="rId3"/>
          <a:srcRect/>
          <a:stretch>
            <a:fillRect/>
          </a:stretch>
        </p:blipFill>
        <p:spPr bwMode="auto">
          <a:xfrm>
            <a:off x="5000629" y="0"/>
            <a:ext cx="4143372" cy="6858000"/>
          </a:xfrm>
          <a:prstGeom prst="rect">
            <a:avLst/>
          </a:prstGeom>
          <a:noFill/>
        </p:spPr>
      </p:pic>
      <p:sp>
        <p:nvSpPr>
          <p:cNvPr id="4" name="3 CuadroTexto"/>
          <p:cNvSpPr txBox="1"/>
          <p:nvPr/>
        </p:nvSpPr>
        <p:spPr>
          <a:xfrm>
            <a:off x="785786" y="3643314"/>
            <a:ext cx="7715304" cy="2031325"/>
          </a:xfrm>
          <a:prstGeom prst="rect">
            <a:avLst/>
          </a:prstGeom>
          <a:solidFill>
            <a:srgbClr val="FFFF00">
              <a:alpha val="24706"/>
            </a:srgbClr>
          </a:solidFill>
        </p:spPr>
        <p:txBody>
          <a:bodyPr wrap="square" rtlCol="0">
            <a:spAutoFit/>
          </a:bodyPr>
          <a:lstStyle/>
          <a:p>
            <a:pPr lvl="0" fontAlgn="base">
              <a:spcBef>
                <a:spcPct val="0"/>
              </a:spcBef>
              <a:spcAft>
                <a:spcPct val="0"/>
              </a:spcAft>
            </a:pPr>
            <a:r>
              <a:rPr lang="es-ES" b="1" dirty="0" smtClean="0">
                <a:solidFill>
                  <a:srgbClr val="FF0000"/>
                </a:solidFill>
                <a:latin typeface="Lucida Bright" pitchFamily="18" charset="0"/>
                <a:ea typeface="Times New Roman" pitchFamily="18" charset="0"/>
                <a:cs typeface="Times New Roman" pitchFamily="18" charset="0"/>
              </a:rPr>
              <a:t>Esta verdad fue descubierta hace tres siglos atrás (¡y después de 2,700 años después que Job lo dijera!), cuando el físico y geómetra </a:t>
            </a:r>
            <a:r>
              <a:rPr lang="es-ES" b="1" dirty="0" err="1" smtClean="0">
                <a:solidFill>
                  <a:srgbClr val="FF0000"/>
                </a:solidFill>
                <a:latin typeface="Lucida Bright" pitchFamily="18" charset="0"/>
                <a:ea typeface="Times New Roman" pitchFamily="18" charset="0"/>
                <a:cs typeface="Times New Roman" pitchFamily="18" charset="0"/>
              </a:rPr>
              <a:t>Torricelli</a:t>
            </a:r>
            <a:r>
              <a:rPr lang="es-ES" b="1" dirty="0" smtClean="0">
                <a:solidFill>
                  <a:srgbClr val="FF0000"/>
                </a:solidFill>
                <a:latin typeface="Lucida Bright" pitchFamily="18" charset="0"/>
                <a:ea typeface="Times New Roman" pitchFamily="18" charset="0"/>
                <a:cs typeface="Times New Roman" pitchFamily="18" charset="0"/>
              </a:rPr>
              <a:t> (1608-1647), mediante sus experimentos demostró que el aire tiene peso: Un litro de aire puro a 0 grados centígrados, y a la presión ordinaria, pesa 1.293 gramos y una columna de aire de la atmósfera, de un centímetro cuadrado de sección tiene un peso promedio de 1 kilo 33 gramos.</a:t>
            </a:r>
            <a:endParaRPr lang="es-ES" sz="4000" b="1" dirty="0" smtClean="0">
              <a:solidFill>
                <a:srgbClr val="FF0000"/>
              </a:solidFill>
              <a:latin typeface="Lucida Bright" pitchFamily="18" charset="0"/>
            </a:endParaRPr>
          </a:p>
        </p:txBody>
      </p:sp>
      <p:pic>
        <p:nvPicPr>
          <p:cNvPr id="5" name="Picture 2" descr="http://upload.wikimedia.org/wikipedia/commons/thumb/b/b2/Libr0367.jpg/220px-Libr0367.jpg"/>
          <p:cNvPicPr>
            <a:picLocks noChangeAspect="1" noChangeArrowheads="1"/>
          </p:cNvPicPr>
          <p:nvPr/>
        </p:nvPicPr>
        <p:blipFill>
          <a:blip r:embed="rId2"/>
          <a:srcRect/>
          <a:stretch>
            <a:fillRect/>
          </a:stretch>
        </p:blipFill>
        <p:spPr bwMode="auto">
          <a:xfrm>
            <a:off x="-1" y="0"/>
            <a:ext cx="5012492" cy="6858000"/>
          </a:xfrm>
          <a:prstGeom prst="rect">
            <a:avLst/>
          </a:prstGeom>
          <a:noFill/>
        </p:spPr>
      </p:pic>
      <p:pic>
        <p:nvPicPr>
          <p:cNvPr id="6" name="Picture 4" descr="File:Baro 1.png"/>
          <p:cNvPicPr>
            <a:picLocks noChangeAspect="1" noChangeArrowheads="1"/>
          </p:cNvPicPr>
          <p:nvPr/>
        </p:nvPicPr>
        <p:blipFill>
          <a:blip r:embed="rId3"/>
          <a:srcRect/>
          <a:stretch>
            <a:fillRect/>
          </a:stretch>
        </p:blipFill>
        <p:spPr bwMode="auto">
          <a:xfrm>
            <a:off x="5000628" y="0"/>
            <a:ext cx="4143372" cy="6858000"/>
          </a:xfrm>
          <a:prstGeom prst="rect">
            <a:avLst/>
          </a:prstGeom>
          <a:noFill/>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C:\Documents and Settings\Administrador\Escritorio\Nantucket_Big_Sky_Sunset_Wallpaper_Widescreen_1280X800__www.pulsarmedia.eu_1024x768.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
        <p:nvSpPr>
          <p:cNvPr id="3" name="2 CuadroTexto"/>
          <p:cNvSpPr txBox="1"/>
          <p:nvPr/>
        </p:nvSpPr>
        <p:spPr>
          <a:xfrm>
            <a:off x="357158" y="428604"/>
            <a:ext cx="8358246" cy="369332"/>
          </a:xfrm>
          <a:prstGeom prst="rect">
            <a:avLst/>
          </a:prstGeom>
          <a:noFill/>
        </p:spPr>
        <p:txBody>
          <a:bodyPr wrap="square" rtlCol="0">
            <a:spAutoFit/>
          </a:bodyPr>
          <a:lstStyle/>
          <a:p>
            <a:endParaRPr lang="en-US" dirty="0" smtClean="0"/>
          </a:p>
        </p:txBody>
      </p:sp>
      <p:sp>
        <p:nvSpPr>
          <p:cNvPr id="5" name="4 Rectángulo redondeado"/>
          <p:cNvSpPr/>
          <p:nvPr/>
        </p:nvSpPr>
        <p:spPr>
          <a:xfrm>
            <a:off x="571472" y="428604"/>
            <a:ext cx="7929618" cy="5929354"/>
          </a:xfrm>
          <a:prstGeom prst="roundRect">
            <a:avLst/>
          </a:prstGeom>
          <a:solidFill>
            <a:schemeClr val="accent1">
              <a:alpha val="1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5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6 CuadroTexto"/>
          <p:cNvSpPr txBox="1"/>
          <p:nvPr/>
        </p:nvSpPr>
        <p:spPr>
          <a:xfrm>
            <a:off x="1000100" y="1071546"/>
            <a:ext cx="7072362" cy="4801314"/>
          </a:xfrm>
          <a:prstGeom prst="rect">
            <a:avLst/>
          </a:prstGeom>
          <a:noFill/>
        </p:spPr>
        <p:txBody>
          <a:bodyPr wrap="square" rtlCol="0">
            <a:spAutoFit/>
          </a:bodyPr>
          <a:lstStyle/>
          <a:p>
            <a:r>
              <a:rPr lang="es-ES" b="1" dirty="0" smtClean="0">
                <a:latin typeface="Lucida Bright" pitchFamily="18" charset="0"/>
              </a:rPr>
              <a:t>      </a:t>
            </a:r>
            <a:r>
              <a:rPr lang="es-ES" b="1" dirty="0" smtClean="0">
                <a:solidFill>
                  <a:srgbClr val="0000FF"/>
                </a:solidFill>
                <a:latin typeface="Lucida Bright" pitchFamily="18" charset="0"/>
              </a:rPr>
              <a:t>Es muy común oír entre la gente decir, que la Biblia es un libro escrito por simples hombres y en ese sentido dudan y otros niegan de que el Autor por excelencia haya sido Dios.</a:t>
            </a:r>
          </a:p>
          <a:p>
            <a:endParaRPr lang="es-ES" b="1" dirty="0" smtClean="0">
              <a:solidFill>
                <a:srgbClr val="0000FF"/>
              </a:solidFill>
              <a:latin typeface="Lucida Bright" pitchFamily="18" charset="0"/>
            </a:endParaRPr>
          </a:p>
          <a:p>
            <a:endParaRPr lang="es-ES" b="1" dirty="0" smtClean="0">
              <a:solidFill>
                <a:srgbClr val="0000FF"/>
              </a:solidFill>
              <a:latin typeface="Lucida Bright" pitchFamily="18" charset="0"/>
            </a:endParaRPr>
          </a:p>
          <a:p>
            <a:r>
              <a:rPr lang="es-ES" b="1" dirty="0" smtClean="0">
                <a:solidFill>
                  <a:srgbClr val="0000FF"/>
                </a:solidFill>
                <a:latin typeface="Lucida Bright" pitchFamily="18" charset="0"/>
              </a:rPr>
              <a:t> La pregunta es ¿Si fue Dios el autor de la Biblia, como fue que le dijo a cada hombre lo que tenía que escribir y dejar para las generaciones futuras lo que era SU FIEL Y VERDADERA VOLUNTAD?</a:t>
            </a:r>
          </a:p>
          <a:p>
            <a:endParaRPr lang="es-ES" b="1" dirty="0" smtClean="0">
              <a:solidFill>
                <a:srgbClr val="0000FF"/>
              </a:solidFill>
              <a:latin typeface="Lucida Bright" pitchFamily="18" charset="0"/>
            </a:endParaRPr>
          </a:p>
          <a:p>
            <a:endParaRPr lang="es-ES" b="1" dirty="0" smtClean="0">
              <a:solidFill>
                <a:srgbClr val="0000FF"/>
              </a:solidFill>
              <a:latin typeface="Lucida Bright" pitchFamily="18" charset="0"/>
            </a:endParaRPr>
          </a:p>
          <a:p>
            <a:r>
              <a:rPr lang="es-ES" b="1" dirty="0" smtClean="0">
                <a:solidFill>
                  <a:srgbClr val="0000FF"/>
                </a:solidFill>
                <a:latin typeface="Lucida Bright" pitchFamily="18" charset="0"/>
              </a:rPr>
              <a:t>La Biblia dice en 2º Pedro 1:21 “porque nunca la profecía fue traída por voluntad humana, sino que los SANTOS HOMBRES DE DIOS HABLARON SIENDO INSPIRADOS POR EL ESPÍRITU SANTO”. </a:t>
            </a:r>
          </a:p>
          <a:p>
            <a:endParaRPr lang="es-ES" b="1" dirty="0" smtClean="0">
              <a:solidFill>
                <a:srgbClr val="0000FF"/>
              </a:solidFill>
              <a:latin typeface="Lucida Bright" pitchFamily="18" charset="0"/>
            </a:endParaRPr>
          </a:p>
        </p:txBody>
      </p:sp>
      <p:pic>
        <p:nvPicPr>
          <p:cNvPr id="8" name="Picture 8" descr="C:\Documents and Settings\Administrador\Escritorio\Nantucket_Big_Sky_Sunset_Wallpaper_Widescreen_1280X800__www.pulsarmedia.eu_1024x768.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
        <p:nvSpPr>
          <p:cNvPr id="9" name="8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pulsarmedia.eu/data/media/864/big/1__www.pulsarmedia.eu_1024x768.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5" name="4 Rectángulo redondeado"/>
          <p:cNvSpPr/>
          <p:nvPr/>
        </p:nvSpPr>
        <p:spPr>
          <a:xfrm>
            <a:off x="571472" y="428604"/>
            <a:ext cx="7929618" cy="5929354"/>
          </a:xfrm>
          <a:prstGeom prst="roundRect">
            <a:avLst/>
          </a:prstGeom>
          <a:solidFill>
            <a:schemeClr val="accent1">
              <a:alpha val="1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6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7 CuadroTexto"/>
          <p:cNvSpPr txBox="1"/>
          <p:nvPr/>
        </p:nvSpPr>
        <p:spPr>
          <a:xfrm>
            <a:off x="1214414" y="1071546"/>
            <a:ext cx="6715172" cy="4801314"/>
          </a:xfrm>
          <a:prstGeom prst="rect">
            <a:avLst/>
          </a:prstGeom>
          <a:solidFill>
            <a:srgbClr val="FF3300">
              <a:alpha val="25000"/>
            </a:srgb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latin typeface="Lucida Bright" pitchFamily="18" charset="0"/>
              </a:rPr>
              <a:t>Dice la Escritura que toda Profecía contenida en la Biblia nunca fue producto de la voluntad del hombre sino que el Espíritu Santo INSPIRÓ a dichos hombres de Dios a escribir la Biblia.</a:t>
            </a:r>
          </a:p>
          <a:p>
            <a:endParaRPr lang="es-ES" b="1" dirty="0" smtClean="0">
              <a:latin typeface="Lucida Bright" pitchFamily="18" charset="0"/>
            </a:endParaRPr>
          </a:p>
          <a:p>
            <a:r>
              <a:rPr lang="es-ES" b="1" dirty="0" smtClean="0">
                <a:latin typeface="Lucida Bright" pitchFamily="18" charset="0"/>
              </a:rPr>
              <a:t>Inspiración quiere decir que el Espíritu Santo reveló a las mentes de aquéllos hombres, tomando el control de las mismas, a fin de que las instrucciones de Dios pudiera llegar al hombre tal y como el mismo Dios lo planeó en su perfecta voluntad.</a:t>
            </a:r>
          </a:p>
          <a:p>
            <a:endParaRPr lang="es-ES" b="1" dirty="0" smtClean="0">
              <a:latin typeface="Lucida Bright" pitchFamily="18" charset="0"/>
            </a:endParaRPr>
          </a:p>
          <a:p>
            <a:r>
              <a:rPr lang="es-ES" b="1" dirty="0" smtClean="0">
                <a:latin typeface="Lucida Bright" pitchFamily="18" charset="0"/>
              </a:rPr>
              <a:t>En consecuencia, La Inspiración en la Biblia empieza desde el libro de Génesis y termina en el último libro, Apocalipsis .</a:t>
            </a:r>
          </a:p>
          <a:p>
            <a:endParaRPr lang="es-ES" b="1" dirty="0" smtClean="0">
              <a:latin typeface="Lucida Bright" pitchFamily="18" charset="0"/>
            </a:endParaRPr>
          </a:p>
          <a:p>
            <a:r>
              <a:rPr lang="es-ES" b="1" dirty="0" smtClean="0">
                <a:latin typeface="Lucida Bright" pitchFamily="18" charset="0"/>
              </a:rPr>
              <a:t>De otro lado, uno podría preguntarse ¿Cómo sabemos que la Inspiración  termina en el libro de </a:t>
            </a:r>
            <a:r>
              <a:rPr lang="es-ES" b="1" dirty="0" smtClean="0">
                <a:latin typeface="Lucida Bright" pitchFamily="18" charset="0"/>
              </a:rPr>
              <a:t>Apocalipsis</a:t>
            </a:r>
            <a:r>
              <a:rPr lang="es-ES" b="1" dirty="0" smtClean="0">
                <a:solidFill>
                  <a:schemeClr val="tx2"/>
                </a:solidFill>
                <a:effectLst>
                  <a:outerShdw blurRad="38100" dist="38100" dir="2700000" algn="tl">
                    <a:srgbClr val="000000">
                      <a:alpha val="43137"/>
                    </a:srgbClr>
                  </a:outerShdw>
                </a:effectLst>
                <a:latin typeface="Lucida Bright" pitchFamily="18" charset="0"/>
              </a:rPr>
              <a:t>?</a:t>
            </a:r>
            <a:endParaRPr lang="en-US" b="1" dirty="0" smtClean="0">
              <a:solidFill>
                <a:schemeClr val="tx2"/>
              </a:solidFill>
              <a:effectLst>
                <a:outerShdw blurRad="38100" dist="38100" dir="2700000" algn="tl">
                  <a:srgbClr val="000000">
                    <a:alpha val="43137"/>
                  </a:srgbClr>
                </a:outerShdw>
              </a:effectLst>
              <a:latin typeface="Lucida Bright" pitchFamily="18" charset="0"/>
            </a:endParaRPr>
          </a:p>
        </p:txBody>
      </p:sp>
      <p:pic>
        <p:nvPicPr>
          <p:cNvPr id="6" name="Picture 2" descr="http://www.pulsarmedia.eu/data/media/864/big/1__www.pulsarmedia.eu_1024x768.jpg"/>
          <p:cNvPicPr>
            <a:picLocks noChangeAspect="1" noChangeArrowheads="1"/>
          </p:cNvPicPr>
          <p:nvPr/>
        </p:nvPicPr>
        <p:blipFill>
          <a:blip r:embed="rId2"/>
          <a:srcRect/>
          <a:stretch>
            <a:fillRect/>
          </a:stretch>
        </p:blipFill>
        <p:spPr bwMode="auto">
          <a:xfrm>
            <a:off x="0" y="-2"/>
            <a:ext cx="9144002" cy="6858002"/>
          </a:xfrm>
          <a:prstGeom prst="rect">
            <a:avLst/>
          </a:prstGeom>
          <a:noFill/>
        </p:spPr>
      </p:pic>
      <p:sp>
        <p:nvSpPr>
          <p:cNvPr id="9" name="8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pulsarmedia.eu/data/media/864/big/Sun_In_The_Sky_9_Wallpaper_2048X1152__www.pulsarmedia.eu_1024x768.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2" name="1 Rectángulo redondeado"/>
          <p:cNvSpPr/>
          <p:nvPr/>
        </p:nvSpPr>
        <p:spPr>
          <a:xfrm>
            <a:off x="571472" y="428604"/>
            <a:ext cx="7929618" cy="5929354"/>
          </a:xfrm>
          <a:prstGeom prst="roundRect">
            <a:avLst/>
          </a:prstGeom>
          <a:solidFill>
            <a:schemeClr val="accent1">
              <a:alpha val="1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3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4 CuadroTexto"/>
          <p:cNvSpPr txBox="1"/>
          <p:nvPr/>
        </p:nvSpPr>
        <p:spPr>
          <a:xfrm>
            <a:off x="1142976" y="928670"/>
            <a:ext cx="6715172" cy="5078313"/>
          </a:xfrm>
          <a:prstGeom prst="rect">
            <a:avLst/>
          </a:prstGeom>
          <a:solidFill>
            <a:schemeClr val="tx2">
              <a:alpha val="25000"/>
            </a:schemeClr>
          </a:solidFill>
        </p:spPr>
        <p:txBody>
          <a:bodyPr wrap="square" rtlCol="0">
            <a:spAutoFit/>
          </a:bodyPr>
          <a:lstStyle/>
          <a:p>
            <a:r>
              <a:rPr lang="es-ES" b="1" dirty="0" smtClean="0">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outerShdw blurRad="38100" dist="38100" dir="2700000" algn="tl">
                    <a:srgbClr val="000000">
                      <a:alpha val="43137"/>
                    </a:srgbClr>
                  </a:outerShdw>
                </a:effectLst>
                <a:latin typeface="Lucida Bright" pitchFamily="18" charset="0"/>
              </a:rPr>
              <a:t>La respuesta la encontraremos afirmando que si  bien es cierto el libro de Génesis nos habla desde la creación del hombre y como éste se fue multiplicando en la faz de la tierra acompañado de los animales y las plantas; el libro de Apocalipsis  nos habla, entre otros temas, del gran juicio de Dios a la Tierra, conocido como la Gran Tribulación, por causa del pecado y también nos habla del destino final del hombre y de la humanidad en su conjunto; del destino final del Anticristo, el Falso Profeta y de Satanás, hasta la creación de Nuevos Cielos y una Nueva Tierra.</a:t>
            </a:r>
          </a:p>
          <a:p>
            <a:endParaRPr lang="es-ES" b="1" dirty="0" smtClean="0">
              <a:solidFill>
                <a:schemeClr val="bg1"/>
              </a:solidFill>
              <a:effectLst>
                <a:outerShdw blurRad="38100" dist="38100" dir="2700000" algn="tl">
                  <a:srgbClr val="000000">
                    <a:alpha val="43137"/>
                  </a:srgbClr>
                </a:outerShdw>
              </a:effectLst>
              <a:latin typeface="Lucida Bright" pitchFamily="18" charset="0"/>
            </a:endParaRPr>
          </a:p>
          <a:p>
            <a:r>
              <a:rPr lang="es-ES" b="1" dirty="0" smtClean="0">
                <a:solidFill>
                  <a:schemeClr val="bg1"/>
                </a:solidFill>
                <a:effectLst>
                  <a:outerShdw blurRad="38100" dist="38100" dir="2700000" algn="tl">
                    <a:srgbClr val="000000">
                      <a:alpha val="43137"/>
                    </a:srgbClr>
                  </a:outerShdw>
                </a:effectLst>
                <a:latin typeface="Lucida Bright" pitchFamily="18" charset="0"/>
              </a:rPr>
              <a:t>Por lo tanto, Dios ya ha prefijado con antelación en el último libro de la Biblia, Apocalipsis, los acontecimientos  relativos al fin de los tiempos y expresamente hay una maldición para todo aquél que pretenda agregar alguna supuesta “revelación adicional” o quitar alguna parte de la Biblia.</a:t>
            </a:r>
            <a:endParaRPr lang="en-US" b="1" dirty="0" smtClean="0">
              <a:solidFill>
                <a:schemeClr val="bg1"/>
              </a:solidFill>
              <a:effectLst>
                <a:outerShdw blurRad="38100" dist="38100" dir="2700000" algn="tl">
                  <a:srgbClr val="000000">
                    <a:alpha val="43137"/>
                  </a:srgbClr>
                </a:outerShdw>
              </a:effectLst>
              <a:latin typeface="Lucida Bright" pitchFamily="18" charset="0"/>
            </a:endParaRPr>
          </a:p>
        </p:txBody>
      </p:sp>
      <p:pic>
        <p:nvPicPr>
          <p:cNvPr id="6" name="Picture 2" descr="http://www.pulsarmedia.eu/data/media/864/big/Sun_In_The_Sky_9_Wallpaper_2048X1152__www.pulsarmedia.eu_1024x768.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7" name="6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pulsarmedia.eu/data/media/864/big/Fog_At_Sunrise_Wallpaper_2560X144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3 Rectángulo redondeado"/>
          <p:cNvSpPr/>
          <p:nvPr/>
        </p:nvSpPr>
        <p:spPr>
          <a:xfrm>
            <a:off x="571472" y="428604"/>
            <a:ext cx="7929618" cy="5929354"/>
          </a:xfrm>
          <a:prstGeom prst="roundRect">
            <a:avLst/>
          </a:prstGeom>
          <a:solidFill>
            <a:schemeClr val="accent1">
              <a:alpha val="1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4 CuadroTexto"/>
          <p:cNvSpPr txBox="1"/>
          <p:nvPr/>
        </p:nvSpPr>
        <p:spPr>
          <a:xfrm>
            <a:off x="1142976" y="928670"/>
            <a:ext cx="6786610" cy="5355312"/>
          </a:xfrm>
          <a:prstGeom prst="rect">
            <a:avLst/>
          </a:prstGeom>
          <a:solidFill>
            <a:schemeClr val="tx1">
              <a:alpha val="25000"/>
            </a:schemeClr>
          </a:solidFill>
        </p:spPr>
        <p:txBody>
          <a:bodyPr wrap="square" rtlCol="0">
            <a:spAutoFit/>
          </a:bodyPr>
          <a:lstStyle/>
          <a:p>
            <a:r>
              <a:rPr lang="es-ES" b="1" dirty="0" smtClean="0">
                <a:solidFill>
                  <a:srgbClr val="00FF00"/>
                </a:solidFill>
                <a:effectLst>
                  <a:outerShdw blurRad="38100" dist="38100" dir="2700000" algn="tl">
                    <a:srgbClr val="000000">
                      <a:alpha val="43137"/>
                    </a:srgbClr>
                  </a:outerShdw>
                </a:effectLst>
                <a:latin typeface="Lucida Bright" pitchFamily="18" charset="0"/>
              </a:rPr>
              <a:t>          En Apocalipsis 22:18-19 dice “Yo testifico a todo aquel que oye las palabras de la profecía de este libro: Si alguno añadiere a estas cosas, Dios traerá sobre él las plagas que están escritas en este libro. </a:t>
            </a:r>
          </a:p>
          <a:p>
            <a:r>
              <a:rPr lang="es-ES" b="1" dirty="0" smtClean="0">
                <a:solidFill>
                  <a:srgbClr val="00FF00"/>
                </a:solidFill>
                <a:effectLst>
                  <a:outerShdw blurRad="38100" dist="38100" dir="2700000" algn="tl">
                    <a:srgbClr val="000000">
                      <a:alpha val="43137"/>
                    </a:srgbClr>
                  </a:outerShdw>
                </a:effectLst>
                <a:latin typeface="Lucida Bright" pitchFamily="18" charset="0"/>
              </a:rPr>
              <a:t>Y si alguno quitare de las palabras del libro de esta profecía, Dios quitará su parte del libro de la vida, y de la santa ciudad y de las cosas que están escritas en este libro. </a:t>
            </a:r>
          </a:p>
          <a:p>
            <a:endParaRPr lang="es-ES" b="1" dirty="0" smtClean="0">
              <a:solidFill>
                <a:srgbClr val="00FF00"/>
              </a:solidFill>
              <a:effectLst>
                <a:outerShdw blurRad="38100" dist="38100" dir="2700000" algn="tl">
                  <a:srgbClr val="000000">
                    <a:alpha val="43137"/>
                  </a:srgbClr>
                </a:outerShdw>
              </a:effectLst>
              <a:latin typeface="Lucida Bright" pitchFamily="18" charset="0"/>
            </a:endParaRPr>
          </a:p>
          <a:p>
            <a:r>
              <a:rPr lang="es-ES" b="1" dirty="0" smtClean="0">
                <a:solidFill>
                  <a:srgbClr val="00FF00"/>
                </a:solidFill>
                <a:effectLst>
                  <a:outerShdw blurRad="38100" dist="38100" dir="2700000" algn="tl">
                    <a:srgbClr val="000000">
                      <a:alpha val="43137"/>
                    </a:srgbClr>
                  </a:outerShdw>
                </a:effectLst>
                <a:latin typeface="Lucida Bright" pitchFamily="18" charset="0"/>
              </a:rPr>
              <a:t>Amado lector, en el amor de Cristo le sugiero que lea la Biblia, porque Jesús dijo en Juan 5:39  “Escudriñad las Escrituras; porque a vosotros os parece que en ellas tenéis la vida eterna; y ellas son las que dan testimonio de mí”. </a:t>
            </a:r>
            <a:r>
              <a:rPr lang="es-ES" dirty="0" smtClean="0">
                <a:solidFill>
                  <a:srgbClr val="00FF00"/>
                </a:solidFill>
              </a:rPr>
              <a:t> </a:t>
            </a:r>
          </a:p>
          <a:p>
            <a:endParaRPr lang="es-ES" b="1" dirty="0" smtClean="0">
              <a:solidFill>
                <a:srgbClr val="00FF00"/>
              </a:solidFill>
              <a:effectLst>
                <a:outerShdw blurRad="38100" dist="38100" dir="2700000" algn="tl">
                  <a:srgbClr val="000000">
                    <a:alpha val="43137"/>
                  </a:srgbClr>
                </a:outerShdw>
              </a:effectLst>
              <a:latin typeface="Lucida Bright" pitchFamily="18" charset="0"/>
            </a:endParaRPr>
          </a:p>
          <a:p>
            <a:r>
              <a:rPr lang="es-ES" b="1" dirty="0" smtClean="0">
                <a:solidFill>
                  <a:srgbClr val="00FF00"/>
                </a:solidFill>
                <a:effectLst>
                  <a:outerShdw blurRad="38100" dist="38100" dir="2700000" algn="tl">
                    <a:srgbClr val="000000">
                      <a:alpha val="43137"/>
                    </a:srgbClr>
                  </a:outerShdw>
                </a:effectLst>
                <a:latin typeface="Lucida Bright" pitchFamily="18" charset="0"/>
              </a:rPr>
              <a:t>Y en Salmos19:7-8 dice</a:t>
            </a:r>
            <a:r>
              <a:rPr lang="es-ES" b="1" i="1" dirty="0" smtClean="0">
                <a:solidFill>
                  <a:srgbClr val="00FF00"/>
                </a:solidFill>
                <a:effectLst>
                  <a:outerShdw blurRad="38100" dist="38100" dir="2700000" algn="tl">
                    <a:srgbClr val="000000">
                      <a:alpha val="43137"/>
                    </a:srgbClr>
                  </a:outerShdw>
                </a:effectLst>
                <a:latin typeface="Lucida Bright" pitchFamily="18" charset="0"/>
              </a:rPr>
              <a:t> ”La ley de Jehová es perfecta, que convierte el alma; el testimonio de Jehová es fiel, que hace sabio al sencillo.</a:t>
            </a:r>
            <a:r>
              <a:rPr lang="es-ES" b="1" dirty="0" smtClean="0">
                <a:solidFill>
                  <a:srgbClr val="00FF00"/>
                </a:solidFill>
                <a:effectLst>
                  <a:outerShdw blurRad="38100" dist="38100" dir="2700000" algn="tl">
                    <a:srgbClr val="000000">
                      <a:alpha val="43137"/>
                    </a:srgbClr>
                  </a:outerShdw>
                </a:effectLst>
                <a:latin typeface="Lucida Bright" pitchFamily="18" charset="0"/>
              </a:rPr>
              <a:t/>
            </a:r>
            <a:br>
              <a:rPr lang="es-ES" b="1" dirty="0" smtClean="0">
                <a:solidFill>
                  <a:srgbClr val="00FF00"/>
                </a:solidFill>
                <a:effectLst>
                  <a:outerShdw blurRad="38100" dist="38100" dir="2700000" algn="tl">
                    <a:srgbClr val="000000">
                      <a:alpha val="43137"/>
                    </a:srgbClr>
                  </a:outerShdw>
                </a:effectLst>
                <a:latin typeface="Lucida Bright" pitchFamily="18" charset="0"/>
              </a:rPr>
            </a:br>
            <a:endParaRPr lang="es-ES" dirty="0" smtClean="0">
              <a:solidFill>
                <a:srgbClr val="00FF00"/>
              </a:solidFill>
            </a:endParaRPr>
          </a:p>
        </p:txBody>
      </p:sp>
      <p:pic>
        <p:nvPicPr>
          <p:cNvPr id="6" name="Picture 2" descr="http://www.pulsarmedia.eu/data/media/864/big/Fog_At_Sunrise_Wallpaper_2560X1440__www.pulsarmedia.eu_1024x768.jpg"/>
          <p:cNvPicPr>
            <a:picLocks noChangeAspect="1" noChangeArrowheads="1"/>
          </p:cNvPicPr>
          <p:nvPr/>
        </p:nvPicPr>
        <p:blipFill>
          <a:blip r:embed="rId2"/>
          <a:srcRect/>
          <a:stretch>
            <a:fillRect/>
          </a:stretch>
        </p:blipFill>
        <p:spPr bwMode="auto">
          <a:xfrm>
            <a:off x="0" y="-2"/>
            <a:ext cx="9144000" cy="6858001"/>
          </a:xfrm>
          <a:prstGeom prst="rect">
            <a:avLst/>
          </a:prstGeom>
          <a:noFill/>
        </p:spPr>
      </p:pic>
      <p:sp>
        <p:nvSpPr>
          <p:cNvPr id="7" name="6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pulsarmedia.eu/data/media/867/big/Ocean_Waves_Stream_1600X2560__www.pulsarmedia.eu_1024x76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Rectángulo redondeado"/>
          <p:cNvSpPr/>
          <p:nvPr/>
        </p:nvSpPr>
        <p:spPr>
          <a:xfrm>
            <a:off x="571472" y="428604"/>
            <a:ext cx="7929618" cy="5929354"/>
          </a:xfrm>
          <a:prstGeom prst="roundRect">
            <a:avLst/>
          </a:prstGeom>
          <a:solidFill>
            <a:schemeClr val="accent1">
              <a:alpha val="1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5" name="4 Rectángulo"/>
          <p:cNvSpPr/>
          <p:nvPr/>
        </p:nvSpPr>
        <p:spPr>
          <a:xfrm>
            <a:off x="1142976" y="1071546"/>
            <a:ext cx="6786610" cy="4524315"/>
          </a:xfrm>
          <a:prstGeom prst="rect">
            <a:avLst/>
          </a:prstGeom>
          <a:solidFill>
            <a:schemeClr val="tx1">
              <a:alpha val="25000"/>
            </a:schemeClr>
          </a:solidFill>
        </p:spPr>
        <p:txBody>
          <a:bodyPr wrap="square">
            <a:spAutoFit/>
          </a:bodyPr>
          <a:lstStyle/>
          <a:p>
            <a:r>
              <a:rPr lang="es-ES" b="1" i="1" dirty="0" smtClean="0">
                <a:solidFill>
                  <a:srgbClr val="FFFF00"/>
                </a:solidFill>
                <a:effectLst>
                  <a:outerShdw blurRad="38100" dist="38100" dir="2700000" algn="tl">
                    <a:srgbClr val="000000">
                      <a:alpha val="43137"/>
                    </a:srgbClr>
                  </a:outerShdw>
                </a:effectLst>
                <a:latin typeface="Lucida Bright" pitchFamily="18" charset="0"/>
              </a:rPr>
              <a:t>Los mandamientos de Jehová son rectos, que alegran el corazón; el precepto de Jehová es puro, que alumbra los ojos”.</a:t>
            </a:r>
          </a:p>
          <a:p>
            <a:endParaRPr lang="es-ES" b="1" i="1" dirty="0" smtClean="0">
              <a:solidFill>
                <a:srgbClr val="FFFF00"/>
              </a:solidFill>
              <a:effectLst>
                <a:outerShdw blurRad="38100" dist="38100" dir="2700000" algn="tl">
                  <a:srgbClr val="000000">
                    <a:alpha val="43137"/>
                  </a:srgbClr>
                </a:outerShdw>
              </a:effectLst>
              <a:latin typeface="Lucida Bright" pitchFamily="18" charset="0"/>
            </a:endParaRPr>
          </a:p>
          <a:p>
            <a:r>
              <a:rPr lang="es-ES" b="1" i="1" dirty="0" smtClean="0">
                <a:solidFill>
                  <a:srgbClr val="FFFF00"/>
                </a:solidFill>
                <a:effectLst>
                  <a:outerShdw blurRad="38100" dist="38100" dir="2700000" algn="tl">
                    <a:srgbClr val="000000">
                      <a:alpha val="43137"/>
                    </a:srgbClr>
                  </a:outerShdw>
                </a:effectLst>
                <a:latin typeface="Lucida Bright" pitchFamily="18" charset="0"/>
              </a:rPr>
              <a:t>¿Sabía usted que la palabra de Dios está purificada 7 veces?</a:t>
            </a:r>
          </a:p>
          <a:p>
            <a:r>
              <a:rPr lang="es-ES" b="1" i="1" dirty="0" smtClean="0">
                <a:solidFill>
                  <a:srgbClr val="FFFF00"/>
                </a:solidFill>
                <a:effectLst>
                  <a:outerShdw blurRad="38100" dist="38100" dir="2700000" algn="tl">
                    <a:srgbClr val="000000">
                      <a:alpha val="43137"/>
                    </a:srgbClr>
                  </a:outerShdw>
                </a:effectLst>
                <a:latin typeface="Lucida Bright" pitchFamily="18" charset="0"/>
              </a:rPr>
              <a:t>Esto lo dice Salmos 12:6 “Las palabras de Jehová son palabras limpias, como plata refinada en horno de tierra, Purificada siete veces”.</a:t>
            </a:r>
          </a:p>
          <a:p>
            <a:endParaRPr lang="es-ES" b="1" i="1" dirty="0" smtClean="0">
              <a:solidFill>
                <a:srgbClr val="FFFF00"/>
              </a:solidFill>
              <a:effectLst>
                <a:outerShdw blurRad="38100" dist="38100" dir="2700000" algn="tl">
                  <a:srgbClr val="000000">
                    <a:alpha val="43137"/>
                  </a:srgbClr>
                </a:outerShdw>
              </a:effectLst>
              <a:latin typeface="Lucida Bright" pitchFamily="18" charset="0"/>
            </a:endParaRPr>
          </a:p>
          <a:p>
            <a:r>
              <a:rPr lang="es-ES" b="1" i="1" dirty="0" smtClean="0">
                <a:solidFill>
                  <a:srgbClr val="FFFF00"/>
                </a:solidFill>
                <a:effectLst>
                  <a:outerShdw blurRad="38100" dist="38100" dir="2700000" algn="tl">
                    <a:srgbClr val="000000">
                      <a:alpha val="43137"/>
                    </a:srgbClr>
                  </a:outerShdw>
                </a:effectLst>
                <a:latin typeface="Lucida Bright" pitchFamily="18" charset="0"/>
              </a:rPr>
              <a:t>Por lo tanto mire usted los beneficios que traerá a su alma la lectura de tan bello, sublime y trascendental libro que tiene promesa de vida eterna.</a:t>
            </a:r>
          </a:p>
          <a:p>
            <a:endParaRPr lang="es-ES" b="1" i="1" dirty="0" smtClean="0">
              <a:solidFill>
                <a:srgbClr val="FFFF00"/>
              </a:solidFill>
              <a:effectLst>
                <a:outerShdw blurRad="38100" dist="38100" dir="2700000" algn="tl">
                  <a:srgbClr val="000000">
                    <a:alpha val="43137"/>
                  </a:srgbClr>
                </a:outerShdw>
              </a:effectLst>
              <a:latin typeface="Lucida Bright" pitchFamily="18" charset="0"/>
            </a:endParaRPr>
          </a:p>
          <a:p>
            <a:endParaRPr lang="es-ES" b="1" i="1" dirty="0" smtClean="0">
              <a:solidFill>
                <a:srgbClr val="FFFF00"/>
              </a:solidFill>
              <a:effectLst>
                <a:outerShdw blurRad="38100" dist="38100" dir="2700000" algn="tl">
                  <a:srgbClr val="000000">
                    <a:alpha val="43137"/>
                  </a:srgbClr>
                </a:outerShdw>
              </a:effectLst>
              <a:latin typeface="Lucida Bright" pitchFamily="18" charset="0"/>
            </a:endParaRPr>
          </a:p>
          <a:p>
            <a:r>
              <a:rPr lang="es-ES" b="1" i="1" dirty="0" smtClean="0">
                <a:solidFill>
                  <a:srgbClr val="FFFF00"/>
                </a:solidFill>
                <a:effectLst>
                  <a:outerShdw blurRad="38100" dist="38100" dir="2700000" algn="tl">
                    <a:srgbClr val="000000">
                      <a:alpha val="43137"/>
                    </a:srgbClr>
                  </a:outerShdw>
                </a:effectLst>
                <a:latin typeface="Lucida Bright" pitchFamily="18" charset="0"/>
              </a:rPr>
              <a:t>                                              DIOS LE BENDIGA</a:t>
            </a:r>
          </a:p>
        </p:txBody>
      </p:sp>
      <p:sp>
        <p:nvSpPr>
          <p:cNvPr id="8" name="7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8 CuadroTexto"/>
          <p:cNvSpPr txBox="1"/>
          <p:nvPr/>
        </p:nvSpPr>
        <p:spPr>
          <a:xfrm>
            <a:off x="8001024" y="6286520"/>
            <a:ext cx="857256" cy="292388"/>
          </a:xfrm>
          <a:prstGeom prst="rect">
            <a:avLst/>
          </a:prstGeom>
          <a:noFill/>
        </p:spPr>
        <p:txBody>
          <a:bodyPr wrap="square" rtlCol="0">
            <a:spAutoFit/>
          </a:bodyPr>
          <a:lstStyle/>
          <a:p>
            <a:pPr algn="r"/>
            <a:r>
              <a:rPr lang="es-ES" sz="1300" b="1" i="1" dirty="0" smtClean="0">
                <a:solidFill>
                  <a:srgbClr val="FF0000"/>
                </a:solidFill>
                <a:effectLst>
                  <a:glow rad="228600">
                    <a:srgbClr val="FFFF00"/>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0000"/>
              </a:solidFill>
              <a:effectLst>
                <a:glow rad="228600">
                  <a:srgbClr val="FFFF00"/>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10" name="Picture 2" descr="http://www.pulsarmedia.eu/data/media/867/big/Ocean_Waves_Stream_1600X2560__www.pulsarmedia.eu_1024x768.jpg"/>
          <p:cNvPicPr>
            <a:picLocks noChangeAspect="1" noChangeArrowheads="1"/>
          </p:cNvPicPr>
          <p:nvPr/>
        </p:nvPicPr>
        <p:blipFill>
          <a:blip r:embed="rId2"/>
          <a:srcRect/>
          <a:stretch>
            <a:fillRect/>
          </a:stretch>
        </p:blipFill>
        <p:spPr bwMode="auto">
          <a:xfrm>
            <a:off x="0" y="1"/>
            <a:ext cx="9143999" cy="6857999"/>
          </a:xfrm>
          <a:prstGeom prst="rect">
            <a:avLst/>
          </a:prstGeom>
          <a:noFill/>
        </p:spPr>
      </p:pic>
      <p:sp>
        <p:nvSpPr>
          <p:cNvPr id="11" name="10 Marco"/>
          <p:cNvSpPr/>
          <p:nvPr/>
        </p:nvSpPr>
        <p:spPr>
          <a:xfrm>
            <a:off x="0" y="0"/>
            <a:ext cx="9144000" cy="6858000"/>
          </a:xfrm>
          <a:prstGeom prst="frame">
            <a:avLst>
              <a:gd name="adj1" fmla="val 1063"/>
            </a:avLst>
          </a:prstGeom>
          <a:blipFill>
            <a:blip r:embed="rId3"/>
            <a:stretch>
              <a:fillRect/>
            </a:stretch>
          </a:blip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Escala de grises">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smtClean="0"/>
        </a:defPPr>
      </a:lstStyle>
    </a:txDef>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1780</TotalTime>
  <Words>2014</Words>
  <Application>Microsoft Office PowerPoint</Application>
  <PresentationFormat>Presentación en pantalla (4:3)</PresentationFormat>
  <Paragraphs>123</Paragraphs>
  <Slides>26</Slides>
  <Notes>0</Notes>
  <HiddenSlides>0</HiddenSlides>
  <MMClips>0</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Roberto</dc:creator>
  <cp:lastModifiedBy>Roberto</cp:lastModifiedBy>
  <cp:revision>174</cp:revision>
  <dcterms:created xsi:type="dcterms:W3CDTF">2013-06-20T19:08:54Z</dcterms:created>
  <dcterms:modified xsi:type="dcterms:W3CDTF">2013-06-28T19:15:54Z</dcterms:modified>
</cp:coreProperties>
</file>