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310" r:id="rId3"/>
    <p:sldId id="311" r:id="rId4"/>
    <p:sldId id="312" r:id="rId5"/>
    <p:sldId id="313" r:id="rId6"/>
    <p:sldId id="314" r:id="rId7"/>
    <p:sldId id="315" r:id="rId8"/>
    <p:sldId id="316" r:id="rId9"/>
    <p:sldId id="317" r:id="rId10"/>
    <p:sldId id="318" r:id="rId11"/>
    <p:sldId id="319" r:id="rId12"/>
    <p:sldId id="320" r:id="rId13"/>
    <p:sldId id="321" r:id="rId14"/>
    <p:sldId id="322" r:id="rId15"/>
    <p:sldId id="323" r:id="rId16"/>
    <p:sldId id="324" r:id="rId17"/>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re8pnFuSwYfZ6Gs8N+awQ==" hashData="kL/hpY9hf1uoHBJRLPEbndwpP8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1B2E"/>
    <a:srgbClr val="280F0E"/>
    <a:srgbClr val="582C00"/>
    <a:srgbClr val="663300"/>
    <a:srgbClr val="00172E"/>
    <a:srgbClr val="2A1500"/>
    <a:srgbClr val="00007A"/>
    <a:srgbClr val="9933FF"/>
    <a:srgbClr val="540054"/>
    <a:srgbClr val="99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97336" autoAdjust="0"/>
  </p:normalViewPr>
  <p:slideViewPr>
    <p:cSldViewPr>
      <p:cViewPr varScale="1">
        <p:scale>
          <a:sx n="68" d="100"/>
          <a:sy n="68" d="100"/>
        </p:scale>
        <p:origin x="-96" y="-54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01/09/2016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01/09/2016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01/09/2016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01/09/2016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01/09/2016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01/09/2016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01/09/2016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01/09/2016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01/09/2016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01/09/2016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01/09/2016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01/09/2016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3062323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01/09/2016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1.wma"/><Relationship Id="rId1" Type="http://schemas.microsoft.com/office/2007/relationships/media" Target="../media/media1.wma"/><Relationship Id="rId6" Type="http://schemas.microsoft.com/office/2007/relationships/hdphoto" Target="../media/hdphoto1.wdp"/><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17.jpeg"/><Relationship Id="rId7" Type="http://schemas.openxmlformats.org/officeDocument/2006/relationships/image" Target="../media/image19.png"/><Relationship Id="rId2" Type="http://schemas.openxmlformats.org/officeDocument/2006/relationships/image" Target="../media/image16.jpe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18.png"/><Relationship Id="rId4" Type="http://schemas.microsoft.com/office/2007/relationships/hdphoto" Target="../media/hdphoto2.wdp"/><Relationship Id="rId9" Type="http://schemas.openxmlformats.org/officeDocument/2006/relationships/image" Target="../media/image20.png"/></Relationships>
</file>

<file path=ppt/slides/_rels/slide15.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hyperlink" Target="https://vk.com/mispps" TargetMode="External"/><Relationship Id="rId3" Type="http://schemas.openxmlformats.org/officeDocument/2006/relationships/image" Target="../media/image21.png"/><Relationship Id="rId7" Type="http://schemas.openxmlformats.org/officeDocument/2006/relationships/hyperlink" Target="https://www.facebook.com/mispps" TargetMode="External"/><Relationship Id="rId12" Type="http://schemas.openxmlformats.org/officeDocument/2006/relationships/image" Target="../media/image2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3.png"/><Relationship Id="rId11" Type="http://schemas.openxmlformats.org/officeDocument/2006/relationships/hyperlink" Target="https://plus.google.com/+Mispps/" TargetMode="External"/><Relationship Id="rId5" Type="http://schemas.openxmlformats.org/officeDocument/2006/relationships/image" Target="../media/image22.png"/><Relationship Id="rId10" Type="http://schemas.openxmlformats.org/officeDocument/2006/relationships/image" Target="../media/image2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01 Mis docu. Backup\Mis imágenes\00 Para el mensaje haciendo\01.jpg"/>
          <p:cNvPicPr>
            <a:picLocks noChangeAspect="1" noChangeArrowheads="1"/>
          </p:cNvPicPr>
          <p:nvPr/>
        </p:nvPicPr>
        <p:blipFill rotWithShape="1">
          <a:blip r:embed="rId4">
            <a:extLst>
              <a:ext uri="{28A0092B-C50C-407E-A947-70E740481C1C}">
                <a14:useLocalDpi xmlns:a14="http://schemas.microsoft.com/office/drawing/2010/main" val="0"/>
              </a:ext>
            </a:extLst>
          </a:blip>
          <a:srcRect l="213" r="213"/>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01 Mis docu. Backup\Mis imágenes\00 Para el mensaje haciendo\00 Texto.png"/>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938213" y="83722"/>
            <a:ext cx="7265987" cy="920750"/>
          </a:xfrm>
          <a:prstGeom prst="rect">
            <a:avLst/>
          </a:prstGeom>
          <a:noFill/>
          <a:extLst>
            <a:ext uri="{909E8E84-426E-40DD-AFC4-6F175D3DCCD1}">
              <a14:hiddenFill xmlns:a14="http://schemas.microsoft.com/office/drawing/2010/main">
                <a:solidFill>
                  <a:srgbClr val="FFFFFF"/>
                </a:solidFill>
              </a14:hiddenFill>
            </a:ext>
          </a:extLst>
        </p:spPr>
      </p:pic>
      <p:pic>
        <p:nvPicPr>
          <p:cNvPr id="2" name="Igor Krutoy - Sad Angel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2374930110"/>
      </p:ext>
    </p:extLst>
  </p:cSld>
  <p:clrMapOvr>
    <a:masterClrMapping/>
  </p:clrMapOvr>
  <mc:AlternateContent xmlns:mc="http://schemas.openxmlformats.org/markup-compatibility/2006" xmlns:p14="http://schemas.microsoft.com/office/powerpoint/2010/main">
    <mc:Choice Requires="p14">
      <p:transition spd="slow" p14:dur="225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animEffect transition="in" filter="fade">
                                      <p:cBhvr>
                                        <p:cTn id="11" dur="2500"/>
                                        <p:tgtEl>
                                          <p:spTgt spid="1026"/>
                                        </p:tgtEl>
                                      </p:cBhvr>
                                    </p:animEffect>
                                    <p:anim calcmode="lin" valueType="num">
                                      <p:cBhvr>
                                        <p:cTn id="12" dur="2500" fill="hold"/>
                                        <p:tgtEl>
                                          <p:spTgt spid="1026"/>
                                        </p:tgtEl>
                                        <p:attrNameLst>
                                          <p:attrName>ppt_x</p:attrName>
                                        </p:attrNameLst>
                                      </p:cBhvr>
                                      <p:tavLst>
                                        <p:tav tm="0">
                                          <p:val>
                                            <p:strVal val="#ppt_x"/>
                                          </p:val>
                                        </p:tav>
                                        <p:tav tm="100000">
                                          <p:val>
                                            <p:strVal val="#ppt_x"/>
                                          </p:val>
                                        </p:tav>
                                      </p:tavLst>
                                    </p:anim>
                                    <p:anim calcmode="lin" valueType="num">
                                      <p:cBhvr>
                                        <p:cTn id="13" dur="25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l="213" r="213"/>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2540"/>
            <a:ext cx="8928992" cy="1477328"/>
          </a:xfrm>
          <a:prstGeom prst="rect">
            <a:avLst/>
          </a:prstGeom>
        </p:spPr>
        <p:txBody>
          <a:bodyPr wrap="square">
            <a:spAutoFit/>
          </a:bodyPr>
          <a:lstStyle/>
          <a:p>
            <a:pPr algn="ctr"/>
            <a:r>
              <a:rPr lang="es-CO" b="1" dirty="0">
                <a:solidFill>
                  <a:schemeClr val="bg1"/>
                </a:solidFill>
                <a:effectLst>
                  <a:glow rad="101600">
                    <a:srgbClr val="00007A"/>
                  </a:glow>
                </a:effectLst>
                <a:latin typeface="+mj-lt"/>
              </a:rPr>
              <a:t>La historia de la humanidad está plagada de sangre. Todos los testimonios así lo confirman; desde Herodoto y Homero hasta nuestros tiempos, insignes relatores de las batallas y sus hechos, hagiógrafos casi todos ellos, pluma dirigida por los vencedores, han dejado para la posteridad la huella de victorias y derrotas con millones de seres humanos masacrados por el afán del hombre que empuña una espada…</a:t>
            </a:r>
          </a:p>
        </p:txBody>
      </p:sp>
    </p:spTree>
    <p:extLst>
      <p:ext uri="{BB962C8B-B14F-4D97-AF65-F5344CB8AC3E}">
        <p14:creationId xmlns:p14="http://schemas.microsoft.com/office/powerpoint/2010/main" val="3505393704"/>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3.jpg"/>
          <p:cNvPicPr>
            <a:picLocks noChangeAspect="1" noChangeArrowheads="1"/>
          </p:cNvPicPr>
          <p:nvPr/>
        </p:nvPicPr>
        <p:blipFill rotWithShape="1">
          <a:blip r:embed="rId2">
            <a:extLst>
              <a:ext uri="{28A0092B-C50C-407E-A947-70E740481C1C}">
                <a14:useLocalDpi xmlns:a14="http://schemas.microsoft.com/office/drawing/2010/main" val="0"/>
              </a:ext>
            </a:extLst>
          </a:blip>
          <a:srcRect l="213" r="213"/>
          <a:stretch/>
        </p:blipFill>
        <p:spPr bwMode="auto">
          <a:xfrm>
            <a:off x="0" y="-6350"/>
            <a:ext cx="9144000" cy="51577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17205"/>
            <a:ext cx="8928992" cy="1323439"/>
          </a:xfrm>
          <a:prstGeom prst="rect">
            <a:avLst/>
          </a:prstGeom>
        </p:spPr>
        <p:txBody>
          <a:bodyPr wrap="square">
            <a:spAutoFit/>
          </a:bodyPr>
          <a:lstStyle/>
          <a:p>
            <a:pPr algn="ctr"/>
            <a:r>
              <a:rPr lang="es-CO" sz="2000" b="1" i="1" dirty="0">
                <a:solidFill>
                  <a:schemeClr val="bg1"/>
                </a:solidFill>
                <a:effectLst>
                  <a:glow rad="101600">
                    <a:schemeClr val="tx2">
                      <a:lumMod val="50000"/>
                    </a:schemeClr>
                  </a:glow>
                </a:effectLst>
                <a:latin typeface="+mj-lt"/>
              </a:rPr>
              <a:t>Si vis </a:t>
            </a:r>
            <a:r>
              <a:rPr lang="es-CO" sz="2000" b="1" i="1" dirty="0" err="1">
                <a:solidFill>
                  <a:schemeClr val="bg1"/>
                </a:solidFill>
                <a:effectLst>
                  <a:glow rad="101600">
                    <a:schemeClr val="tx2">
                      <a:lumMod val="50000"/>
                    </a:schemeClr>
                  </a:glow>
                </a:effectLst>
                <a:latin typeface="+mj-lt"/>
              </a:rPr>
              <a:t>pacem</a:t>
            </a:r>
            <a:r>
              <a:rPr lang="es-CO" sz="2000" b="1" i="1" dirty="0">
                <a:solidFill>
                  <a:schemeClr val="bg1"/>
                </a:solidFill>
                <a:effectLst>
                  <a:glow rad="101600">
                    <a:schemeClr val="tx2">
                      <a:lumMod val="50000"/>
                    </a:schemeClr>
                  </a:glow>
                </a:effectLst>
                <a:latin typeface="+mj-lt"/>
              </a:rPr>
              <a:t>, para </a:t>
            </a:r>
            <a:r>
              <a:rPr lang="es-CO" sz="2000" b="1" i="1" dirty="0" err="1">
                <a:solidFill>
                  <a:schemeClr val="bg1"/>
                </a:solidFill>
                <a:effectLst>
                  <a:glow rad="101600">
                    <a:schemeClr val="tx2">
                      <a:lumMod val="50000"/>
                    </a:schemeClr>
                  </a:glow>
                </a:effectLst>
                <a:latin typeface="+mj-lt"/>
              </a:rPr>
              <a:t>bellum</a:t>
            </a:r>
            <a:r>
              <a:rPr lang="es-CO" sz="2000" b="1" dirty="0">
                <a:solidFill>
                  <a:schemeClr val="bg1"/>
                </a:solidFill>
                <a:effectLst>
                  <a:glow rad="101600">
                    <a:schemeClr val="tx2">
                      <a:lumMod val="50000"/>
                    </a:schemeClr>
                  </a:glow>
                </a:effectLst>
                <a:latin typeface="+mj-lt"/>
              </a:rPr>
              <a:t>, antigua frase romana,  </a:t>
            </a:r>
            <a:r>
              <a:rPr lang="es-CO" sz="2000" b="1" i="1" dirty="0">
                <a:solidFill>
                  <a:schemeClr val="bg1"/>
                </a:solidFill>
                <a:effectLst>
                  <a:glow rad="101600">
                    <a:schemeClr val="tx2">
                      <a:lumMod val="50000"/>
                    </a:schemeClr>
                  </a:glow>
                </a:effectLst>
                <a:latin typeface="+mj-lt"/>
              </a:rPr>
              <a:t>si quieres la paz, prepárate para la guerra</a:t>
            </a:r>
            <a:r>
              <a:rPr lang="es-CO" sz="2000" b="1" dirty="0">
                <a:solidFill>
                  <a:schemeClr val="bg1"/>
                </a:solidFill>
                <a:effectLst>
                  <a:glow rad="101600">
                    <a:schemeClr val="tx2">
                      <a:lumMod val="50000"/>
                    </a:schemeClr>
                  </a:glow>
                </a:effectLst>
                <a:latin typeface="+mj-lt"/>
              </a:rPr>
              <a:t>, mal atribuida a Julio César, se ha malinterpretado como concepto agresivo o idea expansionista, aunque lo que propugna es lo opuesto: se evitará una guerra o el ataque de otro </a:t>
            </a:r>
            <a:r>
              <a:rPr lang="es-CO" sz="2000" b="1" dirty="0" smtClean="0">
                <a:solidFill>
                  <a:schemeClr val="bg1"/>
                </a:solidFill>
                <a:effectLst>
                  <a:glow rad="101600">
                    <a:schemeClr val="tx2">
                      <a:lumMod val="50000"/>
                    </a:schemeClr>
                  </a:glow>
                </a:effectLst>
                <a:latin typeface="+mj-lt"/>
              </a:rPr>
              <a:t>país, </a:t>
            </a:r>
            <a:r>
              <a:rPr lang="es-CO" sz="2000" b="1" dirty="0">
                <a:solidFill>
                  <a:schemeClr val="bg1"/>
                </a:solidFill>
                <a:effectLst>
                  <a:glow rad="101600">
                    <a:schemeClr val="tx2">
                      <a:lumMod val="50000"/>
                    </a:schemeClr>
                  </a:glow>
                </a:effectLst>
                <a:latin typeface="+mj-lt"/>
              </a:rPr>
              <a:t>si se está bien armado para defenderse…</a:t>
            </a:r>
          </a:p>
        </p:txBody>
      </p:sp>
    </p:spTree>
    <p:extLst>
      <p:ext uri="{BB962C8B-B14F-4D97-AF65-F5344CB8AC3E}">
        <p14:creationId xmlns:p14="http://schemas.microsoft.com/office/powerpoint/2010/main" val="2590706837"/>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l="213" r="213"/>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24308"/>
            <a:ext cx="8928992" cy="646331"/>
          </a:xfrm>
          <a:prstGeom prst="rect">
            <a:avLst/>
          </a:prstGeom>
        </p:spPr>
        <p:txBody>
          <a:bodyPr wrap="square">
            <a:spAutoFit/>
          </a:bodyPr>
          <a:lstStyle/>
          <a:p>
            <a:pPr algn="ctr"/>
            <a:r>
              <a:rPr lang="es-CO" b="1" dirty="0">
                <a:solidFill>
                  <a:schemeClr val="bg1"/>
                </a:solidFill>
                <a:effectLst>
                  <a:outerShdw blurRad="50800" dist="38100" dir="2700000" algn="tl" rotWithShape="0">
                    <a:prstClr val="black"/>
                  </a:outerShdw>
                </a:effectLst>
                <a:latin typeface="+mj-lt"/>
              </a:rPr>
              <a:t>Es decir, que quien posea una buena defensa será respetado y no será atacado. Mil quinientos años habrá pasado el escritor de tan famoso aserto revolviéndose en su tumba.</a:t>
            </a:r>
          </a:p>
        </p:txBody>
      </p:sp>
    </p:spTree>
    <p:extLst>
      <p:ext uri="{BB962C8B-B14F-4D97-AF65-F5344CB8AC3E}">
        <p14:creationId xmlns:p14="http://schemas.microsoft.com/office/powerpoint/2010/main" val="3016876638"/>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00 Para el mensaje haciendo\05.jpg"/>
          <p:cNvPicPr>
            <a:picLocks noChangeAspect="1" noChangeArrowheads="1"/>
          </p:cNvPicPr>
          <p:nvPr/>
        </p:nvPicPr>
        <p:blipFill rotWithShape="1">
          <a:blip r:embed="rId2">
            <a:extLst>
              <a:ext uri="{28A0092B-C50C-407E-A947-70E740481C1C}">
                <a14:useLocalDpi xmlns:a14="http://schemas.microsoft.com/office/drawing/2010/main" val="0"/>
              </a:ext>
            </a:extLst>
          </a:blip>
          <a:srcRect l="213" r="213"/>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2540"/>
            <a:ext cx="8928992" cy="1200329"/>
          </a:xfrm>
          <a:prstGeom prst="rect">
            <a:avLst/>
          </a:prstGeom>
        </p:spPr>
        <p:txBody>
          <a:bodyPr wrap="square">
            <a:spAutoFit/>
          </a:bodyPr>
          <a:lstStyle/>
          <a:p>
            <a:pPr algn="ctr"/>
            <a:r>
              <a:rPr lang="es-CO" b="1" dirty="0">
                <a:solidFill>
                  <a:schemeClr val="bg1"/>
                </a:solidFill>
                <a:effectLst>
                  <a:outerShdw blurRad="38100" dist="38100" dir="2700000" algn="tl">
                    <a:srgbClr val="000000">
                      <a:alpha val="43137"/>
                    </a:srgbClr>
                  </a:outerShdw>
                </a:effectLst>
                <a:latin typeface="+mj-lt"/>
              </a:rPr>
              <a:t>¿Existe ar</a:t>
            </a:r>
            <a:r>
              <a:rPr lang="es-CO" b="1" dirty="0">
                <a:solidFill>
                  <a:schemeClr val="bg1"/>
                </a:solidFill>
                <a:latin typeface="+mj-lt"/>
              </a:rPr>
              <a:t>ma más potente y demoledora que el odio? Un pensamiento formado por ideología destructora moverá una mano, le bastará con mover un solo dedo para apretar el botón, accionar la palanca, poner en marcha la maquinaria precisa para destruir, masacrar e intentar eliminar de la faz de la tierra al objeto de dicho odio… </a:t>
            </a:r>
          </a:p>
        </p:txBody>
      </p:sp>
    </p:spTree>
    <p:extLst>
      <p:ext uri="{BB962C8B-B14F-4D97-AF65-F5344CB8AC3E}">
        <p14:creationId xmlns:p14="http://schemas.microsoft.com/office/powerpoint/2010/main" val="2590706837"/>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06.jpg"/>
          <p:cNvPicPr>
            <a:picLocks noChangeAspect="1" noChangeArrowheads="1"/>
          </p:cNvPicPr>
          <p:nvPr/>
        </p:nvPicPr>
        <p:blipFill rotWithShape="1">
          <a:blip r:embed="rId2">
            <a:extLst>
              <a:ext uri="{28A0092B-C50C-407E-A947-70E740481C1C}">
                <a14:useLocalDpi xmlns:a14="http://schemas.microsoft.com/office/drawing/2010/main" val="0"/>
              </a:ext>
            </a:extLst>
          </a:blip>
          <a:srcRect l="229" r="247"/>
          <a:stretch/>
        </p:blipFill>
        <p:spPr bwMode="auto">
          <a:xfrm>
            <a:off x="0"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2540"/>
            <a:ext cx="8928992" cy="1477328"/>
          </a:xfrm>
          <a:prstGeom prst="rect">
            <a:avLst/>
          </a:prstGeom>
        </p:spPr>
        <p:txBody>
          <a:bodyPr wrap="square">
            <a:spAutoFit/>
          </a:bodyPr>
          <a:lstStyle/>
          <a:p>
            <a:pPr algn="ctr"/>
            <a:r>
              <a:rPr lang="es-CO" b="1" dirty="0">
                <a:solidFill>
                  <a:schemeClr val="bg1"/>
                </a:solidFill>
                <a:effectLst>
                  <a:glow rad="101600">
                    <a:srgbClr val="2A1500"/>
                  </a:glow>
                </a:effectLst>
                <a:latin typeface="+mj-lt"/>
              </a:rPr>
              <a:t>Ideología religiosa, política, escala de valores humanos trastocados, racismo, oscurantismo, intransigencia, homofobia. Odio al diferente, al que es más bajo o más alto, al que habla otro idioma o adora a otros dioses; odio al que tiene los rasgos sacados de un molde diferente, al que tiene pensamientos divergentes de los propios, al que viste otro ropaje, canta otras canciones o sueña con un mundo diferente del que diseñó el </a:t>
            </a:r>
            <a:r>
              <a:rPr lang="es-CO" b="1" dirty="0" err="1">
                <a:solidFill>
                  <a:schemeClr val="bg1"/>
                </a:solidFill>
                <a:effectLst>
                  <a:glow rad="101600">
                    <a:srgbClr val="2A1500"/>
                  </a:glow>
                </a:effectLst>
                <a:latin typeface="+mj-lt"/>
              </a:rPr>
              <a:t>odiador</a:t>
            </a:r>
            <a:r>
              <a:rPr lang="es-CO" b="1" dirty="0">
                <a:solidFill>
                  <a:schemeClr val="bg1"/>
                </a:solidFill>
                <a:effectLst>
                  <a:glow rad="101600">
                    <a:srgbClr val="2A1500"/>
                  </a:glow>
                </a:effectLst>
                <a:latin typeface="+mj-lt"/>
              </a:rPr>
              <a:t>.</a:t>
            </a:r>
          </a:p>
        </p:txBody>
      </p:sp>
    </p:spTree>
    <p:extLst>
      <p:ext uri="{BB962C8B-B14F-4D97-AF65-F5344CB8AC3E}">
        <p14:creationId xmlns:p14="http://schemas.microsoft.com/office/powerpoint/2010/main" val="3016876638"/>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7.jpg"/>
          <p:cNvPicPr>
            <a:picLocks noChangeAspect="1" noChangeArrowheads="1"/>
          </p:cNvPicPr>
          <p:nvPr/>
        </p:nvPicPr>
        <p:blipFill rotWithShape="1">
          <a:blip r:embed="rId2">
            <a:extLst>
              <a:ext uri="{28A0092B-C50C-407E-A947-70E740481C1C}">
                <a14:useLocalDpi xmlns:a14="http://schemas.microsoft.com/office/drawing/2010/main" val="0"/>
              </a:ext>
            </a:extLst>
          </a:blip>
          <a:srcRect l="213" r="213"/>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9279"/>
            <a:ext cx="8928992" cy="707886"/>
          </a:xfrm>
          <a:prstGeom prst="rect">
            <a:avLst/>
          </a:prstGeom>
        </p:spPr>
        <p:txBody>
          <a:bodyPr wrap="square">
            <a:spAutoFit/>
          </a:bodyPr>
          <a:lstStyle/>
          <a:p>
            <a:pPr algn="ctr"/>
            <a:r>
              <a:rPr lang="es-CO" sz="2000" b="1" dirty="0">
                <a:solidFill>
                  <a:schemeClr val="bg1"/>
                </a:solidFill>
                <a:latin typeface="+mj-lt"/>
              </a:rPr>
              <a:t>¿Existe sobre la faz de la tierra un bloqueador de esa fuerza tan potente? ¿Alguien ha patentado el antídoto para ese veneno llamado ODIO?</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8.jpg"/>
          <p:cNvPicPr>
            <a:picLocks noChangeAspect="1" noChangeArrowheads="1"/>
          </p:cNvPicPr>
          <p:nvPr/>
        </p:nvPicPr>
        <p:blipFill rotWithShape="1">
          <a:blip r:embed="rId2">
            <a:extLst>
              <a:ext uri="{28A0092B-C50C-407E-A947-70E740481C1C}">
                <a14:useLocalDpi xmlns:a14="http://schemas.microsoft.com/office/drawing/2010/main" val="0"/>
              </a:ext>
            </a:extLst>
          </a:blip>
          <a:srcRect l="213" r="213"/>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72339"/>
            <a:ext cx="8784976" cy="707886"/>
          </a:xfrm>
          <a:prstGeom prst="rect">
            <a:avLst/>
          </a:prstGeom>
        </p:spPr>
        <p:txBody>
          <a:bodyPr wrap="square">
            <a:spAutoFit/>
          </a:bodyPr>
          <a:lstStyle/>
          <a:p>
            <a:pPr algn="ctr"/>
            <a:r>
              <a:rPr lang="es-CO" sz="2000" b="1" dirty="0">
                <a:solidFill>
                  <a:srgbClr val="0C1B2E"/>
                </a:solidFill>
                <a:latin typeface="+mj-lt"/>
              </a:rPr>
              <a:t>No son preguntas retóricas las mías; exigen respuesta porque siento </a:t>
            </a:r>
            <a:r>
              <a:rPr lang="es-CO" sz="2000" b="1" dirty="0" smtClean="0">
                <a:solidFill>
                  <a:srgbClr val="0C1B2E"/>
                </a:solidFill>
                <a:latin typeface="+mj-lt"/>
              </a:rPr>
              <a:t>que</a:t>
            </a:r>
          </a:p>
          <a:p>
            <a:pPr algn="ctr"/>
            <a:r>
              <a:rPr lang="es-CO" sz="2000" b="1" dirty="0" smtClean="0">
                <a:solidFill>
                  <a:srgbClr val="0C1B2E"/>
                </a:solidFill>
                <a:latin typeface="+mj-lt"/>
              </a:rPr>
              <a:t>al </a:t>
            </a:r>
            <a:r>
              <a:rPr lang="es-CO" sz="2000" b="1" dirty="0">
                <a:solidFill>
                  <a:srgbClr val="0C1B2E"/>
                </a:solidFill>
                <a:latin typeface="+mj-lt"/>
              </a:rPr>
              <a:t>menos hay UNA </a:t>
            </a:r>
            <a:r>
              <a:rPr lang="es-CO" sz="2000" b="1" dirty="0" smtClean="0">
                <a:solidFill>
                  <a:srgbClr val="0C1B2E"/>
                </a:solidFill>
                <a:latin typeface="+mj-lt"/>
              </a:rPr>
              <a:t>respuesta.</a:t>
            </a:r>
            <a:endParaRPr lang="es-CO" sz="2000" b="1" dirty="0">
              <a:solidFill>
                <a:srgbClr val="0C1B2E"/>
              </a:solidFill>
              <a:latin typeface="+mj-lt"/>
            </a:endParaRPr>
          </a:p>
        </p:txBody>
      </p:sp>
    </p:spTree>
    <p:extLst>
      <p:ext uri="{BB962C8B-B14F-4D97-AF65-F5344CB8AC3E}">
        <p14:creationId xmlns:p14="http://schemas.microsoft.com/office/powerpoint/2010/main" val="3627182980"/>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09.jpg"/>
          <p:cNvPicPr>
            <a:picLocks noChangeAspect="1" noChangeArrowheads="1"/>
          </p:cNvPicPr>
          <p:nvPr/>
        </p:nvPicPr>
        <p:blipFill rotWithShape="1">
          <a:blip r:embed="rId2">
            <a:extLst>
              <a:ext uri="{28A0092B-C50C-407E-A947-70E740481C1C}">
                <a14:useLocalDpi xmlns:a14="http://schemas.microsoft.com/office/drawing/2010/main" val="0"/>
              </a:ext>
            </a:extLst>
          </a:blip>
          <a:srcRect l="213" r="213"/>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660"/>
            <a:ext cx="8928992" cy="1015663"/>
          </a:xfrm>
          <a:prstGeom prst="rect">
            <a:avLst/>
          </a:prstGeom>
        </p:spPr>
        <p:txBody>
          <a:bodyPr wrap="square">
            <a:spAutoFit/>
          </a:bodyPr>
          <a:lstStyle/>
          <a:p>
            <a:pPr algn="ctr"/>
            <a:r>
              <a:rPr lang="es-CO" sz="2000" b="1" dirty="0">
                <a:solidFill>
                  <a:schemeClr val="bg1"/>
                </a:solidFill>
                <a:effectLst>
                  <a:glow rad="101600">
                    <a:srgbClr val="00172E"/>
                  </a:glow>
                </a:effectLst>
                <a:latin typeface="+mj-lt"/>
              </a:rPr>
              <a:t>Fácilmente hemos acostumbrado mente y corazón a escuchar hablar del odio en detrimento de su opuesto, el amor. Del amor casi no hablan ya ni los poetas. Si acaso algún prócer de alguna iglesia cuando le enfocan las cámaras…</a:t>
            </a:r>
          </a:p>
        </p:txBody>
      </p:sp>
    </p:spTree>
    <p:extLst>
      <p:ext uri="{BB962C8B-B14F-4D97-AF65-F5344CB8AC3E}">
        <p14:creationId xmlns:p14="http://schemas.microsoft.com/office/powerpoint/2010/main" val="4111872480"/>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10.jpg"/>
          <p:cNvPicPr>
            <a:picLocks noChangeAspect="1" noChangeArrowheads="1"/>
          </p:cNvPicPr>
          <p:nvPr/>
        </p:nvPicPr>
        <p:blipFill rotWithShape="1">
          <a:blip r:embed="rId2">
            <a:extLst>
              <a:ext uri="{28A0092B-C50C-407E-A947-70E740481C1C}">
                <a14:useLocalDpi xmlns:a14="http://schemas.microsoft.com/office/drawing/2010/main" val="0"/>
              </a:ext>
            </a:extLst>
          </a:blip>
          <a:srcRect l="213" r="213"/>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4163"/>
            <a:ext cx="8928992" cy="1015663"/>
          </a:xfrm>
          <a:prstGeom prst="rect">
            <a:avLst/>
          </a:prstGeom>
        </p:spPr>
        <p:txBody>
          <a:bodyPr wrap="square">
            <a:spAutoFit/>
          </a:bodyPr>
          <a:lstStyle/>
          <a:p>
            <a:pPr algn="ctr"/>
            <a:r>
              <a:rPr lang="es-CO" sz="2000" b="1" dirty="0" smtClean="0">
                <a:solidFill>
                  <a:schemeClr val="bg1"/>
                </a:solidFill>
                <a:effectLst>
                  <a:outerShdw blurRad="50800" dist="38100" dir="2700000" algn="tl" rotWithShape="0">
                    <a:prstClr val="black"/>
                  </a:outerShdw>
                </a:effectLst>
                <a:latin typeface="+mj-lt"/>
              </a:rPr>
              <a:t>… Quizás </a:t>
            </a:r>
            <a:r>
              <a:rPr lang="es-CO" sz="2000" b="1" dirty="0">
                <a:solidFill>
                  <a:schemeClr val="bg1"/>
                </a:solidFill>
                <a:effectLst>
                  <a:outerShdw blurRad="50800" dist="38100" dir="2700000" algn="tl" rotWithShape="0">
                    <a:prstClr val="black"/>
                  </a:outerShdw>
                </a:effectLst>
                <a:latin typeface="+mj-lt"/>
              </a:rPr>
              <a:t>los gurús que desayunan con pétalos de flores en un </a:t>
            </a:r>
            <a:r>
              <a:rPr lang="es-CO" sz="2000" b="1" dirty="0" err="1">
                <a:solidFill>
                  <a:schemeClr val="bg1"/>
                </a:solidFill>
                <a:effectLst>
                  <a:outerShdw blurRad="50800" dist="38100" dir="2700000" algn="tl" rotWithShape="0">
                    <a:prstClr val="black"/>
                  </a:outerShdw>
                </a:effectLst>
                <a:latin typeface="+mj-lt"/>
              </a:rPr>
              <a:t>ashram</a:t>
            </a:r>
            <a:r>
              <a:rPr lang="es-CO" sz="2000" b="1" dirty="0">
                <a:solidFill>
                  <a:schemeClr val="bg1"/>
                </a:solidFill>
                <a:effectLst>
                  <a:outerShdw blurRad="50800" dist="38100" dir="2700000" algn="tl" rotWithShape="0">
                    <a:prstClr val="black"/>
                  </a:outerShdw>
                </a:effectLst>
                <a:latin typeface="+mj-lt"/>
              </a:rPr>
              <a:t> lejano; quizás gente sencilla y anónima que no dejan nada </a:t>
            </a:r>
            <a:r>
              <a:rPr lang="es-CO" sz="2000" b="1" dirty="0" err="1">
                <a:solidFill>
                  <a:schemeClr val="bg1"/>
                </a:solidFill>
                <a:effectLst>
                  <a:outerShdw blurRad="50800" dist="38100" dir="2700000" algn="tl" rotWithShape="0">
                    <a:prstClr val="black"/>
                  </a:outerShdw>
                </a:effectLst>
                <a:latin typeface="+mj-lt"/>
              </a:rPr>
              <a:t>trending</a:t>
            </a:r>
            <a:r>
              <a:rPr lang="es-CO" sz="2000" b="1" dirty="0">
                <a:solidFill>
                  <a:schemeClr val="bg1"/>
                </a:solidFill>
                <a:effectLst>
                  <a:outerShdw blurRad="50800" dist="38100" dir="2700000" algn="tl" rotWithShape="0">
                    <a:prstClr val="black"/>
                  </a:outerShdw>
                </a:effectLst>
                <a:latin typeface="+mj-lt"/>
              </a:rPr>
              <a:t> </a:t>
            </a:r>
            <a:r>
              <a:rPr lang="es-CO" sz="2000" b="1" dirty="0" err="1">
                <a:solidFill>
                  <a:schemeClr val="bg1"/>
                </a:solidFill>
                <a:effectLst>
                  <a:outerShdw blurRad="50800" dist="38100" dir="2700000" algn="tl" rotWithShape="0">
                    <a:prstClr val="black"/>
                  </a:outerShdw>
                </a:effectLst>
                <a:latin typeface="+mj-lt"/>
              </a:rPr>
              <a:t>topic</a:t>
            </a:r>
            <a:r>
              <a:rPr lang="es-CO" sz="2000" b="1" dirty="0">
                <a:solidFill>
                  <a:schemeClr val="bg1"/>
                </a:solidFill>
                <a:effectLst>
                  <a:outerShdw blurRad="50800" dist="38100" dir="2700000" algn="tl" rotWithShape="0">
                    <a:prstClr val="black"/>
                  </a:outerShdw>
                </a:effectLst>
                <a:latin typeface="+mj-lt"/>
              </a:rPr>
              <a:t> o impactante grabado en la piedra </a:t>
            </a:r>
            <a:r>
              <a:rPr lang="es-CO" sz="2000" b="1" dirty="0" err="1">
                <a:solidFill>
                  <a:schemeClr val="bg1"/>
                </a:solidFill>
                <a:effectLst>
                  <a:outerShdw blurRad="50800" dist="38100" dir="2700000" algn="tl" rotWithShape="0">
                    <a:prstClr val="black"/>
                  </a:outerShdw>
                </a:effectLst>
                <a:latin typeface="+mj-lt"/>
              </a:rPr>
              <a:t>rosetta</a:t>
            </a:r>
            <a:r>
              <a:rPr lang="es-CO" sz="2000" b="1" dirty="0">
                <a:solidFill>
                  <a:schemeClr val="bg1"/>
                </a:solidFill>
                <a:effectLst>
                  <a:outerShdw blurRad="50800" dist="38100" dir="2700000" algn="tl" rotWithShape="0">
                    <a:prstClr val="black"/>
                  </a:outerShdw>
                </a:effectLst>
                <a:latin typeface="+mj-lt"/>
              </a:rPr>
              <a:t> de las redes sociales.</a:t>
            </a:r>
          </a:p>
        </p:txBody>
      </p:sp>
    </p:spTree>
    <p:extLst>
      <p:ext uri="{BB962C8B-B14F-4D97-AF65-F5344CB8AC3E}">
        <p14:creationId xmlns:p14="http://schemas.microsoft.com/office/powerpoint/2010/main" val="410713889"/>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11.jpg"/>
          <p:cNvPicPr>
            <a:picLocks noChangeAspect="1" noChangeArrowheads="1"/>
          </p:cNvPicPr>
          <p:nvPr/>
        </p:nvPicPr>
        <p:blipFill rotWithShape="1">
          <a:blip r:embed="rId2">
            <a:extLst>
              <a:ext uri="{28A0092B-C50C-407E-A947-70E740481C1C}">
                <a14:useLocalDpi xmlns:a14="http://schemas.microsoft.com/office/drawing/2010/main" val="0"/>
              </a:ext>
            </a:extLst>
          </a:blip>
          <a:srcRect l="104" r="321"/>
          <a:stretch/>
        </p:blipFill>
        <p:spPr bwMode="auto">
          <a:xfrm>
            <a:off x="1"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352"/>
            <a:ext cx="8928992" cy="1754326"/>
          </a:xfrm>
          <a:prstGeom prst="rect">
            <a:avLst/>
          </a:prstGeom>
        </p:spPr>
        <p:txBody>
          <a:bodyPr wrap="square">
            <a:spAutoFit/>
          </a:bodyPr>
          <a:lstStyle/>
          <a:p>
            <a:pPr algn="ctr"/>
            <a:r>
              <a:rPr lang="es-CO" b="1" dirty="0">
                <a:solidFill>
                  <a:srgbClr val="582C00"/>
                </a:solidFill>
                <a:latin typeface="+mj-lt"/>
              </a:rPr>
              <a:t>Llena la boca de improperios, denuestos y voces airadas contra la violencia generada por el odio, enrocamos el pensamiento alrededor de la terrible energía negativa que provoca que la mano se alce empuñando la espada. Seguimos contribuyendo a “preparar una guerra” que no solamente destruirá los cuerpos -porque ya habrá destruido primero las mentes- y que acabará, si no se le pone una barrera, aniquilando también nuestro espíritu, las almas de quienes creen y sienten tenerlas.</a:t>
            </a:r>
          </a:p>
        </p:txBody>
      </p:sp>
    </p:spTree>
    <p:extLst>
      <p:ext uri="{BB962C8B-B14F-4D97-AF65-F5344CB8AC3E}">
        <p14:creationId xmlns:p14="http://schemas.microsoft.com/office/powerpoint/2010/main" val="3575901660"/>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12.jpg"/>
          <p:cNvPicPr>
            <a:picLocks noChangeAspect="1" noChangeArrowheads="1"/>
          </p:cNvPicPr>
          <p:nvPr/>
        </p:nvPicPr>
        <p:blipFill rotWithShape="1">
          <a:blip r:embed="rId2">
            <a:extLst>
              <a:ext uri="{28A0092B-C50C-407E-A947-70E740481C1C}">
                <a14:useLocalDpi xmlns:a14="http://schemas.microsoft.com/office/drawing/2010/main" val="0"/>
              </a:ext>
            </a:extLst>
          </a:blip>
          <a:srcRect l="213" r="213"/>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1775"/>
            <a:ext cx="8928992" cy="923330"/>
          </a:xfrm>
          <a:prstGeom prst="rect">
            <a:avLst/>
          </a:prstGeom>
        </p:spPr>
        <p:txBody>
          <a:bodyPr wrap="square">
            <a:spAutoFit/>
          </a:bodyPr>
          <a:lstStyle/>
          <a:p>
            <a:pPr algn="ctr"/>
            <a:r>
              <a:rPr lang="es-CO" b="1" dirty="0">
                <a:solidFill>
                  <a:schemeClr val="bg1"/>
                </a:solidFill>
                <a:effectLst>
                  <a:glow rad="101600">
                    <a:srgbClr val="280F0E"/>
                  </a:glow>
                </a:effectLst>
                <a:latin typeface="+mj-lt"/>
              </a:rPr>
              <a:t>Mi pequeña cruzada estos últimos dolorosos días es de “andar por casa”: tan sólo consiste en no abonar el discurso del odio con más odio, evitar el morbo consensuado de contemplar escenas apocalípticas por televisión, eludir la conversación enfervorecida de rabia y horror,…</a:t>
            </a:r>
          </a:p>
        </p:txBody>
      </p:sp>
    </p:spTree>
    <p:extLst>
      <p:ext uri="{BB962C8B-B14F-4D97-AF65-F5344CB8AC3E}">
        <p14:creationId xmlns:p14="http://schemas.microsoft.com/office/powerpoint/2010/main" val="2358599579"/>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01 Mis docu. Backup\Mis imágenes\00 Para el mensaje haciendo\13.jpg"/>
          <p:cNvPicPr>
            <a:picLocks noChangeAspect="1" noChangeArrowheads="1"/>
          </p:cNvPicPr>
          <p:nvPr/>
        </p:nvPicPr>
        <p:blipFill rotWithShape="1">
          <a:blip r:embed="rId2">
            <a:extLst>
              <a:ext uri="{28A0092B-C50C-407E-A947-70E740481C1C}">
                <a14:useLocalDpi xmlns:a14="http://schemas.microsoft.com/office/drawing/2010/main" val="0"/>
              </a:ext>
            </a:extLst>
          </a:blip>
          <a:srcRect l="213" r="213"/>
          <a:stretch/>
        </p:blipFill>
        <p:spPr bwMode="auto">
          <a:xfrm>
            <a:off x="0" y="-12700"/>
            <a:ext cx="9144000" cy="51689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9279"/>
            <a:ext cx="8928992" cy="923330"/>
          </a:xfrm>
          <a:prstGeom prst="rect">
            <a:avLst/>
          </a:prstGeom>
        </p:spPr>
        <p:txBody>
          <a:bodyPr wrap="square">
            <a:spAutoFit/>
          </a:bodyPr>
          <a:lstStyle/>
          <a:p>
            <a:pPr algn="ctr"/>
            <a:r>
              <a:rPr lang="es-CO" b="1" dirty="0" smtClean="0">
                <a:solidFill>
                  <a:schemeClr val="bg1"/>
                </a:solidFill>
                <a:effectLst>
                  <a:glow rad="101600">
                    <a:srgbClr val="0C1B2E"/>
                  </a:glow>
                </a:effectLst>
                <a:latin typeface="+mj-lt"/>
              </a:rPr>
              <a:t>… guardar </a:t>
            </a:r>
            <a:r>
              <a:rPr lang="es-CO" b="1" dirty="0">
                <a:solidFill>
                  <a:schemeClr val="bg1"/>
                </a:solidFill>
                <a:effectLst>
                  <a:glow rad="101600">
                    <a:srgbClr val="0C1B2E"/>
                  </a:glow>
                </a:effectLst>
                <a:latin typeface="+mj-lt"/>
              </a:rPr>
              <a:t>en silencio la pena por el dolor ajeno, enviar al Universo mi pequeña energía llena de todo el amor que puedo albergar, sentir una tristeza compartida aunque lejana, quedarme en el lado que me ofrece luz y no en el que me arrastra hacia la sombra.</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5145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rotWithShape="1">
          <a:blip r:embed="rId3">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b="85693"/>
          <a:stretch/>
        </p:blipFill>
        <p:spPr bwMode="auto">
          <a:xfrm>
            <a:off x="0" y="3175"/>
            <a:ext cx="9144000" cy="736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07504" y="-660"/>
            <a:ext cx="8928992" cy="707886"/>
          </a:xfrm>
          <a:prstGeom prst="rect">
            <a:avLst/>
          </a:prstGeom>
        </p:spPr>
        <p:txBody>
          <a:bodyPr wrap="square">
            <a:spAutoFit/>
          </a:bodyPr>
          <a:lstStyle/>
          <a:p>
            <a:pPr algn="ctr"/>
            <a:r>
              <a:rPr lang="es-CO" sz="2000" b="1" dirty="0">
                <a:solidFill>
                  <a:schemeClr val="bg1"/>
                </a:solidFill>
                <a:effectLst>
                  <a:outerShdw blurRad="50800" dist="38100" dir="2700000" algn="tl" rotWithShape="0">
                    <a:prstClr val="black"/>
                  </a:outerShdw>
                </a:effectLst>
                <a:latin typeface="+mj-lt"/>
              </a:rPr>
              <a:t>Al odio de mi hermano replico con el amor que me queda; no sé si es poco o mucho, pero todavía sigue siendo amor.</a:t>
            </a:r>
          </a:p>
        </p:txBody>
      </p:sp>
      <p:pic>
        <p:nvPicPr>
          <p:cNvPr id="7" name="Picture 2" descr="C:\01 Mis docu. Backup\Mis imágenes\00 Para el mensaje haciendo\00 bola png..png"/>
          <p:cNvPicPr>
            <a:picLocks noChangeAspect="1" noChangeArrowheads="1"/>
          </p:cNvPicPr>
          <p:nvPr/>
        </p:nvPicPr>
        <p:blipFill rotWithShape="1">
          <a:blip r:embed="rId5">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rcRect l="1984" r="37322" b="78937"/>
          <a:stretch/>
        </p:blipFill>
        <p:spPr bwMode="auto">
          <a:xfrm rot="5400000" flipV="1">
            <a:off x="8634705" y="223312"/>
            <a:ext cx="739297" cy="29268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01 Mis docu. Backup\Mis imágenes\00 Para el mensaje haciendo\00 bola png..png"/>
          <p:cNvPicPr>
            <a:picLocks noChangeAspect="1" noChangeArrowheads="1"/>
          </p:cNvPicPr>
          <p:nvPr/>
        </p:nvPicPr>
        <p:blipFill rotWithShape="1">
          <a:blip r:embed="rId5">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rcRect l="1984" r="37322" b="78937"/>
          <a:stretch/>
        </p:blipFill>
        <p:spPr bwMode="auto">
          <a:xfrm rot="16200000" flipH="1" flipV="1">
            <a:off x="-225131" y="223311"/>
            <a:ext cx="739294" cy="29268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01 Mis docu. Backup\Mis imágenes\00 Para el mensaje haciendo\00 bola Marco png.png"/>
          <p:cNvPicPr>
            <a:picLocks noChangeAspect="1" noChangeArrowheads="1"/>
          </p:cNvPicPr>
          <p:nvPr/>
        </p:nvPicPr>
        <p:blipFill rotWithShape="1">
          <a:blip r:embed="rId7">
            <a:extLst>
              <a:ext uri="{BEBA8EAE-BF5A-486C-A8C5-ECC9F3942E4B}">
                <a14:imgProps xmlns:a14="http://schemas.microsoft.com/office/drawing/2010/main">
                  <a14:imgLayer r:embed="rId8">
                    <a14:imgEffect>
                      <a14:brightnessContrast bright="-40000" contrast="40000"/>
                    </a14:imgEffect>
                  </a14:imgLayer>
                </a14:imgProps>
              </a:ext>
              <a:ext uri="{28A0092B-C50C-407E-A947-70E740481C1C}">
                <a14:useLocalDpi xmlns:a14="http://schemas.microsoft.com/office/drawing/2010/main" val="0"/>
              </a:ext>
            </a:extLst>
          </a:blip>
          <a:srcRect l="4318" t="82314" r="5095"/>
          <a:stretch/>
        </p:blipFill>
        <p:spPr bwMode="auto">
          <a:xfrm>
            <a:off x="-1827" y="727107"/>
            <a:ext cx="9152521" cy="360050"/>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p:nvPr/>
        </p:nvSpPr>
        <p:spPr>
          <a:xfrm>
            <a:off x="2897354" y="4209988"/>
            <a:ext cx="3371308" cy="892552"/>
          </a:xfrm>
          <a:prstGeom prst="rect">
            <a:avLst/>
          </a:prstGeom>
          <a:noFill/>
        </p:spPr>
        <p:txBody>
          <a:bodyPr wrap="none" rtlCol="0">
            <a:spAutoFit/>
          </a:bodyPr>
          <a:lstStyle/>
          <a:p>
            <a:pPr algn="ctr"/>
            <a:r>
              <a:rPr lang="es-CO" sz="1300" b="1" dirty="0" smtClean="0">
                <a:solidFill>
                  <a:schemeClr val="bg1"/>
                </a:solidFill>
                <a:latin typeface="+mj-lt"/>
              </a:rPr>
              <a:t>Texto: </a:t>
            </a:r>
            <a:r>
              <a:rPr lang="es-CO" sz="1300" b="1" i="1" dirty="0" smtClean="0">
                <a:solidFill>
                  <a:schemeClr val="bg1"/>
                </a:solidFill>
                <a:latin typeface="+mj-lt"/>
              </a:rPr>
              <a:t>Cecilia Casado (</a:t>
            </a:r>
            <a:r>
              <a:rPr lang="es-CO" sz="1300" b="1" i="1" dirty="0" err="1" smtClean="0">
                <a:solidFill>
                  <a:schemeClr val="bg1"/>
                </a:solidFill>
                <a:latin typeface="+mj-lt"/>
              </a:rPr>
              <a:t>LaAlquimista</a:t>
            </a:r>
            <a:r>
              <a:rPr lang="es-CO" sz="1300" b="1" i="1" dirty="0" smtClean="0">
                <a:solidFill>
                  <a:schemeClr val="bg1"/>
                </a:solidFill>
                <a:latin typeface="+mj-lt"/>
              </a:rPr>
              <a:t>)</a:t>
            </a:r>
          </a:p>
          <a:p>
            <a:pPr algn="ctr"/>
            <a:r>
              <a:rPr lang="es-CO" sz="1300" b="1" dirty="0" smtClean="0">
                <a:solidFill>
                  <a:schemeClr val="bg1"/>
                </a:solidFill>
                <a:latin typeface="+mj-lt"/>
              </a:rPr>
              <a:t>Música: </a:t>
            </a:r>
            <a:r>
              <a:rPr lang="es-CO" sz="1300" b="1" dirty="0" err="1" smtClean="0">
                <a:solidFill>
                  <a:schemeClr val="bg1"/>
                </a:solidFill>
                <a:latin typeface="+mj-lt"/>
              </a:rPr>
              <a:t>Sad</a:t>
            </a:r>
            <a:r>
              <a:rPr lang="es-CO" sz="1300" b="1" dirty="0" smtClean="0">
                <a:solidFill>
                  <a:schemeClr val="bg1"/>
                </a:solidFill>
                <a:latin typeface="+mj-lt"/>
              </a:rPr>
              <a:t> </a:t>
            </a:r>
            <a:r>
              <a:rPr lang="es-CO" sz="1300" b="1" dirty="0" err="1" smtClean="0">
                <a:solidFill>
                  <a:schemeClr val="bg1"/>
                </a:solidFill>
                <a:latin typeface="+mj-lt"/>
              </a:rPr>
              <a:t>Angel</a:t>
            </a:r>
            <a:r>
              <a:rPr lang="es-CO" sz="1300" b="1" dirty="0" smtClean="0">
                <a:solidFill>
                  <a:schemeClr val="bg1"/>
                </a:solidFill>
                <a:latin typeface="+mj-lt"/>
              </a:rPr>
              <a:t> - </a:t>
            </a:r>
            <a:r>
              <a:rPr lang="es-CO" sz="1300" b="1" i="1" dirty="0" smtClean="0">
                <a:solidFill>
                  <a:schemeClr val="bg1"/>
                </a:solidFill>
                <a:latin typeface="+mj-lt"/>
              </a:rPr>
              <a:t>Igor </a:t>
            </a:r>
            <a:r>
              <a:rPr lang="es-CO" sz="1300" b="1" i="1" dirty="0" err="1" smtClean="0">
                <a:solidFill>
                  <a:schemeClr val="bg1"/>
                </a:solidFill>
                <a:latin typeface="+mj-lt"/>
              </a:rPr>
              <a:t>Krutoy</a:t>
            </a:r>
            <a:endParaRPr lang="es-CO" sz="1300" b="1" i="1" dirty="0" smtClean="0">
              <a:solidFill>
                <a:schemeClr val="bg1"/>
              </a:solidFill>
              <a:latin typeface="+mj-lt"/>
            </a:endParaRPr>
          </a:p>
          <a:p>
            <a:pPr algn="ctr"/>
            <a:r>
              <a:rPr lang="es-CO" sz="1300" b="1" dirty="0" smtClean="0">
                <a:solidFill>
                  <a:schemeClr val="bg1"/>
                </a:solidFill>
                <a:latin typeface="+mj-lt"/>
              </a:rPr>
              <a:t>Realización general: </a:t>
            </a:r>
            <a:r>
              <a:rPr lang="es-CO" sz="1300" b="1" i="1" dirty="0" smtClean="0">
                <a:solidFill>
                  <a:schemeClr val="bg1"/>
                </a:solidFill>
                <a:latin typeface="+mj-lt"/>
              </a:rPr>
              <a:t>Rodrigo Valencia Cardona</a:t>
            </a:r>
          </a:p>
          <a:p>
            <a:pPr algn="ctr"/>
            <a:r>
              <a:rPr lang="es-CO" sz="1300" b="1" dirty="0" smtClean="0">
                <a:solidFill>
                  <a:schemeClr val="bg1"/>
                </a:solidFill>
                <a:latin typeface="+mj-lt"/>
              </a:rPr>
              <a:t>Medellín-Colombia</a:t>
            </a:r>
            <a:endParaRPr lang="es-CO" sz="1300" b="1" dirty="0">
              <a:solidFill>
                <a:schemeClr val="bg1"/>
              </a:solidFill>
              <a:latin typeface="+mj-lt"/>
            </a:endParaRPr>
          </a:p>
        </p:txBody>
      </p:sp>
      <p:pic>
        <p:nvPicPr>
          <p:cNvPr id="11" name="Picture 3" descr="C:\01 Mis docu. Backup\Mis imágenes\00 Para el mensaje haciendo\00 bola Marco png.png"/>
          <p:cNvPicPr>
            <a:picLocks noChangeAspect="1" noChangeArrowheads="1"/>
          </p:cNvPicPr>
          <p:nvPr/>
        </p:nvPicPr>
        <p:blipFill rotWithShape="1">
          <a:blip r:embed="rId9">
            <a:extLst>
              <a:ext uri="{28A0092B-C50C-407E-A947-70E740481C1C}">
                <a14:useLocalDpi xmlns:a14="http://schemas.microsoft.com/office/drawing/2010/main" val="0"/>
              </a:ext>
            </a:extLst>
          </a:blip>
          <a:srcRect l="3291" t="82314" r="4021"/>
          <a:stretch/>
        </p:blipFill>
        <p:spPr bwMode="auto">
          <a:xfrm flipV="1">
            <a:off x="0" y="3804834"/>
            <a:ext cx="9144000" cy="36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7182980"/>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500"/>
                                        <p:tgtEl>
                                          <p:spTgt spid="5"/>
                                        </p:tgtEl>
                                      </p:cBhvr>
                                    </p:animEffect>
                                    <p:anim calcmode="lin" valueType="num">
                                      <p:cBhvr>
                                        <p:cTn id="13" dur="2500" fill="hold"/>
                                        <p:tgtEl>
                                          <p:spTgt spid="5"/>
                                        </p:tgtEl>
                                        <p:attrNameLst>
                                          <p:attrName>ppt_x</p:attrName>
                                        </p:attrNameLst>
                                      </p:cBhvr>
                                      <p:tavLst>
                                        <p:tav tm="0">
                                          <p:val>
                                            <p:strVal val="#ppt_x"/>
                                          </p:val>
                                        </p:tav>
                                        <p:tav tm="100000">
                                          <p:val>
                                            <p:strVal val="#ppt_x"/>
                                          </p:val>
                                        </p:tav>
                                      </p:tavLst>
                                    </p:anim>
                                    <p:anim calcmode="lin" valueType="num">
                                      <p:cBhvr>
                                        <p:cTn id="14" dur="2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fontAlgn="base">
              <a:spcBef>
                <a:spcPct val="50000"/>
              </a:spcBef>
              <a:spcAft>
                <a:spcPct val="0"/>
              </a:spcAft>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28734</TotalTime>
  <Words>692</Words>
  <Application>Microsoft Office PowerPoint</Application>
  <PresentationFormat>Presentación en pantalla (16:9)</PresentationFormat>
  <Paragraphs>20</Paragraphs>
  <Slides>15</Slides>
  <Notes>0</Notes>
  <HiddenSlides>0</HiddenSlides>
  <MMClips>1</MMClips>
  <ScaleCrop>false</ScaleCrop>
  <HeadingPairs>
    <vt:vector size="4" baseType="variant">
      <vt:variant>
        <vt:lpstr>Tema</vt:lpstr>
      </vt:variant>
      <vt:variant>
        <vt:i4>2</vt:i4>
      </vt:variant>
      <vt:variant>
        <vt:lpstr>Títulos de diapositiva</vt:lpstr>
      </vt:variant>
      <vt:variant>
        <vt:i4>15</vt:i4>
      </vt:variant>
    </vt:vector>
  </HeadingPairs>
  <TitlesOfParts>
    <vt:vector size="17"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2460</cp:revision>
  <dcterms:created xsi:type="dcterms:W3CDTF">2012-12-20T15:47:10Z</dcterms:created>
  <dcterms:modified xsi:type="dcterms:W3CDTF">2016-09-02T00:31:30Z</dcterms:modified>
</cp:coreProperties>
</file>