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7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307" r:id="rId24"/>
    <p:sldId id="300" r:id="rId25"/>
    <p:sldId id="302" r:id="rId26"/>
    <p:sldId id="303" r:id="rId27"/>
    <p:sldId id="304" r:id="rId28"/>
    <p:sldId id="305" r:id="rId29"/>
    <p:sldId id="306" r:id="rId30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epaUxtaSYmsV6EK8y4mpA==" hashData="U9K3LswEAZMo2tmOM21XUsQhs/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04" y="-61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1" d="100"/>
        <a:sy n="61" d="100"/>
      </p:scale>
      <p:origin x="0" y="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36ED3-9A89-412C-BE15-3E07474C4B0F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D2DA5A-BC10-480F-800C-8DECE183DC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3949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4A77F6-5371-4C64-A492-034807F28233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564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2DA5A-BC10-480F-800C-8DECE183DC7A}" type="slidenum">
              <a:rPr lang="es-ES" smtClean="0"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1142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040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5209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8553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1011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6514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4606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4638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1556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2328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6719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8404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9828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1ACBE-210E-447C-B8F7-EF97DB70703C}" type="datetimeFigureOut">
              <a:rPr lang="es-ES" smtClean="0"/>
              <a:t>15/04/2017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AAAEB-1403-4D06-A848-48E3369745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19220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dios-el-taxi-y-el-instrumento-(roby)/" TargetMode="External"/><Relationship Id="rId13" Type="http://schemas.openxmlformats.org/officeDocument/2006/relationships/hyperlink" Target="http://www.mispps.com/reflexion/4o-parte-senales-de-la-segunda-venida-de-cristo-(roby)/" TargetMode="External"/><Relationship Id="rId3" Type="http://schemas.openxmlformats.org/officeDocument/2006/relationships/hyperlink" Target="http://www.mispps.com/reflexion/evidencias-cientificas-de-la-biblia-parte-1/" TargetMode="External"/><Relationship Id="rId7" Type="http://schemas.openxmlformats.org/officeDocument/2006/relationships/hyperlink" Target="http://www.mispps.com/reflexion/celebras-halloween-(roby)/" TargetMode="External"/><Relationship Id="rId12" Type="http://schemas.openxmlformats.org/officeDocument/2006/relationships/hyperlink" Target="http://www.mispps.com/reflexion/3o-parte-senales-de-la-segunda-venida-de-cristo-(roby)-21727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cuando-el-hombre-confronta-a-dios-(roby)/" TargetMode="External"/><Relationship Id="rId11" Type="http://schemas.openxmlformats.org/officeDocument/2006/relationships/hyperlink" Target="http://www.mispps.com/reflexion/2o-parte-senales-de-la-segunda-venida-de-cristo-(roby)/" TargetMode="External"/><Relationship Id="rId5" Type="http://schemas.openxmlformats.org/officeDocument/2006/relationships/hyperlink" Target="http://www.mispps.com/reflexion/jesucristo-no-es-religion-el-es-vida/" TargetMode="External"/><Relationship Id="rId15" Type="http://schemas.openxmlformats.org/officeDocument/2006/relationships/hyperlink" Target="http://www.mispps.com/reflexion/el-positivismo-humanista-vs-el-positivismo-biblico/" TargetMode="External"/><Relationship Id="rId10" Type="http://schemas.openxmlformats.org/officeDocument/2006/relationships/hyperlink" Target="http://www.mispps.com/reflexion/senales-de-la-segunda-venida-de-cristo-parte-1-(roby)" TargetMode="External"/><Relationship Id="rId4" Type="http://schemas.openxmlformats.org/officeDocument/2006/relationships/hyperlink" Target="http://www.mispps.com/reflexion/evidencias-cientificas-de-la-biblia-parte-2/" TargetMode="External"/><Relationship Id="rId9" Type="http://schemas.openxmlformats.org/officeDocument/2006/relationships/hyperlink" Target="http://www.mispps.com/misterio-82/un-mundo-invisible-pero-real-parte-1-(roby)/msg101304/" TargetMode="External"/><Relationship Id="rId14" Type="http://schemas.openxmlformats.org/officeDocument/2006/relationships/hyperlink" Target="http://www.mispps.com/naturaleza-ciencias-29/eventos-cosmicos-en-lo-que-resta-del-2015-(roby)/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misterio-82/el-misterio-de-la-divina-trinidad-(roby)/" TargetMode="External"/><Relationship Id="rId13" Type="http://schemas.openxmlformats.org/officeDocument/2006/relationships/hyperlink" Target="http://www.mispps.com/reflexion/cuando-el-hombre-le-cambia-la-gloria-a-dios-(roby)/" TargetMode="External"/><Relationship Id="rId3" Type="http://schemas.openxmlformats.org/officeDocument/2006/relationships/hyperlink" Target="http://www.mispps.com/reflexion/parte-ii-sabes-por-que-murio-cristo-por-ti-en-la-cruz/" TargetMode="External"/><Relationship Id="rId7" Type="http://schemas.openxmlformats.org/officeDocument/2006/relationships/hyperlink" Target="http://www.mispps.com/reflexion/salvacion-del-alma-(roby)/" TargetMode="External"/><Relationship Id="rId12" Type="http://schemas.openxmlformats.org/officeDocument/2006/relationships/hyperlink" Target="http://www.mispps.com/reflexion/mas-alla-de-la-muerte-roby-23863/" TargetMode="External"/><Relationship Id="rId2" Type="http://schemas.openxmlformats.org/officeDocument/2006/relationships/image" Target="../media/image34.jpeg"/><Relationship Id="rId16" Type="http://schemas.openxmlformats.org/officeDocument/2006/relationships/hyperlink" Target="http://www.mispps.com/reflexion/impactante-testimonio-de-un-ex-terrorista-islamico-(paloma-roby)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el-acto-de-juzgar-(roby)/" TargetMode="External"/><Relationship Id="rId11" Type="http://schemas.openxmlformats.org/officeDocument/2006/relationships/hyperlink" Target="http://www.mispps.com/reflexion/existen-varias-maneras-de-llegar-a-dios-(roby)/" TargetMode="External"/><Relationship Id="rId5" Type="http://schemas.openxmlformats.org/officeDocument/2006/relationships/hyperlink" Target="http://www.mispps.com/reflexion/el-arrebatamiento-(roby)/" TargetMode="External"/><Relationship Id="rId15" Type="http://schemas.openxmlformats.org/officeDocument/2006/relationships/hyperlink" Target="http://www.mispps.com/reflexion/sabes-por-que-murio-cristo-por-ti-en-la-cruz-parte-1-de-2-(roby)/" TargetMode="External"/><Relationship Id="rId10" Type="http://schemas.openxmlformats.org/officeDocument/2006/relationships/hyperlink" Target="http://www.mispps.com/misterio-82/el-misterio-del-espiritu-santo-roby/" TargetMode="External"/><Relationship Id="rId4" Type="http://schemas.openxmlformats.org/officeDocument/2006/relationships/hyperlink" Target="http://www.mispps.com/naturaleza-ciencias-29/eclipses-de-luna-roja-(roby)/" TargetMode="External"/><Relationship Id="rId9" Type="http://schemas.openxmlformats.org/officeDocument/2006/relationships/hyperlink" Target="http://www.mispps.com/reflexion/radiografia-biblica-del-anticristo-(roby)/" TargetMode="External"/><Relationship Id="rId14" Type="http://schemas.openxmlformats.org/officeDocument/2006/relationships/hyperlink" Target="http://www.mispps.com/reflexion/se-puede-senalar-fechas-exactas-para-eventos-apocalipticos-roby/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envejecer-es-una-obligacion-madurar-es-una-opcion-(paloma-roby)/" TargetMode="External"/><Relationship Id="rId13" Type="http://schemas.openxmlformats.org/officeDocument/2006/relationships/hyperlink" Target="http://www.mispps.com/naturaleza-ciencias-29/planeta-nibiru-amenaza-o-ficcion-(paloma-roby)/" TargetMode="External"/><Relationship Id="rId3" Type="http://schemas.openxmlformats.org/officeDocument/2006/relationships/hyperlink" Target="http://www.mispps.com/reflexion/carta-de-un-bebe-(paloma)/" TargetMode="External"/><Relationship Id="rId7" Type="http://schemas.openxmlformats.org/officeDocument/2006/relationships/hyperlink" Target="http://www.mispps.com/reflexion-73/testimonio-de-un-ex-monje-budista-que-regreso-de-la-muerte-(paloma-roby)/" TargetMode="External"/><Relationship Id="rId12" Type="http://schemas.openxmlformats.org/officeDocument/2006/relationships/hyperlink" Target="http://www.mispps.com/reflexion/la-voluntad-perfecta-de-dios-y-su-voluntad-permisiva-(paloma-roby)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testimonio-acerca-de-halloween-(roby)/" TargetMode="External"/><Relationship Id="rId11" Type="http://schemas.openxmlformats.org/officeDocument/2006/relationships/hyperlink" Target="http://www.mispps.com/reflexion/reconoce-tus-errores-y-seras-libre-(paloma-roby)/" TargetMode="External"/><Relationship Id="rId5" Type="http://schemas.openxmlformats.org/officeDocument/2006/relationships/hyperlink" Target="http://www.mispps.com/reflexion/la-guerra-contra-el-dinero-en-efectivo-(paloma)/" TargetMode="External"/><Relationship Id="rId10" Type="http://schemas.openxmlformats.org/officeDocument/2006/relationships/hyperlink" Target="http://www.mispps.com/lugares/jerusalen-la-ciudad-amada-(paloma)/" TargetMode="External"/><Relationship Id="rId4" Type="http://schemas.openxmlformats.org/officeDocument/2006/relationships/hyperlink" Target="http://www.mispps.com/reflexion/el-peor-de-los-sentimientos-(paloma-roby)/" TargetMode="External"/><Relationship Id="rId9" Type="http://schemas.openxmlformats.org/officeDocument/2006/relationships/hyperlink" Target="http://www.mispps.com/reflexion/de-prostitua-a-una-vida-con-proposito-(paloma-roby)/" TargetMode="External"/><Relationship Id="rId14" Type="http://schemas.openxmlformats.org/officeDocument/2006/relationships/hyperlink" Target="http://www.mispps.com/reflexion/como-obtener-paz-interior-(paloma-roby)/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-73/de-cientifico-a-siervo-de-dios-(paloma-roby)/" TargetMode="External"/><Relationship Id="rId3" Type="http://schemas.openxmlformats.org/officeDocument/2006/relationships/image" Target="../media/image34.jpeg"/><Relationship Id="rId7" Type="http://schemas.openxmlformats.org/officeDocument/2006/relationships/hyperlink" Target="http://www.mispps.com/fechas-especiales-66/ex-satanista-habla-acerca-de-halloween-(paloma-roby)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la-cara-oculta-de-halloween-(paloma-roby)/" TargetMode="External"/><Relationship Id="rId5" Type="http://schemas.openxmlformats.org/officeDocument/2006/relationships/hyperlink" Target="http://www.mispps.com/fechas-especiales/es-halloween-un-inocente-juego-de-ninos-(paloma-roby)/" TargetMode="External"/><Relationship Id="rId10" Type="http://schemas.openxmlformats.org/officeDocument/2006/relationships/hyperlink" Target="https://www.mispps.com/reflexion/un-vistazo-a-la-eternidad-(paloma-roby)/" TargetMode="External"/><Relationship Id="rId4" Type="http://schemas.openxmlformats.org/officeDocument/2006/relationships/hyperlink" Target="http://www.mispps.com/reflexion/nino-regresa-del-cielo-con-un-mensaje-para-el-mundo-(paloma-roby)/" TargetMode="External"/><Relationship Id="rId9" Type="http://schemas.openxmlformats.org/officeDocument/2006/relationships/hyperlink" Target="https://www.mispps.com/reflexion/reconoce-ud-los-tiempos-que-estamos-viviendo-(paloma-roby)/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1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04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" t="5553" r="2111" b="16168"/>
          <a:stretch/>
        </p:blipFill>
        <p:spPr bwMode="auto">
          <a:xfrm>
            <a:off x="539552" y="267494"/>
            <a:ext cx="8110728" cy="1755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812000" y="4788000"/>
            <a:ext cx="1232306" cy="28469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accent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700" b="1" i="1" dirty="0">
                <a:ln w="0"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</a:t>
            </a:r>
            <a:r>
              <a:rPr lang="es-ES" sz="700" b="1" i="1" dirty="0" smtClean="0">
                <a:ln w="0"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REPRODUCCIÓN</a:t>
            </a:r>
            <a:endParaRPr lang="es-ES" sz="700" b="1" i="1" dirty="0">
              <a:ln w="0"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Adobe Gothic Std B" pitchFamily="34" charset="-128"/>
              <a:cs typeface="Aharoni" pitchFamily="2" charset="-79"/>
            </a:endParaRPr>
          </a:p>
          <a:p>
            <a:pPr algn="ctr">
              <a:defRPr/>
            </a:pPr>
            <a:r>
              <a:rPr lang="es-ES" sz="700" b="1" i="1" dirty="0">
                <a:ln w="0"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</a:t>
            </a:r>
            <a:r>
              <a:rPr lang="es-ES" sz="700" b="1" i="1" dirty="0" smtClean="0">
                <a:ln w="0"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MANUAL Y MÚSICA </a:t>
            </a:r>
            <a:endParaRPr lang="es-ES" sz="700" b="1" i="1" dirty="0">
              <a:ln w="0"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Adobe Gothic Std B" pitchFamily="34" charset="-128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3008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YO TE BUSCO.wav"/>
          </p:stSnd>
        </p:sndAc>
      </p:transition>
    </mc:Choice>
    <mc:Fallback xmlns="">
      <p:transition spd="slow">
        <p:sndAc>
          <p:stSnd loop="1">
            <p:snd r:embed="rId6" name="YO TE BUS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" b="-88"/>
          <a:stretch/>
        </p:blipFill>
        <p:spPr>
          <a:xfrm>
            <a:off x="0" y="0"/>
            <a:ext cx="9144000" cy="51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95536" y="2262423"/>
            <a:ext cx="8424936" cy="2870014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EL SACRIFICIO </a:t>
            </a:r>
            <a:r>
              <a:rPr lang="es-ES" sz="1400" b="1" dirty="0">
                <a:solidFill>
                  <a:srgbClr val="002060"/>
                </a:solidFill>
                <a:latin typeface="Arial Black" panose="020B0A04020102020204" pitchFamily="34" charset="0"/>
              </a:rPr>
              <a:t>DE JESUCRISTO SEGÚN EL ANTIGUO TESTAMENTO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Arial Black" panose="020B0A04020102020204" pitchFamily="34" charset="0"/>
              </a:rPr>
              <a:t>El libro del profeta Isaías, quien vivió alrededor del 765 A.C., siendo INSPIRADO </a:t>
            </a:r>
            <a:endParaRPr lang="es-ES" sz="1400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por </a:t>
            </a:r>
            <a:r>
              <a:rPr lang="es-ES" sz="1400" b="1" dirty="0">
                <a:solidFill>
                  <a:srgbClr val="002060"/>
                </a:solidFill>
                <a:latin typeface="Arial Black" panose="020B0A04020102020204" pitchFamily="34" charset="0"/>
              </a:rPr>
              <a:t>el Espíritu Santo, recibió por revelación del Altísimo, los sufrimientos, padecimientos, humillación y muerte de Nuestro Glorioso Señor Jesucristo. En </a:t>
            </a:r>
            <a:endParaRPr lang="es-ES" sz="1400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dicha </a:t>
            </a:r>
            <a:r>
              <a:rPr lang="es-ES" sz="1400" b="1" dirty="0">
                <a:solidFill>
                  <a:srgbClr val="002060"/>
                </a:solidFill>
                <a:latin typeface="Arial Black" panose="020B0A04020102020204" pitchFamily="34" charset="0"/>
              </a:rPr>
              <a:t>revelación se relata que Jesucristo sería desfigurado sufriendo el desprecio humano, llevando en su cuerpo el peso del pecado de todas las generaciones pasadas, presentes y futuras, y algo muy importante y que se enseña muy poco, es que en la Cruz, Jesucristo llevó nuestras enfermedades y que por sus llagas FUIMOS nosotros curados, es decir, Jesucristo proveyó sanidad a todos los creyentes en Él de toda dolencia física o emocional (a todos aquellos que lo hayan aceptado como su Señor y Salvador personal), por lo que al hombre solo le queda pedir en oración </a:t>
            </a:r>
            <a:endParaRPr lang="es-ES" sz="1400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4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el </a:t>
            </a:r>
            <a:r>
              <a:rPr lang="es-ES" sz="1400" b="1" dirty="0">
                <a:solidFill>
                  <a:srgbClr val="002060"/>
                </a:solidFill>
                <a:latin typeface="Arial Black" panose="020B0A04020102020204" pitchFamily="34" charset="0"/>
              </a:rPr>
              <a:t>cumplimiento de esta promesa de sanidad divina en su cuerpo mortal.</a:t>
            </a:r>
          </a:p>
          <a:p>
            <a:pPr algn="ctr"/>
            <a:endParaRPr lang="es-PE" sz="1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69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2"/>
            <a:ext cx="9144000" cy="514235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67544" y="483518"/>
            <a:ext cx="8208912" cy="437812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Isaías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53:1-12, relata: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“¿Quién ha creído a nuestro anuncio? ¿Y sobre quién se ha manifestado el brazo de Jehová?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Subirá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cual renuevo delante de él, y como raíz de tierra seca; no hay parecer en él, ni hermosura; le veremos, mas sin atractivo para que le deseemos.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Despreciado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y desechado entre los hombres, varón de dolores, experimentado en quebranto; y como que escondimos de él el rostro, fue menospreciado, y no lo estimamos.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Ciertamente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llevó él nuestras enfermedades, y sufrió nuestros dolores; y nosotros le tuvimos por azotado, por herido de Dios y abatido.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Mas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él herido fue por nuestras rebeliones, molido por nuestros pecados; el castigo de nuestra paz fue sobre él, y por su llaga fuimos nosotros curados.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Todos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nosotros nos descarriamos como ovejas, cada cual se apartó por su camino; mas Jehová cargó en él el pecado de todos </a:t>
            </a:r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nosotros…</a:t>
            </a:r>
            <a:endParaRPr lang="es-ES" sz="16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PE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8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26"/>
            <a:ext cx="9144000" cy="51469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267494"/>
            <a:ext cx="8683283" cy="5116783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…Angustiado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él, y afligido, no abrió su boca; como cordero fue llevado al matadero; y como oveja delante de sus trasquiladores, enmudeció, y no abrió su boca.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Por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cárcel y por juicio fue quitado; y su generación, ¿quién la contará? Porque fue cortado de la tierra de los vivientes, y por la rebelión de mi pueblo fue herido.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se dispuso con los impíos su sepultura, mas con los ricos fue en su muerte; aunque nunca hizo maldad, ni hubo engaño en su boca</a:t>
            </a:r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Con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todo eso, Jehová quiso quebrantarlo, sujetándole a padecimiento. Cuando haya puesto su vida en expiación por el pecado, verá linaje, vivirá por largos días, y la voluntad de Jehová será en su mano prosperada.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Verá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el fruto de la aflicción de su alma, y quedará satisfecho; por su conocimiento justificará mi siervo justo a muchos, y llevará las iniquidades de ellos.</a:t>
            </a: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Por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tanto, yo le daré parte con los grandes, y con los fuertes repartirá despojos; por cuanto derramó su vida hasta la muerte, y fue contado con los pecadores, habiendo él llevado el pecado de muchos, y orado por los transgresores”.</a:t>
            </a:r>
          </a:p>
          <a:p>
            <a:pPr algn="ctr"/>
            <a:endParaRPr lang="es-ES" sz="16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PE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59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-390"/>
          <a:stretch/>
        </p:blipFill>
        <p:spPr>
          <a:xfrm>
            <a:off x="-2288" y="0"/>
            <a:ext cx="9144000" cy="516350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147814"/>
            <a:ext cx="8683283" cy="1731241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su primera venida Jesucristo, vino a buscar y salvar lo que se había perdido (Lucas 19:10), es decir, al hombre, que es un ESCLAVO DE SU PECADO. Por ello, dio un mensaje de arrepentimiento a las almas (Lucas 13:1-3, Marcos 1:15) para que se reconcilien con Dios mediante la fe y estén en paz con Él </a:t>
            </a:r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(2ª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Corintios 5:18-20, Romanos 5:1).</a:t>
            </a:r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51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075806"/>
            <a:ext cx="8683283" cy="1731241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Sin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embargo, su mensaje de amor, justicia, juicio y santidad fue rechazado por el mundo de entonces, porque NO AGRADABA a la clase política, ni a la religión oficial, ni al ciudadano de a pie, ya que muchas veces Cristo hablaba cosas muy duras o fuertes que eran ciertas y que mostraba el verdadero estado de miseria espiritual del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hombre…</a:t>
            </a:r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407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2931790"/>
            <a:ext cx="8683283" cy="200824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…Un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claro ejemplo lo vemos en Lucas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6:59-61: </a:t>
            </a:r>
            <a:endParaRPr lang="es-ES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“Estas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cosas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dijo [Jesús]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en la sinagoga, enseñando en </a:t>
            </a:r>
            <a:r>
              <a:rPr lang="es-E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Capernaum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Al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oírlas, muchos de sus discípulos dijeron: Dura es esta palabra; ¿quién la puede oír?</a:t>
            </a: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Sabiendo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Jesús en sí mismo que sus discípulos murmuraban de esto, les dijo: ¿Esto os ofende?”</a:t>
            </a:r>
          </a:p>
          <a:p>
            <a:pPr algn="ctr"/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61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164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134074"/>
            <a:ext cx="8683283" cy="200824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Dios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ama al pecador, pero aborrece su pecado. Por ello, en la actualidad muchos no quieren oír predicar la Palabra de Dios COMPLETA, y solo quieren escuchar un evangelio liviano o “light”, para encubrir el pecado y todo aquello que no agrada a Dios.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En otras palabras, buscan un evangelio que se acomode a </a:t>
            </a:r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sus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gustos.</a:t>
            </a:r>
          </a:p>
          <a:p>
            <a:pPr algn="ctr"/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306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1"/>
          <p:cNvSpPr txBox="1"/>
          <p:nvPr/>
        </p:nvSpPr>
        <p:spPr>
          <a:xfrm>
            <a:off x="179512" y="2916000"/>
            <a:ext cx="8683283" cy="2285239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También </a:t>
            </a:r>
            <a:r>
              <a:rPr lang="es-ES" dirty="0">
                <a:solidFill>
                  <a:srgbClr val="002060"/>
                </a:solidFill>
                <a:latin typeface="Arial Black" panose="020B0A04020102020204" pitchFamily="34" charset="0"/>
              </a:rPr>
              <a:t>hay que destacar </a:t>
            </a:r>
            <a:r>
              <a:rPr lang="es-ES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que </a:t>
            </a:r>
            <a:r>
              <a:rPr lang="es-ES" dirty="0">
                <a:solidFill>
                  <a:srgbClr val="002060"/>
                </a:solidFill>
                <a:latin typeface="Arial Black" panose="020B0A04020102020204" pitchFamily="34" charset="0"/>
              </a:rPr>
              <a:t>los máximos líderes religiosos no predican el evangelio verdadero, sino que combinan la Palabra de Dios con tradiciones humanas, muchas de las cuales tienen origen pagano babilónico.</a:t>
            </a:r>
          </a:p>
          <a:p>
            <a:pPr algn="ctr"/>
            <a:r>
              <a:rPr lang="es-ES" dirty="0">
                <a:solidFill>
                  <a:srgbClr val="002060"/>
                </a:solidFill>
                <a:latin typeface="Arial Black" panose="020B0A04020102020204" pitchFamily="34" charset="0"/>
              </a:rPr>
              <a:t>Ciertamente Dios es un Dios de amor y misericordia, pero olvidan que Él, también es justicia, juicio y fuego consumidor, tal como dice Hebreos 12:29 y Jeremías 9:23-24. </a:t>
            </a:r>
          </a:p>
          <a:p>
            <a:pPr algn="ctr"/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0" r="1707" b="34091"/>
          <a:stretch/>
        </p:blipFill>
        <p:spPr bwMode="auto">
          <a:xfrm>
            <a:off x="539552" y="446091"/>
            <a:ext cx="8053480" cy="1933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92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78"/>
            <a:ext cx="9144000" cy="512522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507854"/>
            <a:ext cx="8683283" cy="1454242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Jesús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dijo en Mateo 24:6-8, que antes de su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2ª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venida habrían guerras y rumores de guerras, que se levantaría nación contra nación y reino contra reino, que vendrían pestes, hambrunas y terremotos en diferentes lugares, y que todo ello constituirían PRINCIPIOS DE DOLORES.</a:t>
            </a:r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85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2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1"/>
          <p:cNvSpPr txBox="1"/>
          <p:nvPr/>
        </p:nvSpPr>
        <p:spPr>
          <a:xfrm>
            <a:off x="179512" y="3110125"/>
            <a:ext cx="8683283" cy="200824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Amados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, por eso vemos en la actualidad que los terremotos no solo se han aumentado, sino que son más violentos, de mayor magnitud e intensidad.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La inmoralidad sexual abunda en todos los países.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Los cambios climáticos, como las inundaciones en Perú, Colombia, Chile,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Ecuador,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Argentina e India son un ejemplo reciente.</a:t>
            </a:r>
          </a:p>
          <a:p>
            <a:pPr algn="ctr"/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15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579862"/>
            <a:ext cx="8683283" cy="1454242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Las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tormentas de gran magnitud están amenazando las vidas de millones de personas en todo el mundo como el </a:t>
            </a:r>
            <a:r>
              <a:rPr lang="es-E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Typhoon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s-E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Nockten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 que golpeó las islas Filipinas. Incendios masivos y el despertar de cientos de volcanes amenazan con destruir la vida y las propiedades.</a:t>
            </a:r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02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2211710"/>
            <a:ext cx="8683283" cy="3116236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Según </a:t>
            </a:r>
            <a:r>
              <a:rPr lang="es-ES" dirty="0">
                <a:solidFill>
                  <a:srgbClr val="002060"/>
                </a:solidFill>
                <a:latin typeface="Arial Black" panose="020B0A04020102020204" pitchFamily="34" charset="0"/>
              </a:rPr>
              <a:t>el contexto geopolítico actual estamos en peligro de entrar a una tercera guerra mundial a causa del conflicto en Siria.</a:t>
            </a:r>
          </a:p>
          <a:p>
            <a:pPr algn="ctr"/>
            <a:r>
              <a:rPr lang="es-ES" dirty="0">
                <a:solidFill>
                  <a:srgbClr val="002060"/>
                </a:solidFill>
                <a:latin typeface="Arial Black" panose="020B0A04020102020204" pitchFamily="34" charset="0"/>
              </a:rPr>
              <a:t>Y en medio de todo esto el Papa y muchos líderes políticos hacen un llamado por la paz entre todas las naciones. Las escrituras dicen en 1ª Tesalonicenses 5:1-11, que cuando digan paz y seguridad vendrá la destrucción repentina, como la mujer que está por dar a luz. Y los dolores que tiene una mujer que va a dar a luz, son de menos a </a:t>
            </a:r>
            <a:r>
              <a:rPr lang="es-ES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más.</a:t>
            </a:r>
            <a:r>
              <a:rPr lang="es-ES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s-ES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Pues</a:t>
            </a:r>
            <a:r>
              <a:rPr lang="es-ES" dirty="0">
                <a:solidFill>
                  <a:srgbClr val="002060"/>
                </a:solidFill>
                <a:latin typeface="Arial Black" panose="020B0A04020102020204" pitchFamily="34" charset="0"/>
              </a:rPr>
              <a:t>, así acontecerá en el mundo, todos los desastres, guerras y maldad irán en aumento cada año que transcurra, hasta la venida gloriosa del Mesías.</a:t>
            </a:r>
          </a:p>
          <a:p>
            <a:pPr algn="ctr"/>
            <a:endParaRPr lang="es-PE" sz="1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61037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338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00" y="7998"/>
            <a:ext cx="9144000" cy="513550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2715766"/>
            <a:ext cx="8683283" cy="2839237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Cuando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Cristo venga por 2ª vez, no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será insultado, escupido, abofeteado, crucificado… No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, esta vez Cristo vendrá para JUICIO y establecer UN REINADO EN LA TIERRA POR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1.000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AÑOS, según nos dice (Apocalipsis 19:11-16, Apocalipsis 20:4, Isaías 11:1-12).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Pero antes que venga por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2ª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vez, y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después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de los principios de dolores, la Tierra pasará un periodo de Tribulación de 7 años, donde los juicios de Dios descenderán a este planeta, y donde el Anticristo ejercerá un gobierno mundial (según Daniel 9:27).</a:t>
            </a:r>
          </a:p>
          <a:p>
            <a:pPr algn="ctr"/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955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075806"/>
            <a:ext cx="8683283" cy="200824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Por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todo ello, Ud. que está leyendo esta presentación y le es indiferente el evangelio de Cristo, o quizás en un tiempo estuvo en los caminos de Dios, le fue fiel y que por causas del pecado u otras circunstancias de la vida se alejó de Nuestro buen Dios, es el momento de hacer un giro a su existencia, pues no sabemos el momento en que moriremos y peor aún, ignoramos el destino eterno de nuestra alma.</a:t>
            </a:r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11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435846"/>
            <a:ext cx="8683283" cy="200824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>
              <a:extrusionClr>
                <a:srgbClr val="00206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Jesucristo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en el evangelio de Mateo 16:26 dijo: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“Porque ¿qué aprovechará al hombre, si ganare todo el mundo, </a:t>
            </a:r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PERDIERE SU ALMA?.......”</a:t>
            </a: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Si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quiere prepararse para la 2ª venida de Cristo y consagrar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su</a:t>
            </a: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vida a Él, repita en voz alta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la siguiente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oración:</a:t>
            </a:r>
          </a:p>
          <a:p>
            <a:pPr algn="ctr"/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PE" sz="18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51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555526"/>
            <a:ext cx="8683283" cy="4070343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66FFFF"/>
              </a:extrusionClr>
            </a:sp3d>
          </a:bodyPr>
          <a:lstStyle/>
          <a:p>
            <a:pPr algn="ctr"/>
            <a:r>
              <a:rPr lang="es-ES" sz="2000" dirty="0" smtClean="0">
                <a:solidFill>
                  <a:srgbClr val="002A7E"/>
                </a:solidFill>
                <a:effectLst>
                  <a:glow rad="38100">
                    <a:schemeClr val="accent5">
                      <a:lumMod val="60000"/>
                      <a:lumOff val="40000"/>
                    </a:schemeClr>
                  </a:glow>
                </a:effectLst>
                <a:latin typeface="Berlin Sans FB Demi" panose="020E0802020502020306" pitchFamily="34" charset="0"/>
              </a:rPr>
              <a:t>Amado </a:t>
            </a:r>
            <a:r>
              <a:rPr lang="es-ES" sz="2000" dirty="0">
                <a:solidFill>
                  <a:srgbClr val="002A7E"/>
                </a:solidFill>
                <a:effectLst>
                  <a:glow rad="38100">
                    <a:schemeClr val="accent5">
                      <a:lumMod val="60000"/>
                      <a:lumOff val="40000"/>
                    </a:schemeClr>
                  </a:glow>
                </a:effectLst>
                <a:latin typeface="Berlin Sans FB Demi" panose="020E0802020502020306" pitchFamily="34" charset="0"/>
              </a:rPr>
              <a:t>Dios, me doy cuenta que soy un pecador, pues te he ofendido con mis actos y pensamientos en muchas oportunidades. Señor me arrepiento de todas mis faltas, rebeldías y transgresiones, porque muchas veces lo hice sin conocer tu Palabra.</a:t>
            </a:r>
          </a:p>
          <a:p>
            <a:pPr algn="ctr"/>
            <a:r>
              <a:rPr lang="es-ES" sz="2000" dirty="0">
                <a:solidFill>
                  <a:srgbClr val="002A7E"/>
                </a:solidFill>
                <a:effectLst>
                  <a:glow rad="38100">
                    <a:schemeClr val="accent5">
                      <a:lumMod val="60000"/>
                      <a:lumOff val="40000"/>
                    </a:schemeClr>
                  </a:glow>
                </a:effectLst>
                <a:latin typeface="Berlin Sans FB Demi" panose="020E0802020502020306" pitchFamily="34" charset="0"/>
              </a:rPr>
              <a:t>Te pido que me limpies con tu preciosa sangre y confieso con mi boca que Jesucristo es el Señor y creo en mi corazón que Dios le levantó de los muertos.</a:t>
            </a:r>
          </a:p>
          <a:p>
            <a:pPr algn="ctr"/>
            <a:r>
              <a:rPr lang="es-ES" sz="2000" b="1" dirty="0">
                <a:solidFill>
                  <a:srgbClr val="002A7E"/>
                </a:solidFill>
                <a:effectLst>
                  <a:glow rad="38100">
                    <a:schemeClr val="accent5">
                      <a:lumMod val="60000"/>
                      <a:lumOff val="40000"/>
                    </a:schemeClr>
                  </a:glow>
                </a:effectLst>
                <a:latin typeface="Berlin Sans FB Demi" panose="020E0802020502020306" pitchFamily="34" charset="0"/>
              </a:rPr>
              <a:t>Amado Dios, acepto a Jesucristo como mi Señor y Salvador personal. Inscribe mi nombre en el libro de la vida y ayúdame a serte fiel, leyendo tu Palabra, orando y </a:t>
            </a:r>
            <a:r>
              <a:rPr lang="es-ES" sz="2000" b="1" dirty="0" smtClean="0">
                <a:solidFill>
                  <a:srgbClr val="002A7E"/>
                </a:solidFill>
                <a:effectLst>
                  <a:glow rad="38100">
                    <a:schemeClr val="accent5">
                      <a:lumMod val="60000"/>
                      <a:lumOff val="40000"/>
                    </a:schemeClr>
                  </a:glow>
                </a:effectLst>
                <a:latin typeface="Berlin Sans FB Demi" panose="020E0802020502020306" pitchFamily="34" charset="0"/>
              </a:rPr>
              <a:t>congregándome </a:t>
            </a:r>
            <a:r>
              <a:rPr lang="es-ES" sz="2000" b="1" dirty="0">
                <a:solidFill>
                  <a:srgbClr val="002A7E"/>
                </a:solidFill>
                <a:effectLst>
                  <a:glow rad="38100">
                    <a:schemeClr val="accent5">
                      <a:lumMod val="60000"/>
                      <a:lumOff val="40000"/>
                    </a:schemeClr>
                  </a:glow>
                </a:effectLst>
                <a:latin typeface="Berlin Sans FB Demi" panose="020E0802020502020306" pitchFamily="34" charset="0"/>
              </a:rPr>
              <a:t>en una iglesia donde se predique un evangelio completo de sana doctrina. </a:t>
            </a:r>
          </a:p>
          <a:p>
            <a:pPr algn="ctr"/>
            <a:r>
              <a:rPr lang="es-ES" sz="2000" b="1" dirty="0">
                <a:solidFill>
                  <a:srgbClr val="002A7E"/>
                </a:solidFill>
                <a:effectLst>
                  <a:glow rad="38100">
                    <a:schemeClr val="accent5">
                      <a:lumMod val="60000"/>
                      <a:lumOff val="40000"/>
                    </a:schemeClr>
                  </a:glow>
                </a:effectLst>
                <a:latin typeface="Berlin Sans FB Demi" panose="020E0802020502020306" pitchFamily="34" charset="0"/>
              </a:rPr>
              <a:t>Todo esto te lo pido de corazón, en el Nombre de Jesús. Amén.</a:t>
            </a:r>
          </a:p>
          <a:p>
            <a:pPr algn="ctr"/>
            <a:endParaRPr lang="es-PE" sz="2000" b="1" dirty="0">
              <a:solidFill>
                <a:srgbClr val="002A7E"/>
              </a:solidFill>
              <a:effectLst>
                <a:glow rad="38100">
                  <a:schemeClr val="accent5">
                    <a:lumMod val="60000"/>
                    <a:lumOff val="40000"/>
                  </a:schemeClr>
                </a:glo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4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3" b="6383"/>
          <a:stretch/>
        </p:blipFill>
        <p:spPr bwMode="auto">
          <a:xfrm>
            <a:off x="1187624" y="411510"/>
            <a:ext cx="6694487" cy="4352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31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79512" y="3003798"/>
            <a:ext cx="8830331" cy="203132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00B0F0"/>
              </a:extrusionClr>
            </a:sp3d>
          </a:bodyPr>
          <a:lstStyle/>
          <a:p>
            <a:pPr algn="ctr"/>
            <a:r>
              <a:rPr lang="es-ES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Porque </a:t>
            </a:r>
            <a:r>
              <a:rPr lang="es-ES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 palabra de Dios es viva y eficaz, y más cortante que </a:t>
            </a:r>
            <a:r>
              <a:rPr lang="es-ES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toda </a:t>
            </a:r>
            <a:r>
              <a:rPr lang="es-ES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espada de dos filos; penetra hasta </a:t>
            </a:r>
            <a:r>
              <a:rPr lang="es-ES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partir el </a:t>
            </a:r>
            <a:r>
              <a:rPr lang="es-ES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alma y </a:t>
            </a:r>
            <a:r>
              <a:rPr lang="es-ES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el </a:t>
            </a:r>
            <a:r>
              <a:rPr lang="es-ES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espíritu, </a:t>
            </a:r>
            <a:r>
              <a:rPr lang="es-ES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s-ES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las coyunturas y los tuétanos, y es poderosa para discernir los pensamientos y las intenciones del corazón. </a:t>
            </a:r>
            <a:endParaRPr lang="es-ES" dirty="0" smtClean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s-ES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Y </a:t>
            </a:r>
            <a:r>
              <a:rPr lang="es-ES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 hay cosa creada oculta a su vista, sino que todas las cosas están al descubierto y desnudas ante los ojos de aquel a quien tenemos que dar </a:t>
            </a:r>
            <a:r>
              <a:rPr lang="es-ES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cuenta.</a:t>
            </a:r>
          </a:p>
          <a:p>
            <a:pPr algn="ctr"/>
            <a:r>
              <a:rPr lang="es-ES" sz="1400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Hebreos</a:t>
            </a:r>
            <a:r>
              <a:rPr lang="es-ES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4:12-13.</a:t>
            </a:r>
            <a:endParaRPr lang="es-ES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64" b="3160"/>
          <a:stretch/>
        </p:blipFill>
        <p:spPr bwMode="auto">
          <a:xfrm>
            <a:off x="395536" y="411510"/>
            <a:ext cx="8388350" cy="2478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7503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4" t="38676" r="22981"/>
          <a:stretch/>
        </p:blipFill>
        <p:spPr bwMode="auto">
          <a:xfrm>
            <a:off x="4427984" y="599706"/>
            <a:ext cx="4020194" cy="129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47" r="2548" b="30498"/>
          <a:stretch/>
        </p:blipFill>
        <p:spPr bwMode="auto">
          <a:xfrm>
            <a:off x="467544" y="2427734"/>
            <a:ext cx="8358720" cy="2383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682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8" r="4870"/>
          <a:stretch/>
        </p:blipFill>
        <p:spPr bwMode="auto">
          <a:xfrm>
            <a:off x="899592" y="699542"/>
            <a:ext cx="7287768" cy="369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402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7534"/>
            <a:ext cx="7531497" cy="3932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951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 descr="NIÑO REGRESA DEL CIELO CON UN MENSAJE PARA EL MUND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1 CuadroTexto"/>
          <p:cNvSpPr txBox="1"/>
          <p:nvPr/>
        </p:nvSpPr>
        <p:spPr>
          <a:xfrm>
            <a:off x="1619672" y="4278088"/>
            <a:ext cx="6192688" cy="900232"/>
          </a:xfrm>
          <a:prstGeom prst="rect">
            <a:avLst/>
          </a:prstGeom>
          <a:noFill/>
        </p:spPr>
        <p:txBody>
          <a:bodyPr wrap="square" lIns="68565" tIns="34283" rIns="68565" bIns="34283" rtlCol="0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3333CC"/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C1ECFF"/>
                </a:solidFill>
                <a:effectLst>
                  <a:glow rad="63500">
                    <a:srgbClr val="002060"/>
                  </a:glow>
                  <a:outerShdw blurRad="50800" algn="ctr" rotWithShape="0">
                    <a:srgbClr val="00246C"/>
                  </a:outerShdw>
                </a:effectLst>
                <a:latin typeface="Hobo Std" pitchFamily="34" charset="0"/>
              </a:rPr>
              <a:t>A continuación les mostramos una relación de trabajos cristianos por si alguno despierta su interés</a:t>
            </a:r>
            <a:r>
              <a:rPr lang="es-ES" b="1" dirty="0">
                <a:solidFill>
                  <a:srgbClr val="C1ECFF"/>
                </a:solidFill>
                <a:effectLst>
                  <a:glow rad="63500">
                    <a:srgbClr val="002060"/>
                  </a:glow>
                  <a:outerShdw blurRad="50800" dist="50800" dir="5400000" algn="ctr" rotWithShape="0">
                    <a:srgbClr val="00246C"/>
                  </a:outerShdw>
                </a:effectLst>
                <a:latin typeface="Hobo Std" pitchFamily="34" charset="0"/>
              </a:rPr>
              <a:t>.</a:t>
            </a:r>
          </a:p>
          <a:p>
            <a:pPr algn="ctr"/>
            <a:endParaRPr lang="en-US" b="1" dirty="0">
              <a:solidFill>
                <a:srgbClr val="C1ECFF"/>
              </a:solidFill>
              <a:effectLst>
                <a:glow rad="63500">
                  <a:srgbClr val="002060"/>
                </a:glow>
              </a:effectLst>
              <a:latin typeface="Hobo Std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-60000">
            <a:off x="8438128" y="4752428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0070C0"/>
              </a:extrusionClr>
            </a:sp3d>
          </a:bodyPr>
          <a:lstStyle/>
          <a:p>
            <a:pPr algn="ctr"/>
            <a:r>
              <a:rPr lang="es-ES" dirty="0" smtClean="0">
                <a:ln w="0">
                  <a:noFill/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AR BERKLEY" panose="02000000000000000000" pitchFamily="2" charset="0"/>
              </a:rPr>
              <a:t>P</a:t>
            </a:r>
            <a:r>
              <a:rPr lang="es-ES" sz="1400" dirty="0" smtClean="0">
                <a:ln w="0">
                  <a:noFill/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AR BERKLEY" panose="02000000000000000000" pitchFamily="2" charset="0"/>
              </a:rPr>
              <a:t>&amp;</a:t>
            </a:r>
            <a:r>
              <a:rPr lang="es-ES" dirty="0" smtClean="0">
                <a:ln w="0">
                  <a:noFill/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AR BERKLEY" panose="02000000000000000000" pitchFamily="2" charset="0"/>
              </a:rPr>
              <a:t>R</a:t>
            </a:r>
            <a:endParaRPr lang="es-ES" sz="1400" dirty="0" smtClean="0">
              <a:ln w="0">
                <a:noFill/>
              </a:ln>
              <a:solidFill>
                <a:schemeClr val="bg2">
                  <a:lumMod val="40000"/>
                  <a:lumOff val="60000"/>
                </a:schemeClr>
              </a:solidFill>
              <a:latin typeface="AR BERKLEY" panose="02000000000000000000" pitchFamily="2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4" t="5726" r="3022" b="18254"/>
          <a:stretch/>
        </p:blipFill>
        <p:spPr bwMode="auto">
          <a:xfrm>
            <a:off x="5796136" y="2787774"/>
            <a:ext cx="2916936" cy="713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44" t="24631" r="30175" b="35288"/>
          <a:stretch/>
        </p:blipFill>
        <p:spPr bwMode="auto">
          <a:xfrm>
            <a:off x="971600" y="2355726"/>
            <a:ext cx="2119104" cy="1307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28"/>
          <a:stretch/>
        </p:blipFill>
        <p:spPr bwMode="auto">
          <a:xfrm>
            <a:off x="251520" y="123478"/>
            <a:ext cx="8629848" cy="2108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997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8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2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4 CuadroTexto">
            <a:hlinkClick r:id="rId3"/>
          </p:cNvPr>
          <p:cNvSpPr txBox="1"/>
          <p:nvPr/>
        </p:nvSpPr>
        <p:spPr>
          <a:xfrm>
            <a:off x="323528" y="1347614"/>
            <a:ext cx="3720234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Evidencias Científicas de la Biblia –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5 CuadroTexto">
            <a:hlinkClick r:id="rId4"/>
          </p:cNvPr>
          <p:cNvSpPr txBox="1"/>
          <p:nvPr/>
        </p:nvSpPr>
        <p:spPr>
          <a:xfrm>
            <a:off x="323530" y="1851671"/>
            <a:ext cx="367864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Evidencias Científicas de la Biblia – II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7 CuadroTexto">
            <a:hlinkClick r:id="rId5"/>
          </p:cNvPr>
          <p:cNvSpPr txBox="1"/>
          <p:nvPr/>
        </p:nvSpPr>
        <p:spPr>
          <a:xfrm>
            <a:off x="323530" y="2859782"/>
            <a:ext cx="357077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Jesucristo no es Religión, Él es Vida 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8 CuadroTexto">
            <a:hlinkClick r:id="rId6"/>
          </p:cNvPr>
          <p:cNvSpPr txBox="1"/>
          <p:nvPr/>
        </p:nvSpPr>
        <p:spPr>
          <a:xfrm>
            <a:off x="4572001" y="2122046"/>
            <a:ext cx="414209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Cuando el Hombre Confronta a Dios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9 CuadroTexto">
            <a:hlinkClick r:id="rId7"/>
          </p:cNvPr>
          <p:cNvSpPr txBox="1"/>
          <p:nvPr/>
        </p:nvSpPr>
        <p:spPr>
          <a:xfrm>
            <a:off x="683569" y="3867896"/>
            <a:ext cx="2642372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¿Celebras </a:t>
            </a:r>
            <a:r>
              <a:rPr lang="es-ES" b="1" dirty="0" err="1">
                <a:solidFill>
                  <a:srgbClr val="002060"/>
                </a:solidFill>
                <a:cs typeface="Arial" charset="0"/>
              </a:rPr>
              <a:t>Halloween</a:t>
            </a:r>
            <a:r>
              <a:rPr lang="es-ES" b="1" dirty="0">
                <a:solidFill>
                  <a:srgbClr val="002060"/>
                </a:solidFill>
                <a:cs typeface="Arial" charset="0"/>
              </a:rPr>
              <a:t>? 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0 CuadroTexto">
            <a:hlinkClick r:id="rId8"/>
          </p:cNvPr>
          <p:cNvSpPr txBox="1"/>
          <p:nvPr/>
        </p:nvSpPr>
        <p:spPr>
          <a:xfrm>
            <a:off x="611560" y="2355728"/>
            <a:ext cx="2999450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Dios, el Taxi y el Instrumento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0" name="11 CuadroTexto">
            <a:hlinkClick r:id="rId9"/>
          </p:cNvPr>
          <p:cNvSpPr txBox="1"/>
          <p:nvPr/>
        </p:nvSpPr>
        <p:spPr>
          <a:xfrm>
            <a:off x="323530" y="3363839"/>
            <a:ext cx="3481148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Un Mundo Invisible pero Real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1" name="12 CuadroTexto">
            <a:hlinkClick r:id="rId10"/>
          </p:cNvPr>
          <p:cNvSpPr txBox="1"/>
          <p:nvPr/>
        </p:nvSpPr>
        <p:spPr>
          <a:xfrm>
            <a:off x="4597870" y="2634140"/>
            <a:ext cx="414209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13 CuadroTexto">
            <a:hlinkClick r:id="rId11"/>
          </p:cNvPr>
          <p:cNvSpPr txBox="1"/>
          <p:nvPr/>
        </p:nvSpPr>
        <p:spPr>
          <a:xfrm>
            <a:off x="4588850" y="3080582"/>
            <a:ext cx="421351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4 CuadroTexto">
            <a:hlinkClick r:id="rId12"/>
          </p:cNvPr>
          <p:cNvSpPr txBox="1"/>
          <p:nvPr/>
        </p:nvSpPr>
        <p:spPr>
          <a:xfrm>
            <a:off x="4475371" y="3569540"/>
            <a:ext cx="4499174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III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4" name="15 CuadroTexto">
            <a:hlinkClick r:id="rId13"/>
          </p:cNvPr>
          <p:cNvSpPr txBox="1"/>
          <p:nvPr/>
        </p:nvSpPr>
        <p:spPr>
          <a:xfrm>
            <a:off x="4492678" y="4118300"/>
            <a:ext cx="4499174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IV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7" name="26 Pentágono"/>
          <p:cNvSpPr/>
          <p:nvPr/>
        </p:nvSpPr>
        <p:spPr>
          <a:xfrm>
            <a:off x="6133744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9" name="2 CuadroTexto"/>
          <p:cNvSpPr txBox="1"/>
          <p:nvPr/>
        </p:nvSpPr>
        <p:spPr>
          <a:xfrm>
            <a:off x="365513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3 CuadroTexto"/>
          <p:cNvSpPr txBox="1"/>
          <p:nvPr/>
        </p:nvSpPr>
        <p:spPr>
          <a:xfrm>
            <a:off x="371119" y="674545"/>
            <a:ext cx="8358188" cy="530915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31" name="13 CuadroTexto">
            <a:hlinkClick r:id="rId14"/>
          </p:cNvPr>
          <p:cNvSpPr txBox="1"/>
          <p:nvPr/>
        </p:nvSpPr>
        <p:spPr>
          <a:xfrm>
            <a:off x="5008452" y="1394345"/>
            <a:ext cx="3259355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Eventos Cósmicos por Acontecer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 en el 2015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13 CuadroTexto">
            <a:hlinkClick r:id="rId15"/>
          </p:cNvPr>
          <p:cNvSpPr txBox="1"/>
          <p:nvPr/>
        </p:nvSpPr>
        <p:spPr>
          <a:xfrm>
            <a:off x="539554" y="4371952"/>
            <a:ext cx="3100484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Positivismo Bíblico vs.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Positivismo Humanista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1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  <p:sndAc>
          <p:endSnd/>
        </p:sndAc>
      </p:transition>
    </mc:Choice>
    <mc:Fallback xmlns=""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7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>
            <a:hlinkClick r:id="rId3"/>
          </p:cNvPr>
          <p:cNvSpPr txBox="1"/>
          <p:nvPr/>
        </p:nvSpPr>
        <p:spPr>
          <a:xfrm>
            <a:off x="424039" y="2132641"/>
            <a:ext cx="3474901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¿Sabes por qué murió Cristo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por ti en la cruz? - 2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7" name="6 CuadroTexto">
            <a:hlinkClick r:id="rId4"/>
          </p:cNvPr>
          <p:cNvSpPr txBox="1"/>
          <p:nvPr/>
        </p:nvSpPr>
        <p:spPr>
          <a:xfrm>
            <a:off x="4314600" y="2304938"/>
            <a:ext cx="2570957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Eclipses de Luna Roja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8" name="7 CuadroTexto">
            <a:hlinkClick r:id="rId5"/>
          </p:cNvPr>
          <p:cNvSpPr txBox="1"/>
          <p:nvPr/>
        </p:nvSpPr>
        <p:spPr>
          <a:xfrm>
            <a:off x="6987021" y="2315975"/>
            <a:ext cx="2071048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Arrebatamiento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9" name="8 CuadroTexto">
            <a:hlinkClick r:id="rId6"/>
          </p:cNvPr>
          <p:cNvSpPr txBox="1"/>
          <p:nvPr/>
        </p:nvSpPr>
        <p:spPr>
          <a:xfrm>
            <a:off x="4495205" y="1372148"/>
            <a:ext cx="1999633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Acto de Juzgar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9 CuadroTexto">
            <a:hlinkClick r:id="rId7"/>
          </p:cNvPr>
          <p:cNvSpPr txBox="1"/>
          <p:nvPr/>
        </p:nvSpPr>
        <p:spPr>
          <a:xfrm>
            <a:off x="6797537" y="1385237"/>
            <a:ext cx="2213880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Salvación del Alma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433183" y="2924864"/>
            <a:ext cx="3499358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Misterio de la Divina Trinidad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5038325" y="2777564"/>
            <a:ext cx="3570773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Radiografía Bíblica del Anticristo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3" name="12 CuadroTexto">
            <a:hlinkClick r:id="rId10"/>
          </p:cNvPr>
          <p:cNvSpPr txBox="1"/>
          <p:nvPr/>
        </p:nvSpPr>
        <p:spPr>
          <a:xfrm>
            <a:off x="698746" y="3394655"/>
            <a:ext cx="2999450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Misterio del Espíritu Santo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11"/>
          </p:cNvPr>
          <p:cNvSpPr txBox="1"/>
          <p:nvPr/>
        </p:nvSpPr>
        <p:spPr>
          <a:xfrm>
            <a:off x="4657260" y="1830698"/>
            <a:ext cx="4284928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¿Existen Varias Maneras de llegar a Dios?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5" name="14 CuadroTexto">
            <a:hlinkClick r:id="rId12"/>
          </p:cNvPr>
          <p:cNvSpPr txBox="1"/>
          <p:nvPr/>
        </p:nvSpPr>
        <p:spPr>
          <a:xfrm>
            <a:off x="986068" y="3830252"/>
            <a:ext cx="2499542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Más</a:t>
            </a:r>
            <a:r>
              <a:rPr lang="es-E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s-ES" b="1" dirty="0">
                <a:solidFill>
                  <a:srgbClr val="002060"/>
                </a:solidFill>
                <a:cs typeface="Arial" charset="0"/>
              </a:rPr>
              <a:t>allá de la Muerte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13"/>
          </p:cNvPr>
          <p:cNvSpPr txBox="1"/>
          <p:nvPr/>
        </p:nvSpPr>
        <p:spPr>
          <a:xfrm>
            <a:off x="5222580" y="3216454"/>
            <a:ext cx="3279484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/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  <a:extrusionClr>
              <a:srgbClr val="2D004C"/>
            </a:extrusionClr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Cuando el Hombre le Cambia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Gloria a Dios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13 CuadroTexto">
            <a:hlinkClick r:id="rId14"/>
          </p:cNvPr>
          <p:cNvSpPr txBox="1"/>
          <p:nvPr/>
        </p:nvSpPr>
        <p:spPr>
          <a:xfrm>
            <a:off x="251520" y="4371952"/>
            <a:ext cx="4161174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¿Se puede señalar Fechas Exactas para Eventos Apocalípticos?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6 CuadroTexto">
            <a:hlinkClick r:id="rId15"/>
          </p:cNvPr>
          <p:cNvSpPr txBox="1"/>
          <p:nvPr/>
        </p:nvSpPr>
        <p:spPr>
          <a:xfrm>
            <a:off x="474423" y="1348237"/>
            <a:ext cx="3386950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¿Sabes por qué murió Cristo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 por ti en la cruz? -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3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24 Pentágono"/>
          <p:cNvSpPr/>
          <p:nvPr/>
        </p:nvSpPr>
        <p:spPr>
          <a:xfrm>
            <a:off x="6133744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0" name="3 CuadroTexto"/>
          <p:cNvSpPr txBox="1"/>
          <p:nvPr/>
        </p:nvSpPr>
        <p:spPr>
          <a:xfrm>
            <a:off x="371119" y="674545"/>
            <a:ext cx="8358188" cy="530915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4" name="23 CuadroTexto">
            <a:hlinkClick r:id="rId16"/>
          </p:cNvPr>
          <p:cNvSpPr txBox="1"/>
          <p:nvPr/>
        </p:nvSpPr>
        <p:spPr>
          <a:xfrm>
            <a:off x="5367235" y="4011911"/>
            <a:ext cx="2968521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68556" tIns="34280" rIns="68556" bIns="34280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002060"/>
                </a:solidFill>
              </a:rPr>
              <a:t>Impactante Testimonio De Un</a:t>
            </a:r>
          </a:p>
          <a:p>
            <a:pPr algn="ctr"/>
            <a:r>
              <a:rPr lang="es-ES" b="1" dirty="0">
                <a:solidFill>
                  <a:srgbClr val="002060"/>
                </a:solidFill>
              </a:rPr>
              <a:t> Ex Terrorista Islámico</a:t>
            </a:r>
          </a:p>
        </p:txBody>
      </p:sp>
    </p:spTree>
    <p:extLst>
      <p:ext uri="{BB962C8B-B14F-4D97-AF65-F5344CB8AC3E}">
        <p14:creationId xmlns:p14="http://schemas.microsoft.com/office/powerpoint/2010/main" val="118067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9 CuadroTexto">
            <a:hlinkClick r:id="rId3"/>
          </p:cNvPr>
          <p:cNvSpPr txBox="1"/>
          <p:nvPr/>
        </p:nvSpPr>
        <p:spPr>
          <a:xfrm>
            <a:off x="1043608" y="2268002"/>
            <a:ext cx="2213880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Carta de Un Bebé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11 CuadroTexto">
            <a:hlinkClick r:id="rId4"/>
          </p:cNvPr>
          <p:cNvSpPr txBox="1"/>
          <p:nvPr/>
        </p:nvSpPr>
        <p:spPr>
          <a:xfrm>
            <a:off x="539554" y="2715767"/>
            <a:ext cx="3188732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Peor De Los Sentimientos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3 CuadroTexto">
            <a:hlinkClick r:id="rId5"/>
          </p:cNvPr>
          <p:cNvSpPr txBox="1"/>
          <p:nvPr/>
        </p:nvSpPr>
        <p:spPr>
          <a:xfrm>
            <a:off x="4860033" y="1275608"/>
            <a:ext cx="3979660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Guerra Contra El Dinero En Efectivo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3 CuadroTexto">
            <a:hlinkClick r:id="rId6"/>
          </p:cNvPr>
          <p:cNvSpPr txBox="1"/>
          <p:nvPr/>
        </p:nvSpPr>
        <p:spPr>
          <a:xfrm>
            <a:off x="539553" y="1275608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Testimonio Acerca De 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7"/>
          </p:cNvPr>
          <p:cNvSpPr txBox="1"/>
          <p:nvPr/>
        </p:nvSpPr>
        <p:spPr>
          <a:xfrm>
            <a:off x="4957271" y="2456950"/>
            <a:ext cx="3807541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Testimonio De Un Ex Monje Budista                      Que Regresó De La Muerte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8"/>
          </p:cNvPr>
          <p:cNvSpPr txBox="1"/>
          <p:nvPr/>
        </p:nvSpPr>
        <p:spPr>
          <a:xfrm>
            <a:off x="539554" y="3219824"/>
            <a:ext cx="3211249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Envejecer Es Una Obligación,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Madurar Es Una Opción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9"/>
          </p:cNvPr>
          <p:cNvSpPr txBox="1"/>
          <p:nvPr/>
        </p:nvSpPr>
        <p:spPr>
          <a:xfrm>
            <a:off x="4844380" y="1899572"/>
            <a:ext cx="4032722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De Prostituta A Una Vida Con Propósito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13 CuadroTexto">
            <a:hlinkClick r:id="rId10"/>
          </p:cNvPr>
          <p:cNvSpPr txBox="1"/>
          <p:nvPr/>
        </p:nvSpPr>
        <p:spPr>
          <a:xfrm>
            <a:off x="683569" y="1779662"/>
            <a:ext cx="2887940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Jerusalén, La Ciudad Amada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3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0" name="19 CuadroTexto">
            <a:hlinkClick r:id="rId11"/>
          </p:cNvPr>
          <p:cNvSpPr txBox="1"/>
          <p:nvPr/>
        </p:nvSpPr>
        <p:spPr>
          <a:xfrm>
            <a:off x="5148065" y="3219822"/>
            <a:ext cx="3419221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68556" tIns="34280" rIns="68556" bIns="34280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r>
              <a:rPr lang="es-ES" b="1" dirty="0">
                <a:solidFill>
                  <a:srgbClr val="002060"/>
                </a:solidFill>
              </a:rPr>
              <a:t>Reconoce Tus Errores Y Serás Libre</a:t>
            </a:r>
          </a:p>
        </p:txBody>
      </p:sp>
      <p:sp>
        <p:nvSpPr>
          <p:cNvPr id="24" name="3 CuadroTexto"/>
          <p:cNvSpPr txBox="1"/>
          <p:nvPr/>
        </p:nvSpPr>
        <p:spPr>
          <a:xfrm>
            <a:off x="371119" y="674545"/>
            <a:ext cx="8358188" cy="530915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5" name="16 CuadroTexto">
            <a:hlinkClick r:id="rId12"/>
          </p:cNvPr>
          <p:cNvSpPr txBox="1"/>
          <p:nvPr/>
        </p:nvSpPr>
        <p:spPr>
          <a:xfrm>
            <a:off x="5220825" y="3830267"/>
            <a:ext cx="3386950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Voluntad Perfecta de Dios y Su Voluntad Permisiva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1 CuadroTexto">
            <a:hlinkClick r:id="rId13"/>
          </p:cNvPr>
          <p:cNvSpPr txBox="1"/>
          <p:nvPr/>
        </p:nvSpPr>
        <p:spPr>
          <a:xfrm>
            <a:off x="323530" y="4011911"/>
            <a:ext cx="374441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cs typeface="Arial" charset="0"/>
              </a:rPr>
              <a:t>Planeta </a:t>
            </a:r>
            <a:r>
              <a:rPr lang="es-ES" b="1" dirty="0" err="1" smtClean="0">
                <a:solidFill>
                  <a:srgbClr val="002060"/>
                </a:solidFill>
                <a:cs typeface="Arial" charset="0"/>
              </a:rPr>
              <a:t>Nibiru</a:t>
            </a:r>
            <a:r>
              <a:rPr lang="es-ES" b="1" dirty="0" smtClean="0">
                <a:solidFill>
                  <a:srgbClr val="002060"/>
                </a:solidFill>
                <a:cs typeface="Arial" charset="0"/>
              </a:rPr>
              <a:t> ¿Amenaza o Ficción?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1 CuadroTexto">
            <a:hlinkClick r:id="rId14"/>
          </p:cNvPr>
          <p:cNvSpPr txBox="1"/>
          <p:nvPr/>
        </p:nvSpPr>
        <p:spPr>
          <a:xfrm>
            <a:off x="323530" y="4515966"/>
            <a:ext cx="374441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cs typeface="Arial" charset="0"/>
              </a:rPr>
              <a:t>Cómo Obtener Paz Interior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25 Pentágono"/>
          <p:cNvSpPr/>
          <p:nvPr/>
        </p:nvSpPr>
        <p:spPr>
          <a:xfrm>
            <a:off x="6133744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</p:spTree>
    <p:extLst>
      <p:ext uri="{BB962C8B-B14F-4D97-AF65-F5344CB8AC3E}">
        <p14:creationId xmlns:p14="http://schemas.microsoft.com/office/powerpoint/2010/main" val="13413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3 CuadroTexto">
            <a:hlinkClick r:id="rId4"/>
          </p:cNvPr>
          <p:cNvSpPr txBox="1"/>
          <p:nvPr/>
        </p:nvSpPr>
        <p:spPr>
          <a:xfrm>
            <a:off x="4932040" y="1491630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Niño Regresa del Cielo Con Un Mensaje Para El Mundo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4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5" tIns="34280" rIns="68555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4" name="3 CuadroTexto"/>
          <p:cNvSpPr txBox="1"/>
          <p:nvPr/>
        </p:nvSpPr>
        <p:spPr>
          <a:xfrm>
            <a:off x="371119" y="674546"/>
            <a:ext cx="8358188" cy="530915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6" tIns="34289" rIns="68576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6357092" y="4737352"/>
            <a:ext cx="2281073" cy="229442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2" tIns="25718" rIns="51432" bIns="25718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6" name="13 CuadroTexto">
            <a:hlinkClick r:id="rId5"/>
          </p:cNvPr>
          <p:cNvSpPr txBox="1"/>
          <p:nvPr/>
        </p:nvSpPr>
        <p:spPr>
          <a:xfrm>
            <a:off x="539552" y="1491630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¿Es Halloween Un Inocente Juego De Niños?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13 CuadroTexto">
            <a:hlinkClick r:id="rId6"/>
          </p:cNvPr>
          <p:cNvSpPr txBox="1"/>
          <p:nvPr/>
        </p:nvSpPr>
        <p:spPr>
          <a:xfrm>
            <a:off x="539552" y="3219822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Cara Oculta De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8" name="13 CuadroTexto">
            <a:hlinkClick r:id="rId7"/>
          </p:cNvPr>
          <p:cNvSpPr txBox="1"/>
          <p:nvPr/>
        </p:nvSpPr>
        <p:spPr>
          <a:xfrm>
            <a:off x="539552" y="2355726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Ex Satanista  Habla 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Acerca De 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0" name="13 CuadroTexto">
            <a:hlinkClick r:id="rId8"/>
          </p:cNvPr>
          <p:cNvSpPr txBox="1"/>
          <p:nvPr/>
        </p:nvSpPr>
        <p:spPr>
          <a:xfrm>
            <a:off x="539552" y="3795886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De Científico a Siervo De Dios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1" name="13 CuadroTexto">
            <a:hlinkClick r:id="rId9"/>
          </p:cNvPr>
          <p:cNvSpPr txBox="1"/>
          <p:nvPr/>
        </p:nvSpPr>
        <p:spPr>
          <a:xfrm>
            <a:off x="4932040" y="2355726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¡Reconoce Ud. Los Tiempos Que Estamos Viviendo?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10"/>
          </p:cNvPr>
          <p:cNvSpPr txBox="1"/>
          <p:nvPr/>
        </p:nvSpPr>
        <p:spPr>
          <a:xfrm>
            <a:off x="5004048" y="3435846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Un Vistazo a la Eternidad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06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2206</Words>
  <Application>Microsoft Office PowerPoint</Application>
  <PresentationFormat>Presentación en pantalla (16:9)</PresentationFormat>
  <Paragraphs>130</Paragraphs>
  <Slides>28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18</cp:revision>
  <dcterms:created xsi:type="dcterms:W3CDTF">2017-04-14T18:25:48Z</dcterms:created>
  <dcterms:modified xsi:type="dcterms:W3CDTF">2017-04-15T00:21:52Z</dcterms:modified>
</cp:coreProperties>
</file>