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444" r:id="rId3"/>
    <p:sldId id="430" r:id="rId4"/>
    <p:sldId id="431" r:id="rId5"/>
    <p:sldId id="433" r:id="rId6"/>
    <p:sldId id="434" r:id="rId7"/>
    <p:sldId id="435" r:id="rId8"/>
    <p:sldId id="436" r:id="rId9"/>
    <p:sldId id="437" r:id="rId10"/>
    <p:sldId id="438" r:id="rId11"/>
    <p:sldId id="439" r:id="rId12"/>
    <p:sldId id="442" r:id="rId13"/>
    <p:sldId id="440" r:id="rId14"/>
    <p:sldId id="441" r:id="rId15"/>
    <p:sldId id="443" r:id="rId16"/>
    <p:sldId id="432" r:id="rId17"/>
    <p:sldId id="445" r:id="rId18"/>
    <p:sldId id="446" r:id="rId19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1500"/>
    <a:srgbClr val="361B00"/>
    <a:srgbClr val="663300"/>
    <a:srgbClr val="1C230F"/>
    <a:srgbClr val="111509"/>
    <a:srgbClr val="4C2600"/>
    <a:srgbClr val="C08E00"/>
    <a:srgbClr val="996600"/>
    <a:srgbClr val="E6AA00"/>
    <a:srgbClr val="D2E1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90" y="-54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26/05/2016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10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26/05/2016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26/05/2016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26/05/2016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26/05/2016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26/05/2016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26/05/2016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26/05/2016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26/05/2016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26/05/2016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26/05/2016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26/05/2016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781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26/05/2016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slideLayout" Target="../slideLayouts/slideLayout2.xml"/><Relationship Id="rId7" Type="http://schemas.microsoft.com/office/2007/relationships/hdphoto" Target="../media/hdphoto2.wdp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2.png"/><Relationship Id="rId5" Type="http://schemas.microsoft.com/office/2007/relationships/hdphoto" Target="../media/hdphoto1.wdp"/><Relationship Id="rId10" Type="http://schemas.openxmlformats.org/officeDocument/2006/relationships/image" Target="../media/image5.png"/><Relationship Id="rId4" Type="http://schemas.openxmlformats.org/officeDocument/2006/relationships/image" Target="../media/image1.jpeg"/><Relationship Id="rId9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01 Mis docu. Backup\Fotos con mi cámara\Ecuad.Perú.Bolivia Fotos\DSC0100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colorTemperature colorTemp="53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7299820" y="4783494"/>
            <a:ext cx="143340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1000" b="1" i="1" dirty="0" smtClean="0">
                <a:latin typeface="+mj-lt"/>
              </a:rPr>
              <a:t>Rio Guayas (Guayaquil)</a:t>
            </a:r>
            <a:endParaRPr lang="es-CO" sz="1000" b="1" i="1" dirty="0">
              <a:latin typeface="+mj-lt"/>
            </a:endParaRPr>
          </a:p>
        </p:txBody>
      </p:sp>
      <p:pic>
        <p:nvPicPr>
          <p:cNvPr id="1026" name="Picture 2" descr="C:\01 Mis docu. Backup\Mis imágenes\00 Para el mensaje haciendo\000 Complique.Título.pn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1387495" y="105594"/>
            <a:ext cx="6362570" cy="781051"/>
            <a:chOff x="155575" y="105594"/>
            <a:chExt cx="6362570" cy="781051"/>
          </a:xfrm>
        </p:grpSpPr>
        <p:pic>
          <p:nvPicPr>
            <p:cNvPr id="5124" name="Picture 4" descr="http://es.bloggif.com/tmp/61ee01331424c2bf051509b0ce6d11b6/text.gif?1464312997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5575" y="105594"/>
              <a:ext cx="3933825" cy="7810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28" name="Picture 8" descr="http://es.bloggif.com/tmp/61ee01331424c2bf051509b0ce6d11b6/text.gif?1464313153"/>
            <p:cNvPicPr>
              <a:picLocks noChangeAspect="1" noChangeArrowheads="1" noCrop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55970" y="325068"/>
              <a:ext cx="2162175" cy="4191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" name="Leo Rojas - Celeste  wma 1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679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95420" y="4711240"/>
            <a:ext cx="82811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sufrir merece respeto, el someterse es </a:t>
            </a:r>
            <a:r>
              <a:rPr lang="es-CO" sz="2000" b="1" dirty="0" smtClean="0">
                <a:latin typeface="+mj-lt"/>
              </a:rPr>
              <a:t>despreciable. </a:t>
            </a:r>
            <a:r>
              <a:rPr lang="es-CO" sz="1400" b="1" i="1" dirty="0" err="1" smtClean="0">
                <a:latin typeface="+mj-lt"/>
              </a:rPr>
              <a:t>Victor</a:t>
            </a:r>
            <a:r>
              <a:rPr lang="es-CO" sz="1400" b="1" i="1" dirty="0" smtClean="0">
                <a:latin typeface="+mj-lt"/>
              </a:rPr>
              <a:t> </a:t>
            </a:r>
            <a:r>
              <a:rPr lang="es-CO" sz="1400" b="1" i="1" dirty="0">
                <a:latin typeface="+mj-lt"/>
              </a:rPr>
              <a:t>Hugo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07380" y="51400"/>
            <a:ext cx="89292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bondad es el principio del tacto, y el respeto por los otros es la primera condición para saber vivir</a:t>
            </a:r>
            <a:r>
              <a:rPr lang="es-CO" sz="2000" b="1" dirty="0" smtClean="0">
                <a:latin typeface="+mj-lt"/>
              </a:rPr>
              <a:t>. </a:t>
            </a:r>
            <a:r>
              <a:rPr lang="es-CO" sz="1400" b="1" i="1" dirty="0" smtClean="0">
                <a:latin typeface="+mj-lt"/>
              </a:rPr>
              <a:t>Henry </a:t>
            </a:r>
            <a:r>
              <a:rPr lang="es-CO" sz="1400" b="1" i="1" dirty="0" err="1">
                <a:latin typeface="+mj-lt"/>
              </a:rPr>
              <a:t>Frédéric</a:t>
            </a:r>
            <a:r>
              <a:rPr lang="es-CO" sz="1400" b="1" i="1" dirty="0">
                <a:latin typeface="+mj-lt"/>
              </a:rPr>
              <a:t> </a:t>
            </a:r>
            <a:r>
              <a:rPr lang="es-CO" sz="1400" b="1" i="1" dirty="0" err="1">
                <a:latin typeface="+mj-lt"/>
              </a:rPr>
              <a:t>Amiel</a:t>
            </a:r>
            <a:endParaRPr lang="es-CO" sz="1400" b="1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3" b="1293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432435" y="22525"/>
            <a:ext cx="62648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111509"/>
                  </a:glow>
                </a:effectLst>
                <a:latin typeface="+mj-lt"/>
              </a:rPr>
              <a:t>Respétate a ti mismo y otros te respetarán. </a:t>
            </a:r>
            <a:r>
              <a:rPr lang="es-CO" sz="1400" b="1" i="1" dirty="0">
                <a:solidFill>
                  <a:schemeClr val="bg1"/>
                </a:solidFill>
                <a:effectLst>
                  <a:glow rad="101600">
                    <a:srgbClr val="111509"/>
                  </a:glow>
                </a:effectLst>
                <a:latin typeface="+mj-lt"/>
              </a:rPr>
              <a:t>Confucio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269165" y="4369954"/>
            <a:ext cx="6606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Hablo a todos de la misma forma, ya sea el basurero o el presidente de la universidad.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Albert Einstein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7" b="1057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745" y="32150"/>
            <a:ext cx="9073260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Sin sentimiento de respeto, no hay forma de distinguir los hombres de las bestias</a:t>
            </a:r>
            <a:r>
              <a:rPr lang="es-C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.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Confucio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5745" y="4369954"/>
            <a:ext cx="90732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Si quieres que otros te respeten, lo mejor es respetarte a ti mismo. Solo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así,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solo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por el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autorrespeto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, obligarás a otros a respetarte.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Fyodor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Dostoyevsky</a:t>
            </a:r>
            <a:endParaRPr lang="es-CO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7430" y="75285"/>
            <a:ext cx="8209140" cy="707886"/>
          </a:xfrm>
          <a:prstGeom prst="rect">
            <a:avLst/>
          </a:prstGeom>
          <a:solidFill>
            <a:schemeClr val="accent3">
              <a:lumMod val="50000"/>
              <a:alpha val="52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rgbClr val="1C230F"/>
                  </a:glow>
                </a:effectLst>
                <a:latin typeface="+mj-lt"/>
              </a:rPr>
              <a:t>Nada de verdadero valor se puede comprar. El amor, amistad, honor,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rgbClr val="1C230F"/>
                  </a:glow>
                </a:effectLst>
                <a:latin typeface="+mj-lt"/>
              </a:rPr>
              <a:t>valor, respeto… todas </a:t>
            </a:r>
            <a:r>
              <a:rPr lang="es-CO" sz="2000" b="1" dirty="0">
                <a:solidFill>
                  <a:schemeClr val="bg1"/>
                </a:solidFill>
                <a:effectLst>
                  <a:glow rad="127000">
                    <a:srgbClr val="1C230F"/>
                  </a:glow>
                </a:effectLst>
                <a:latin typeface="+mj-lt"/>
              </a:rPr>
              <a:t>esas cosas se tienen que ganar. </a:t>
            </a:r>
            <a:r>
              <a:rPr lang="es-CO" sz="1400" b="1" i="1" dirty="0">
                <a:solidFill>
                  <a:schemeClr val="bg1"/>
                </a:solidFill>
                <a:effectLst>
                  <a:glow rad="127000">
                    <a:srgbClr val="1C230F"/>
                  </a:glow>
                </a:effectLst>
                <a:latin typeface="+mj-lt"/>
              </a:rPr>
              <a:t>David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127000">
                    <a:srgbClr val="1C230F"/>
                  </a:glow>
                </a:effectLst>
                <a:latin typeface="+mj-lt"/>
              </a:rPr>
              <a:t>Gemmell</a:t>
            </a:r>
            <a:endParaRPr lang="es-CO" sz="1400" b="1" i="1" dirty="0">
              <a:solidFill>
                <a:schemeClr val="bg1"/>
              </a:solidFill>
              <a:effectLst>
                <a:glow rad="127000">
                  <a:srgbClr val="1C230F"/>
                </a:glow>
              </a:effectLst>
              <a:latin typeface="+mj-lt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5370" y="4691990"/>
            <a:ext cx="90732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La responsabilidad acrecienta el respeto que uno siente por sí mismo.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Lea Thompson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7" b="1057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41775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Entre los individuos, como entre las naciones, el respeto al derecho ajeno es la paz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 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Benito Juárez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5370" y="4360329"/>
            <a:ext cx="90732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1C230F"/>
                  </a:glow>
                </a:effectLst>
                <a:latin typeface="+mj-lt"/>
              </a:rPr>
              <a:t>Tengo demasiado respeto a la idea de un Dios, como para hacerlo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1C230F"/>
                  </a:glow>
                </a:effectLst>
                <a:latin typeface="+mj-lt"/>
              </a:rPr>
              <a:t>responsable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1C230F"/>
                  </a:glow>
                </a:effectLst>
                <a:latin typeface="+mj-lt"/>
              </a:rPr>
              <a:t>de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1C230F"/>
                  </a:glow>
                </a:effectLst>
                <a:latin typeface="+mj-lt"/>
              </a:rPr>
              <a:t>un mundo tan absurdo. </a:t>
            </a:r>
            <a:r>
              <a:rPr lang="es-CO" sz="1400" b="1" i="1" dirty="0">
                <a:solidFill>
                  <a:schemeClr val="bg1"/>
                </a:solidFill>
                <a:effectLst>
                  <a:glow rad="101600">
                    <a:srgbClr val="1C230F"/>
                  </a:glow>
                </a:effectLst>
                <a:latin typeface="+mj-lt"/>
              </a:rPr>
              <a:t>Georges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101600">
                    <a:srgbClr val="1C230F"/>
                  </a:glow>
                </a:effectLst>
                <a:latin typeface="+mj-lt"/>
              </a:rPr>
              <a:t>Duhamel</a:t>
            </a:r>
            <a:endParaRPr lang="es-CO" sz="1400" b="1" i="1" dirty="0">
              <a:solidFill>
                <a:schemeClr val="bg1"/>
              </a:solidFill>
              <a:effectLst>
                <a:glow rad="101600">
                  <a:srgbClr val="1C230F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5"/>
          <a:stretch/>
        </p:blipFill>
        <p:spPr bwMode="auto">
          <a:xfrm>
            <a:off x="-292" y="-3871"/>
            <a:ext cx="9144000" cy="5147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370" y="51400"/>
            <a:ext cx="910833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Yo soy libre solamente en la medida en que reconozco la humanidad </a:t>
            </a:r>
            <a:r>
              <a:rPr lang="es-CO" sz="2000" b="1" dirty="0" smtClean="0">
                <a:latin typeface="+mj-lt"/>
              </a:rPr>
              <a:t>y</a:t>
            </a:r>
          </a:p>
          <a:p>
            <a:pPr algn="ctr"/>
            <a:r>
              <a:rPr lang="es-CO" sz="2000" b="1" dirty="0" smtClean="0">
                <a:latin typeface="+mj-lt"/>
              </a:rPr>
              <a:t>respeto </a:t>
            </a:r>
            <a:r>
              <a:rPr lang="es-CO" sz="2000" b="1" dirty="0">
                <a:latin typeface="+mj-lt"/>
              </a:rPr>
              <a:t>la libertad de todos los hombres que me rodean. </a:t>
            </a:r>
            <a:r>
              <a:rPr lang="es-CO" sz="1400" b="1" i="1" dirty="0" err="1">
                <a:latin typeface="+mj-lt"/>
              </a:rPr>
              <a:t>Mijail</a:t>
            </a:r>
            <a:r>
              <a:rPr lang="es-CO" sz="1400" b="1" i="1" dirty="0">
                <a:latin typeface="+mj-lt"/>
              </a:rPr>
              <a:t> </a:t>
            </a:r>
            <a:r>
              <a:rPr lang="es-CO" sz="1400" b="1" i="1" dirty="0" err="1">
                <a:latin typeface="+mj-lt"/>
              </a:rPr>
              <a:t>Bakunin</a:t>
            </a:r>
            <a:endParaRPr lang="es-CO" sz="1400" b="1" i="1" dirty="0">
              <a:latin typeface="+mj-lt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149030" y="4696980"/>
            <a:ext cx="682263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El obrero tiene más necesidad de respeto que de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pan.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Karl Marx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985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8505" y="36785"/>
            <a:ext cx="90012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respeto es una calle de dos vías, </a:t>
            </a:r>
            <a:r>
              <a:rPr lang="es-CO" sz="2000" b="1" dirty="0">
                <a:effectLst>
                  <a:glow rad="127000">
                    <a:schemeClr val="bg1"/>
                  </a:glow>
                </a:effectLst>
                <a:latin typeface="+mj-lt"/>
              </a:rPr>
              <a:t>si lo quieres recibir, </a:t>
            </a:r>
            <a:r>
              <a:rPr lang="es-CO" sz="2000" b="1" dirty="0">
                <a:latin typeface="+mj-lt"/>
              </a:rPr>
              <a:t>lo tienes que dar. </a:t>
            </a:r>
            <a:r>
              <a:rPr lang="es-CO" sz="1400" b="1" i="1" dirty="0">
                <a:latin typeface="+mj-lt"/>
              </a:rPr>
              <a:t>R.G. </a:t>
            </a:r>
            <a:r>
              <a:rPr lang="es-CO" sz="1400" b="1" i="1" dirty="0" err="1">
                <a:latin typeface="+mj-lt"/>
              </a:rPr>
              <a:t>Risch</a:t>
            </a:r>
            <a:endParaRPr lang="es-CO" sz="1400" b="1" i="1" dirty="0">
              <a:latin typeface="+mj-lt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8500" y="4393839"/>
            <a:ext cx="90797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El respeto hacia uno mismo es el fruto de la disciplina; el sentido de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dignidad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crece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con la habilidad de decir no a uno mismo.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Abraham Joshua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Heschel</a:t>
            </a:r>
            <a:endParaRPr lang="es-CO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61025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Cuando los hombres y las mujeres son capaces de respetarse y aceptar sus </a:t>
            </a:r>
            <a:r>
              <a:rPr lang="es-CO" sz="2000" b="1" dirty="0">
                <a:effectLst>
                  <a:glow rad="127000">
                    <a:schemeClr val="bg1"/>
                  </a:glow>
                </a:effectLst>
                <a:latin typeface="+mj-lt"/>
              </a:rPr>
              <a:t>diferenc</a:t>
            </a:r>
            <a:r>
              <a:rPr lang="es-CO" sz="2000" b="1" dirty="0">
                <a:latin typeface="+mj-lt"/>
              </a:rPr>
              <a:t>ias, entonces el amor tiene la oportunidad de florecer. </a:t>
            </a:r>
            <a:r>
              <a:rPr lang="es-CO" sz="1400" b="1" i="1" dirty="0">
                <a:latin typeface="+mj-lt"/>
              </a:rPr>
              <a:t>John Gray</a:t>
            </a:r>
          </a:p>
        </p:txBody>
      </p:sp>
      <p:sp>
        <p:nvSpPr>
          <p:cNvPr id="3" name="2 Rectángulo"/>
          <p:cNvSpPr/>
          <p:nvPr/>
        </p:nvSpPr>
        <p:spPr>
          <a:xfrm>
            <a:off x="395420" y="4720865"/>
            <a:ext cx="83531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2A1500"/>
                  </a:glow>
                </a:effectLst>
                <a:latin typeface="+mj-lt"/>
              </a:rPr>
              <a:t>Cualquier persona que me enseñe, se merece mi respeto y atención. </a:t>
            </a:r>
            <a:r>
              <a:rPr lang="es-CO" sz="1400" b="1" i="1" dirty="0">
                <a:solidFill>
                  <a:schemeClr val="bg1"/>
                </a:solidFill>
                <a:effectLst>
                  <a:glow rad="101600">
                    <a:srgbClr val="2A1500"/>
                  </a:glow>
                </a:effectLst>
                <a:latin typeface="+mj-lt"/>
              </a:rPr>
              <a:t>Sonia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101600">
                    <a:srgbClr val="2A1500"/>
                  </a:glow>
                </a:effectLst>
                <a:latin typeface="+mj-lt"/>
              </a:rPr>
              <a:t>Rumzi</a:t>
            </a:r>
            <a:endParaRPr lang="es-CO" sz="1400" b="1" i="1" dirty="0">
              <a:solidFill>
                <a:schemeClr val="bg1"/>
              </a:solidFill>
              <a:effectLst>
                <a:glow rad="101600">
                  <a:srgbClr val="2A1500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9440" y="56035"/>
            <a:ext cx="80651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respeto hacia uno </a:t>
            </a:r>
            <a:r>
              <a:rPr lang="es-CO" sz="2000" b="1" dirty="0" smtClean="0">
                <a:latin typeface="+mj-lt"/>
              </a:rPr>
              <a:t>mismo, </a:t>
            </a:r>
            <a:r>
              <a:rPr lang="es-CO" sz="2000" b="1" dirty="0">
                <a:latin typeface="+mj-lt"/>
              </a:rPr>
              <a:t>es la piedra angular de toda virtud. </a:t>
            </a:r>
            <a:r>
              <a:rPr lang="es-CO" sz="1400" b="1" i="1" dirty="0">
                <a:latin typeface="+mj-lt"/>
              </a:rPr>
              <a:t>John </a:t>
            </a:r>
            <a:r>
              <a:rPr lang="es-CO" sz="1400" b="1" i="1" dirty="0" err="1">
                <a:latin typeface="+mj-lt"/>
              </a:rPr>
              <a:t>Herschel</a:t>
            </a:r>
            <a:endParaRPr lang="es-CO" sz="1400" b="1" i="1" dirty="0">
              <a:latin typeface="+mj-lt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9250" y="4384214"/>
            <a:ext cx="910863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Para crear una paz interior, lo más importante es la práctica de la compasión y el amor, la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comprensión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y el respeto por todas las formas de vida.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Dalai Lama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01 Mis docu. Backup\Mis imágenes\00 Para el mensaje haciendo\11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0" y="-20610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Las personas con una imagen sana de sí </a:t>
            </a:r>
            <a:r>
              <a:rPr lang="es-CO" sz="2000" b="1" dirty="0" smtClean="0">
                <a:latin typeface="+mj-lt"/>
              </a:rPr>
              <a:t>mismas, </a:t>
            </a:r>
            <a:r>
              <a:rPr lang="es-CO" sz="2000" b="1" dirty="0">
                <a:latin typeface="+mj-lt"/>
              </a:rPr>
              <a:t>exigen respeto de los </a:t>
            </a:r>
            <a:r>
              <a:rPr lang="es-CO" sz="2000" b="1" dirty="0" smtClean="0">
                <a:latin typeface="+mj-lt"/>
              </a:rPr>
              <a:t>demás.</a:t>
            </a:r>
          </a:p>
          <a:p>
            <a:pPr algn="ctr"/>
            <a:r>
              <a:rPr lang="es-CO" sz="2000" b="1" dirty="0" smtClean="0">
                <a:latin typeface="+mj-lt"/>
              </a:rPr>
              <a:t>Ellas </a:t>
            </a:r>
            <a:r>
              <a:rPr lang="es-CO" sz="2000" b="1" dirty="0">
                <a:latin typeface="+mj-lt"/>
              </a:rPr>
              <a:t>mismas se dan buen </a:t>
            </a:r>
            <a:r>
              <a:rPr lang="es-CO" sz="2000" b="1" dirty="0" smtClean="0">
                <a:latin typeface="+mj-lt"/>
              </a:rPr>
              <a:t>trato </a:t>
            </a:r>
            <a:r>
              <a:rPr lang="es-CO" sz="2000" b="1" dirty="0">
                <a:latin typeface="+mj-lt"/>
              </a:rPr>
              <a:t>y con ello le indican al resto de la gente </a:t>
            </a:r>
            <a:r>
              <a:rPr lang="es-CO" sz="2000" b="1" dirty="0" smtClean="0">
                <a:latin typeface="+mj-lt"/>
              </a:rPr>
              <a:t>cómo</a:t>
            </a:r>
          </a:p>
          <a:p>
            <a:pPr algn="ctr"/>
            <a:r>
              <a:rPr lang="es-CO" sz="2000" b="1" dirty="0" smtClean="0">
                <a:latin typeface="+mj-lt"/>
              </a:rPr>
              <a:t>debe </a:t>
            </a:r>
            <a:r>
              <a:rPr lang="es-CO" sz="2000" b="1" dirty="0">
                <a:latin typeface="+mj-lt"/>
              </a:rPr>
              <a:t>tratárseles. </a:t>
            </a:r>
            <a:r>
              <a:rPr lang="es-CO" sz="1400" b="1" i="1" dirty="0">
                <a:latin typeface="+mj-lt"/>
              </a:rPr>
              <a:t>Andrew </a:t>
            </a:r>
            <a:r>
              <a:rPr lang="es-CO" sz="1400" b="1" i="1" dirty="0" err="1">
                <a:latin typeface="+mj-lt"/>
              </a:rPr>
              <a:t>Matthews</a:t>
            </a:r>
            <a:endParaRPr lang="es-CO" sz="1400" b="1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271650" y="56035"/>
            <a:ext cx="6606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Teniendo respeto y reverencia por la vida, entramos en una relación espiritual con el mundo. </a:t>
            </a:r>
            <a:r>
              <a:rPr lang="es-CO" sz="1400" b="1" i="1" dirty="0">
                <a:latin typeface="+mj-lt"/>
              </a:rPr>
              <a:t>Albert </a:t>
            </a:r>
            <a:r>
              <a:rPr lang="es-CO" sz="1400" b="1" i="1" dirty="0" err="1">
                <a:latin typeface="+mj-lt"/>
              </a:rPr>
              <a:t>Schweitzer</a:t>
            </a:r>
            <a:endParaRPr lang="es-CO" sz="1400" b="1" i="1" dirty="0">
              <a:latin typeface="+mj-lt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07380" y="4691990"/>
            <a:ext cx="89292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Con el respeto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mutuo,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viene una gran fuerza en los momentos difíciles.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Józef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Pilsudski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01 Mis docu. Backup\Mis imágenes\00 Para el mensaje haciendo\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05"/>
          <a:stretch/>
        </p:blipFill>
        <p:spPr bwMode="auto">
          <a:xfrm>
            <a:off x="0" y="300"/>
            <a:ext cx="9144000" cy="51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380" y="51400"/>
            <a:ext cx="89292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amor es honestidad. El amor es respeto mutuo del uno por el otro. </a:t>
            </a:r>
            <a:r>
              <a:rPr lang="es-CO" sz="1400" b="1" i="1" dirty="0" err="1">
                <a:latin typeface="+mj-lt"/>
              </a:rPr>
              <a:t>Simone</a:t>
            </a:r>
            <a:r>
              <a:rPr lang="es-CO" sz="1400" b="1" i="1" dirty="0">
                <a:latin typeface="+mj-lt"/>
              </a:rPr>
              <a:t> </a:t>
            </a:r>
            <a:r>
              <a:rPr lang="es-CO" sz="1400" b="1" i="1" dirty="0" err="1">
                <a:latin typeface="+mj-lt"/>
              </a:rPr>
              <a:t>Elkeles</a:t>
            </a:r>
            <a:endParaRPr lang="es-CO" sz="1400" b="1" i="1" dirty="0">
              <a:latin typeface="+mj-lt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07380" y="4379579"/>
            <a:ext cx="89292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No es tan importante el viaje, como la forma en que tratamos a los que nos encontramos por el camino.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Jeremy Aldana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00 Para el mensaje haciendo\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736220" y="51400"/>
            <a:ext cx="766193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conocimiento te dará poder, pero el carácter te dará respeto. </a:t>
            </a:r>
            <a:r>
              <a:rPr lang="es-CO" sz="1400" b="1" i="1" dirty="0">
                <a:latin typeface="+mj-lt"/>
              </a:rPr>
              <a:t>Bruce Lee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201215" y="4393839"/>
            <a:ext cx="67506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rgbClr val="2A1500"/>
                  </a:glow>
                </a:effectLst>
                <a:latin typeface="+mj-lt"/>
              </a:rPr>
              <a:t>Cuando estas contento con ser simplemente tú mismo y no te comparas o compites, todo el mundo te respetará. </a:t>
            </a:r>
            <a:r>
              <a:rPr lang="es-CO" sz="1400" b="1" i="1" dirty="0">
                <a:solidFill>
                  <a:schemeClr val="bg1"/>
                </a:solidFill>
                <a:effectLst>
                  <a:glow rad="127000">
                    <a:srgbClr val="2A1500"/>
                  </a:glow>
                </a:effectLst>
                <a:latin typeface="+mj-lt"/>
              </a:rPr>
              <a:t>Lao </a:t>
            </a:r>
            <a:r>
              <a:rPr lang="es-CO" sz="1400" b="1" i="1" dirty="0" err="1" smtClean="0">
                <a:solidFill>
                  <a:schemeClr val="bg1"/>
                </a:solidFill>
                <a:effectLst>
                  <a:glow rad="127000">
                    <a:srgbClr val="2A1500"/>
                  </a:glow>
                </a:effectLst>
                <a:latin typeface="+mj-lt"/>
              </a:rPr>
              <a:t>Tzé</a:t>
            </a:r>
            <a:endParaRPr lang="es-CO" sz="1400" b="1" i="1" dirty="0">
              <a:solidFill>
                <a:schemeClr val="bg1"/>
              </a:solidFill>
              <a:effectLst>
                <a:glow rad="127000">
                  <a:srgbClr val="2A1500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84345" y="65660"/>
            <a:ext cx="75610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que ama a </a:t>
            </a:r>
            <a:r>
              <a:rPr lang="es-CO" sz="2000" b="1" dirty="0" smtClean="0">
                <a:latin typeface="+mj-lt"/>
              </a:rPr>
              <a:t>otros, </a:t>
            </a:r>
            <a:r>
              <a:rPr lang="es-CO" sz="2000" b="1" dirty="0">
                <a:latin typeface="+mj-lt"/>
              </a:rPr>
              <a:t>es constantemente amado por ellos. El que respeta a </a:t>
            </a:r>
            <a:r>
              <a:rPr lang="es-CO" sz="2000" b="1" dirty="0" smtClean="0">
                <a:latin typeface="+mj-lt"/>
              </a:rPr>
              <a:t>otros, </a:t>
            </a:r>
            <a:r>
              <a:rPr lang="es-CO" sz="2000" b="1" dirty="0">
                <a:latin typeface="+mj-lt"/>
              </a:rPr>
              <a:t>es constantemente respetado por ellos. </a:t>
            </a:r>
            <a:r>
              <a:rPr lang="es-CO" sz="1400" b="1" i="1" dirty="0" err="1">
                <a:latin typeface="+mj-lt"/>
              </a:rPr>
              <a:t>Mencio</a:t>
            </a:r>
            <a:endParaRPr lang="es-CO" sz="1400" b="1" i="1" dirty="0">
              <a:latin typeface="+mj-lt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67430" y="4711240"/>
            <a:ext cx="82091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Da a cada ser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humano,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cada derecho que reclamas para ti mismo.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Thomas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Paine</a:t>
            </a:r>
            <a:endParaRPr lang="es-CO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0" y="56035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latin typeface="+mj-lt"/>
              </a:rPr>
              <a:t>El diálogo, basado en sólidas leyes morales, facilita la solución de los conflictos y favorece el respeto de la vida, de toda vida humana. Por ello, el recurso a las armas para dirimir las controversias representa siempre una derrota de la razón y de la humanidad. </a:t>
            </a:r>
            <a:r>
              <a:rPr lang="es-CO" b="1" dirty="0" smtClean="0">
                <a:latin typeface="+mj-lt"/>
              </a:rPr>
              <a:t> </a:t>
            </a:r>
            <a:r>
              <a:rPr lang="es-CO" sz="1400" b="1" i="1" dirty="0" smtClean="0">
                <a:latin typeface="+mj-lt"/>
              </a:rPr>
              <a:t>Juan </a:t>
            </a:r>
            <a:r>
              <a:rPr lang="es-CO" sz="1400" b="1" i="1" dirty="0">
                <a:latin typeface="+mj-lt"/>
              </a:rPr>
              <a:t>Pablo II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484178" y="2859790"/>
            <a:ext cx="236039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101600">
                    <a:srgbClr val="2A1500"/>
                  </a:glow>
                </a:effectLst>
                <a:latin typeface="+mj-lt"/>
              </a:rPr>
              <a:t>Fotos propias: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rgbClr val="2A1500"/>
                  </a:glow>
                </a:effectLst>
                <a:latin typeface="+mj-lt"/>
              </a:rPr>
              <a:t>Guayaquil - Cuenca (Ecuador)</a:t>
            </a:r>
          </a:p>
          <a:p>
            <a:pPr algn="ctr"/>
            <a:endParaRPr lang="es-CO" sz="1400" b="1" dirty="0">
              <a:solidFill>
                <a:schemeClr val="bg1"/>
              </a:solidFill>
              <a:effectLst>
                <a:glow rad="101600">
                  <a:srgbClr val="2A1500"/>
                </a:glo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101600">
                    <a:srgbClr val="2A1500"/>
                  </a:glow>
                </a:effectLst>
                <a:latin typeface="+mj-lt"/>
              </a:rPr>
              <a:t>Música: Colocar</a:t>
            </a:r>
          </a:p>
          <a:p>
            <a:pPr algn="ctr"/>
            <a:endParaRPr lang="es-CO" sz="1400" b="1" dirty="0">
              <a:solidFill>
                <a:schemeClr val="bg1"/>
              </a:solidFill>
              <a:effectLst>
                <a:glow rad="101600">
                  <a:srgbClr val="2A1500"/>
                </a:glo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101600">
                    <a:srgbClr val="2A1500"/>
                  </a:glow>
                </a:effectLst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rgbClr val="2A1500"/>
                  </a:glo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101600">
                    <a:srgbClr val="2A1500"/>
                  </a:glow>
                </a:effectLst>
                <a:latin typeface="+mj-lt"/>
              </a:rPr>
              <a:t>Medellín-Colombia</a:t>
            </a:r>
            <a:endParaRPr lang="es-CO" sz="1400" b="1" dirty="0">
              <a:solidFill>
                <a:schemeClr val="bg1"/>
              </a:solidFill>
              <a:effectLst>
                <a:glow rad="101600">
                  <a:srgbClr val="2A1500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2972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5253</TotalTime>
  <Words>676</Words>
  <Application>Microsoft Office PowerPoint</Application>
  <PresentationFormat>Presentación en pantalla (16:9)</PresentationFormat>
  <Paragraphs>50</Paragraphs>
  <Slides>17</Slides>
  <Notes>5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309</cp:revision>
  <dcterms:created xsi:type="dcterms:W3CDTF">2013-05-29T02:56:16Z</dcterms:created>
  <dcterms:modified xsi:type="dcterms:W3CDTF">2016-05-27T04:47:33Z</dcterms:modified>
</cp:coreProperties>
</file>