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9" r:id="rId4"/>
    <p:sldId id="260" r:id="rId5"/>
    <p:sldId id="258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61" r:id="rId16"/>
    <p:sldId id="256" r:id="rId17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495E"/>
    <a:srgbClr val="B6E8FC"/>
    <a:srgbClr val="40F903"/>
    <a:srgbClr val="0066FF"/>
    <a:srgbClr val="281E74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es.wikipedia.org/wiki/Gravedad" TargetMode="External"/><Relationship Id="rId3" Type="http://schemas.openxmlformats.org/officeDocument/2006/relationships/image" Target="../media/image4.jpeg"/><Relationship Id="rId7" Type="http://schemas.openxmlformats.org/officeDocument/2006/relationships/hyperlink" Target="https://es.wikipedia.org/wiki/Energ%C3%ADa_potencial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hyperlink" Target="https://es.wikipedia.org/wiki/Tiempo" TargetMode="External"/><Relationship Id="rId5" Type="http://schemas.openxmlformats.org/officeDocument/2006/relationships/hyperlink" Target="https://es.wikipedia.org/wiki/Medir" TargetMode="External"/><Relationship Id="rId4" Type="http://schemas.openxmlformats.org/officeDocument/2006/relationships/hyperlink" Target="https://es.wikipedia.org/wiki/Instrumento_de_medici%C3%B3n" TargetMode="External"/><Relationship Id="rId9" Type="http://schemas.openxmlformats.org/officeDocument/2006/relationships/hyperlink" Target="https://es.wikipedia.org/wiki/Reloj_de_arena#cite_note-madehow-1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Mario Frangoulis  Justin Hayward   Notte Di Luce  Nights In White Satin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91"/>
    </mc:Choice>
    <mc:Fallback>
      <p:transition spd="slow" advTm="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12359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81000" y="1066800"/>
            <a:ext cx="6019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6000" b="1" dirty="0" smtClean="0">
                <a:solidFill>
                  <a:srgbClr val="FFC000"/>
                </a:solidFill>
              </a:rPr>
              <a:t>RELOJES DE ARENA CALCULO DEL TIEMPO</a:t>
            </a:r>
            <a:endParaRPr lang="es-VE" sz="60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7197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21"/>
    </mc:Choice>
    <mc:Fallback>
      <p:transition spd="slow" advTm="145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362200" y="1170444"/>
            <a:ext cx="647700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400" dirty="0">
                <a:solidFill>
                  <a:srgbClr val="FFC000"/>
                </a:solidFill>
              </a:rPr>
              <a:t>El </a:t>
            </a:r>
            <a:r>
              <a:rPr lang="es-ES" sz="1400" b="1" dirty="0">
                <a:solidFill>
                  <a:srgbClr val="FFC000"/>
                </a:solidFill>
              </a:rPr>
              <a:t>reloj de arena</a:t>
            </a:r>
            <a:r>
              <a:rPr lang="es-ES" sz="1400" dirty="0">
                <a:solidFill>
                  <a:srgbClr val="FFC000"/>
                </a:solidFill>
              </a:rPr>
              <a:t> es un </a:t>
            </a:r>
            <a:r>
              <a:rPr lang="es-ES" sz="1400" dirty="0">
                <a:solidFill>
                  <a:srgbClr val="FFC000"/>
                </a:solidFill>
                <a:hlinkClick r:id="rId4" tooltip="Instrumento de medición"/>
              </a:rPr>
              <a:t>instrumento mecánico</a:t>
            </a:r>
            <a:r>
              <a:rPr lang="es-ES" sz="1400" dirty="0">
                <a:solidFill>
                  <a:srgbClr val="FFC000"/>
                </a:solidFill>
              </a:rPr>
              <a:t> que sirve para </a:t>
            </a:r>
            <a:r>
              <a:rPr lang="es-ES" sz="1400" dirty="0">
                <a:solidFill>
                  <a:srgbClr val="FFC000"/>
                </a:solidFill>
                <a:hlinkClick r:id="rId5" tooltip="Medir"/>
              </a:rPr>
              <a:t>medir</a:t>
            </a:r>
            <a:r>
              <a:rPr lang="es-ES" sz="1400" dirty="0">
                <a:solidFill>
                  <a:srgbClr val="FFC000"/>
                </a:solidFill>
              </a:rPr>
              <a:t> un determinado transcurso de </a:t>
            </a:r>
            <a:r>
              <a:rPr lang="es-ES" sz="1400" dirty="0">
                <a:solidFill>
                  <a:srgbClr val="FFC000"/>
                </a:solidFill>
                <a:hlinkClick r:id="rId6" tooltip="Tiempo"/>
              </a:rPr>
              <a:t>tiempo</a:t>
            </a:r>
            <a:r>
              <a:rPr lang="es-ES" sz="1400" dirty="0">
                <a:solidFill>
                  <a:srgbClr val="FFC000"/>
                </a:solidFill>
              </a:rPr>
              <a:t>. Tiene dos bulbos de vidrio conectados permitiendo un flujo regulado de material, normalmente arena fina, desde la parte superior a la parte inferior, hasta que termina de hacerlo, y solo requiere de la </a:t>
            </a:r>
            <a:r>
              <a:rPr lang="es-ES" sz="1400" dirty="0">
                <a:solidFill>
                  <a:srgbClr val="FFC000"/>
                </a:solidFill>
                <a:hlinkClick r:id="rId7" tooltip="Energía potencial"/>
              </a:rPr>
              <a:t>energía potencial</a:t>
            </a:r>
            <a:r>
              <a:rPr lang="es-ES" sz="1400" dirty="0">
                <a:solidFill>
                  <a:srgbClr val="FFC000"/>
                </a:solidFill>
              </a:rPr>
              <a:t> de la </a:t>
            </a:r>
            <a:r>
              <a:rPr lang="es-ES" sz="1400" dirty="0">
                <a:solidFill>
                  <a:srgbClr val="FFC000"/>
                </a:solidFill>
                <a:hlinkClick r:id="rId8" tooltip="Gravedad"/>
              </a:rPr>
              <a:t>gravedad</a:t>
            </a:r>
            <a:r>
              <a:rPr lang="es-ES" sz="1400" dirty="0">
                <a:solidFill>
                  <a:srgbClr val="FFC000"/>
                </a:solidFill>
              </a:rPr>
              <a:t> para su funcionamiento.</a:t>
            </a:r>
          </a:p>
          <a:p>
            <a:pPr algn="just"/>
            <a:endParaRPr lang="es-ES" sz="1400" dirty="0" smtClean="0">
              <a:solidFill>
                <a:srgbClr val="FFC000"/>
              </a:solidFill>
            </a:endParaRPr>
          </a:p>
          <a:p>
            <a:pPr algn="just"/>
            <a:r>
              <a:rPr lang="es-ES" sz="1400" dirty="0" smtClean="0">
                <a:solidFill>
                  <a:srgbClr val="FFC000"/>
                </a:solidFill>
              </a:rPr>
              <a:t>Una </a:t>
            </a:r>
            <a:r>
              <a:rPr lang="es-ES" sz="1400" dirty="0">
                <a:solidFill>
                  <a:srgbClr val="FFC000"/>
                </a:solidFill>
              </a:rPr>
              <a:t>vez que el bulbo superior está vacío, puede ser invertido para empezar a cronometrar de nuevo. Factores que influyen en el tiempo medido incluyen la cantidad y calidad de arena, el tamaño del bulbo y la anchura del cuello. Aunque las fuentes discrepan sobre el mejor material, alternativas a la arena incluyen el polvo de mármol y la cáscara de huevo en polvo.</a:t>
            </a:r>
            <a:r>
              <a:rPr lang="es-ES" sz="1400" baseline="30000" dirty="0">
                <a:solidFill>
                  <a:srgbClr val="FFC000"/>
                </a:solidFill>
                <a:hlinkClick r:id="rId9"/>
              </a:rPr>
              <a:t>1</a:t>
            </a:r>
            <a:endParaRPr lang="es-ES" sz="1400" dirty="0">
              <a:solidFill>
                <a:srgbClr val="FFC000"/>
              </a:solidFill>
            </a:endParaRPr>
          </a:p>
          <a:p>
            <a:pPr algn="just"/>
            <a:r>
              <a:rPr lang="es-ES" sz="1400" dirty="0">
                <a:solidFill>
                  <a:srgbClr val="FFC000"/>
                </a:solidFill>
              </a:rPr>
              <a:t>Dado que el periodo que mide es fijo, aunque con ligeras variaciones, actualmente está en </a:t>
            </a:r>
            <a:r>
              <a:rPr lang="es-ES" sz="1400" dirty="0" smtClean="0">
                <a:solidFill>
                  <a:srgbClr val="FFC000"/>
                </a:solidFill>
              </a:rPr>
              <a:t>desuso</a:t>
            </a:r>
            <a:endParaRPr lang="es-ES" sz="1400" dirty="0">
              <a:solidFill>
                <a:srgbClr val="FFC0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638300" y="130314"/>
            <a:ext cx="5867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FFC000"/>
                </a:solidFill>
              </a:rPr>
              <a:t>HISTORIA CONCEPTO</a:t>
            </a:r>
            <a:endParaRPr lang="es-VE" sz="40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46487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515"/>
    </mc:Choice>
    <mc:Fallback>
      <p:transition spd="slow" advTm="41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97" y="0"/>
            <a:ext cx="9144793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09600" y="609600"/>
            <a:ext cx="4495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3200" dirty="0" smtClean="0">
                <a:solidFill>
                  <a:srgbClr val="FFC000"/>
                </a:solidFill>
              </a:rPr>
              <a:t>EL TIEMPO LO CURA TODO HASTA UN AMOR NO CORREPONDIDO</a:t>
            </a:r>
            <a:endParaRPr lang="es-VE" sz="3200" dirty="0">
              <a:solidFill>
                <a:srgbClr val="FFC000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525" y="2855976"/>
            <a:ext cx="1219200" cy="1368552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3733800"/>
            <a:ext cx="1219200" cy="1368552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950" y="4248340"/>
            <a:ext cx="1219200" cy="1368552"/>
          </a:xfrm>
          <a:prstGeom prst="rect">
            <a:avLst/>
          </a:prstGeom>
          <a:noFill/>
          <a:effectLst>
            <a:softEdge rad="3175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0148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07"/>
    </mc:Choice>
    <mc:Fallback>
      <p:transition spd="slow" advTm="19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57200" y="1035784"/>
            <a:ext cx="22098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Oda al tiempo</a:t>
            </a:r>
          </a:p>
          <a:p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/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Dentro de ti tu edad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creciendo,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dentro de mí mi edad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andando.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El tiempo es decidido,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no suena su campana,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se acrecienta, camina,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por dentro de nosotros,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aparece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como un agua profunda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en la mirada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y junto a las castañas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quemadas de tus ojos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una brizna, la huella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de un minúsculo rio,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una estrellita seca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ascendiendo a tu boca.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Sube el tiempo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sus hilos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a tu pelo,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pero en mi corazón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como una madreselva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es tu fragancia,</a:t>
            </a:r>
            <a:b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viviente como el fuego</a:t>
            </a:r>
            <a:r>
              <a:rPr lang="es-ES" sz="1200" dirty="0">
                <a:solidFill>
                  <a:srgbClr val="3C3C3C"/>
                </a:solidFill>
                <a:latin typeface="Verdana" panose="020B0604030504040204" pitchFamily="34" charset="0"/>
              </a:rPr>
              <a:t>.</a:t>
            </a:r>
            <a:endParaRPr lang="es-ES" sz="1200" b="0" i="0" dirty="0">
              <a:solidFill>
                <a:srgbClr val="3C3C3C"/>
              </a:solidFill>
              <a:effectLst/>
              <a:latin typeface="Verdana" panose="020B060403050404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943600" y="766762"/>
            <a:ext cx="28956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Es bello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como lo que vivimos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envejecer viviendo.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Cada </a:t>
            </a:r>
            <a:r>
              <a:rPr lang="es-ES" sz="1200" dirty="0" smtClean="0">
                <a:solidFill>
                  <a:srgbClr val="FFC000"/>
                </a:solidFill>
                <a:latin typeface="Verdana" panose="020B0604030504040204" pitchFamily="34" charset="0"/>
              </a:rPr>
              <a:t>día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fue piedra transparente,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cada noche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para nosotros fue una rosa negra,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y este surco en tu rostro o en el mío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son piedra o flor,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recuerdo de un relámpago.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Mis ojos se han gastado en tu hermosura,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pero tú eres mis ojos.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Yo fatigué tal vez bajo mis besos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tu pecho duplicado,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pero todos han visto en mi alegría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tu resplandor secreto.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Amor, qué importa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que el tiempo,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el mismo que elevó como dos llamas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o espigas paralelas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mi cuerpo y tu dulzura,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mañana los mantenga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o los desgrane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y con sus mismos dedos invisibles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borre la identidad que nos separa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dándonos la victoria</a:t>
            </a:r>
            <a:r>
              <a:rPr lang="es-ES" sz="1200" dirty="0">
                <a:solidFill>
                  <a:srgbClr val="FFC000"/>
                </a:solidFill>
              </a:rPr>
              <a:t/>
            </a:r>
            <a:br>
              <a:rPr lang="es-ES" sz="1200" dirty="0">
                <a:solidFill>
                  <a:srgbClr val="FFC000"/>
                </a:solidFill>
              </a:rPr>
            </a:br>
            <a:r>
              <a:rPr lang="es-ES" sz="1200" dirty="0">
                <a:solidFill>
                  <a:srgbClr val="FFC000"/>
                </a:solidFill>
                <a:latin typeface="Verdana" panose="020B0604030504040204" pitchFamily="34" charset="0"/>
              </a:rPr>
              <a:t>de un solo ser final bajo la tierra.</a:t>
            </a:r>
            <a:r>
              <a:rPr lang="es-ES" dirty="0"/>
              <a:t/>
            </a:r>
            <a:br>
              <a:rPr lang="es-ES" dirty="0"/>
            </a:br>
            <a:endParaRPr lang="es-VE" dirty="0"/>
          </a:p>
        </p:txBody>
      </p:sp>
      <p:sp>
        <p:nvSpPr>
          <p:cNvPr id="6" name="CuadroTexto 5"/>
          <p:cNvSpPr txBox="1"/>
          <p:nvPr/>
        </p:nvSpPr>
        <p:spPr>
          <a:xfrm>
            <a:off x="152400" y="152400"/>
            <a:ext cx="2514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srgbClr val="FFC000"/>
                </a:solidFill>
              </a:rPr>
              <a:t>PABLO NERUDA</a:t>
            </a:r>
            <a:endParaRPr lang="es-VE" sz="2400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2278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117"/>
    </mc:Choice>
    <mc:Fallback>
      <p:transition spd="slow" advTm="511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0"/>
            <a:ext cx="9129713" cy="688657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33400" y="28575"/>
            <a:ext cx="2590800" cy="40862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C00000"/>
                </a:solidFill>
              </a:rPr>
              <a:t>MARIO BENEDETTI</a:t>
            </a:r>
            <a:r>
              <a:rPr lang="es-ES" b="1" dirty="0"/>
              <a:t/>
            </a:r>
            <a:br>
              <a:rPr lang="es-ES" b="1" dirty="0"/>
            </a:br>
            <a:r>
              <a:rPr lang="es-ES" sz="1200" b="1" dirty="0">
                <a:solidFill>
                  <a:srgbClr val="C00000"/>
                </a:solidFill>
              </a:rPr>
              <a:t>Tiempo sin </a:t>
            </a:r>
            <a:r>
              <a:rPr lang="es-ES" sz="1200" b="1" dirty="0" smtClean="0">
                <a:solidFill>
                  <a:srgbClr val="C00000"/>
                </a:solidFill>
              </a:rPr>
              <a:t>tiempo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Preciso tiempo necesito ese tiempo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que otros dejan abandonado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porque les sobra o ya no saben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que hacer con él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tiempo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en blanco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en rojo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en verde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hasta en castaño oscuro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no me importa el color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cándido tiempo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que yo no puedo abrir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y cerrar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como una </a:t>
            </a:r>
            <a:r>
              <a:rPr lang="es-ES" sz="1200" dirty="0" smtClean="0">
                <a:solidFill>
                  <a:srgbClr val="C00000"/>
                </a:solidFill>
              </a:rPr>
              <a:t>puerta</a:t>
            </a:r>
          </a:p>
          <a:p>
            <a:pPr algn="ctr"/>
            <a:r>
              <a:rPr lang="es-ES" sz="1200" dirty="0">
                <a:solidFill>
                  <a:srgbClr val="C00000"/>
                </a:solidFill>
              </a:rPr>
              <a:t>Tiempo para mirar un árbol un farol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para andar por el filo del descanso</a:t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>para pensar qué bien hoy es invierno</a:t>
            </a:r>
            <a:endParaRPr lang="es-ES" sz="1200" dirty="0">
              <a:solidFill>
                <a:srgbClr val="C0000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096000" y="28575"/>
            <a:ext cx="2895600" cy="47720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rgbClr val="FFC000"/>
                </a:solidFill>
              </a:rPr>
              <a:t>.</a:t>
            </a:r>
            <a:endParaRPr lang="es-VE" sz="1200" dirty="0">
              <a:solidFill>
                <a:srgbClr val="FFC000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5562600" y="335846"/>
            <a:ext cx="34290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para morir un poco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y nacer enseguida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y para darme cuenta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y para darme cuerda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preciso tiempo el necesario para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chapotear unas horas en la vida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y para investigar por qué estoy triste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y acostumbrarme a mi esqueleto antiguo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tiempo para esconderme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en el canto de un gallo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y para reaparecer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en un relincho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y para estar al día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para estar a la noche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tiempo sin recato y sin reloj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vale decir preciso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o sea necesito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digamos me hace falta</a:t>
            </a:r>
            <a:r>
              <a:rPr lang="es-ES" sz="1200" dirty="0">
                <a:solidFill>
                  <a:srgbClr val="C00000"/>
                </a:solidFill>
              </a:rPr>
              <a:t/>
            </a:r>
            <a:br>
              <a:rPr lang="es-ES" sz="1200" dirty="0">
                <a:solidFill>
                  <a:srgbClr val="C00000"/>
                </a:solidFill>
              </a:rPr>
            </a:br>
            <a:r>
              <a:rPr lang="es-ES" sz="1200" dirty="0">
                <a:solidFill>
                  <a:srgbClr val="C00000"/>
                </a:solidFill>
                <a:latin typeface="Verdana" panose="020B0604030504040204" pitchFamily="34" charset="0"/>
              </a:rPr>
              <a:t>tiempo sin tiempo</a:t>
            </a:r>
            <a:r>
              <a:rPr lang="es-ES" dirty="0">
                <a:solidFill>
                  <a:srgbClr val="C00000"/>
                </a:solidFill>
                <a:latin typeface="Verdana" panose="020B0604030504040204" pitchFamily="34" charset="0"/>
              </a:rPr>
              <a:t>.</a:t>
            </a:r>
            <a:endParaRPr lang="es-VE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6634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194"/>
    </mc:Choice>
    <mc:Fallback>
      <p:transition spd="slow" advTm="411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4800" y="381000"/>
            <a:ext cx="3048000" cy="609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AMADO NERVO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</a:rPr>
              <a:t/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Espacio y tiempo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</a:rPr>
              <a:t/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Espacio y tiempo, barrotes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de la jaula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en que el ánima, princesa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encantada,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está hilando, hilando cerca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de las ventanas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de los ojos (las únicas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aberturas por donde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suele asomarse, lánguida).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/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Espacio y tiempo, barrotes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de la jaula;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ya os romperéis, y acaso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muy pronto, porque cada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mes, hora, instante, os mellan,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¡y el pájaro de oro </a:t>
            </a:r>
            <a:br>
              <a:rPr lang="es-ES" sz="1400" b="1" dirty="0">
                <a:solidFill>
                  <a:schemeClr val="bg1"/>
                </a:solidFill>
              </a:rPr>
            </a:br>
            <a:r>
              <a:rPr lang="es-ES" sz="1400" b="1" dirty="0">
                <a:solidFill>
                  <a:schemeClr val="bg1"/>
                </a:solidFill>
              </a:rPr>
              <a:t>acecha una rendija para tender las alas!</a:t>
            </a:r>
          </a:p>
        </p:txBody>
      </p:sp>
      <p:sp>
        <p:nvSpPr>
          <p:cNvPr id="4" name="Rectángulo 3"/>
          <p:cNvSpPr/>
          <p:nvPr/>
        </p:nvSpPr>
        <p:spPr>
          <a:xfrm>
            <a:off x="5867400" y="533400"/>
            <a:ext cx="2971800" cy="5943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 dirty="0"/>
              <a:t>La princesa, ladina, </a:t>
            </a:r>
            <a:r>
              <a:rPr lang="es-ES" sz="1400" b="1" dirty="0"/>
              <a:t/>
            </a:r>
            <a:br>
              <a:rPr lang="es-ES" sz="1400" b="1" dirty="0"/>
            </a:br>
            <a:r>
              <a:rPr lang="es-ES" sz="1400" b="1" dirty="0"/>
              <a:t>finge hilar; pero aguarda </a:t>
            </a:r>
            <a:r>
              <a:rPr lang="es-ES" sz="1400" b="1" dirty="0"/>
              <a:t/>
            </a:r>
            <a:br>
              <a:rPr lang="es-ES" sz="1400" b="1" dirty="0"/>
            </a:br>
            <a:r>
              <a:rPr lang="es-ES" sz="1400" b="1" dirty="0"/>
              <a:t>que se rompa una reja... </a:t>
            </a:r>
            <a:r>
              <a:rPr lang="es-ES" sz="1400" b="1" dirty="0"/>
              <a:t/>
            </a:r>
            <a:br>
              <a:rPr lang="es-ES" sz="1400" b="1" dirty="0"/>
            </a:br>
            <a:r>
              <a:rPr lang="es-ES" sz="1400" b="1" dirty="0"/>
              <a:t>En tanto, a las lejanas </a:t>
            </a:r>
            <a:r>
              <a:rPr lang="es-ES" sz="1400" b="1" dirty="0"/>
              <a:t/>
            </a:r>
            <a:br>
              <a:rPr lang="es-ES" sz="1400" b="1" dirty="0"/>
            </a:br>
            <a:r>
              <a:rPr lang="es-ES" sz="1400" b="1" dirty="0"/>
              <a:t>estrellas dice: «Amigas </a:t>
            </a:r>
            <a:r>
              <a:rPr lang="es-ES" sz="1400" b="1" dirty="0"/>
              <a:t/>
            </a:r>
            <a:br>
              <a:rPr lang="es-ES" sz="1400" b="1" dirty="0"/>
            </a:br>
            <a:r>
              <a:rPr lang="es-ES" sz="1400" b="1" dirty="0"/>
              <a:t>tendedme vuestra escala </a:t>
            </a:r>
            <a:r>
              <a:rPr lang="es-ES" sz="1400" b="1" dirty="0"/>
              <a:t/>
            </a:r>
            <a:br>
              <a:rPr lang="es-ES" sz="1400" b="1" dirty="0"/>
            </a:br>
            <a:r>
              <a:rPr lang="es-ES" sz="1400" b="1" dirty="0"/>
              <a:t>de la luz sobre el abismo.» </a:t>
            </a:r>
            <a:r>
              <a:rPr lang="es-ES" sz="1400" b="1" dirty="0"/>
              <a:t/>
            </a:r>
            <a:br>
              <a:rPr lang="es-ES" sz="1400" b="1" dirty="0"/>
            </a:br>
            <a:r>
              <a:rPr lang="es-ES" sz="1400" b="1" dirty="0"/>
              <a:t/>
            </a:r>
            <a:br>
              <a:rPr lang="es-ES" sz="1400" b="1" dirty="0"/>
            </a:br>
            <a:r>
              <a:rPr lang="es-ES" sz="1400" b="1" dirty="0"/>
              <a:t>Y las estrellas pálidas </a:t>
            </a:r>
            <a:r>
              <a:rPr lang="es-ES" sz="1400" b="1" dirty="0"/>
              <a:t/>
            </a:r>
            <a:br>
              <a:rPr lang="es-ES" sz="1400" b="1" dirty="0"/>
            </a:br>
            <a:r>
              <a:rPr lang="es-ES" sz="1400" b="1" dirty="0"/>
              <a:t>le responden: «¡Espera, </a:t>
            </a:r>
            <a:r>
              <a:rPr lang="es-ES" sz="1400" b="1" dirty="0"/>
              <a:t/>
            </a:r>
            <a:br>
              <a:rPr lang="es-ES" sz="1400" b="1" dirty="0"/>
            </a:br>
            <a:r>
              <a:rPr lang="es-ES" sz="1400" b="1" dirty="0"/>
              <a:t>espera, hermana, </a:t>
            </a:r>
            <a:r>
              <a:rPr lang="es-ES" sz="1400" b="1" dirty="0"/>
              <a:t/>
            </a:r>
            <a:br>
              <a:rPr lang="es-ES" sz="1400" b="1" dirty="0"/>
            </a:br>
            <a:r>
              <a:rPr lang="es-ES" sz="1400" b="1" dirty="0"/>
              <a:t>y prevén tus esfuerzos: </a:t>
            </a:r>
            <a:r>
              <a:rPr lang="es-ES" sz="1400" b="1" dirty="0"/>
              <a:t/>
            </a:r>
            <a:br>
              <a:rPr lang="es-ES" sz="1400" b="1" dirty="0"/>
            </a:br>
            <a:r>
              <a:rPr lang="es-ES" sz="1400" b="1" dirty="0"/>
              <a:t>ya tendemos la escala</a:t>
            </a:r>
            <a:r>
              <a:rPr lang="es-ES" dirty="0"/>
              <a:t>!</a:t>
            </a:r>
            <a:endParaRPr lang="es-V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06254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394"/>
    </mc:Choice>
    <mc:Fallback>
      <p:transition spd="slow" advTm="423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1" cy="6865167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52400" y="304800"/>
            <a:ext cx="2438400" cy="609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dirty="0" smtClean="0">
                <a:solidFill>
                  <a:schemeClr val="accent4">
                    <a:lumMod val="95000"/>
                    <a:lumOff val="5000"/>
                  </a:schemeClr>
                </a:solidFill>
              </a:rPr>
              <a:t>JORGE LUIS BORGES</a:t>
            </a:r>
          </a:p>
          <a:p>
            <a:pPr algn="ctr"/>
            <a:endParaRPr lang="es-ES" sz="1050" dirty="0">
              <a:solidFill>
                <a:schemeClr val="accent4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s-ES" sz="1050" dirty="0" smtClean="0">
                <a:solidFill>
                  <a:schemeClr val="accent4">
                    <a:lumMod val="95000"/>
                    <a:lumOff val="5000"/>
                  </a:schemeClr>
                </a:solidFill>
              </a:rPr>
              <a:t>Está 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bien que se mida con la dura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Sombra que una columna en el estío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Arroja o con el agua de aquel río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En que Heráclito vio nuestra locura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El tiempo, ya que al tiempo y al destino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Se parecen los dos: la imponderable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Sombra diurna y el curso irrevocable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Del agua que prosigue su camino.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Está bien, pero el tiempo en los desiertos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Otra substancia halló, suave y pesada,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Que parece haber sido imaginada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Para medir el tiempo de los muertos.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Surge así el alegórico instrumento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De los grabados de los diccionarios,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La pieza que los grises anticuarios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Relegarán al mundo ceniciento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Del alfil desparejo, de la espada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Inerme, del borroso telescopio,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Del sándalo mordido por el opio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Del polvo, del azar y de la nada.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¿Quién no se ha demorado ante el severo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Y tétrico instrumento que acompaña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En la diestra del dios a la guadaña </a:t>
            </a: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05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Y cuyas líneas repitió Durero? </a:t>
            </a:r>
            <a:endParaRPr lang="es-VE" sz="1050" dirty="0">
              <a:solidFill>
                <a:schemeClr val="accent4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400800" y="304800"/>
            <a:ext cx="2733654" cy="6324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Por el ápice abierto el cono inverso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Deja caer la cautelosa arena,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Oro gradual que se desprende y llena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El cóncavo cristal de su universo.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Hay un agrado en observar la arcana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Arena que resbala y que declina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Y, a punto de caer, se arremolina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Con una prisa que es del todo humana.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La arena de los ciclos es la misma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E infinita es la historia de la arena;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Así, bajo tus dichas o tu pena,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La invulnerable eternidad se abisma.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No se detiene nunca la caída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Yo me desangro, no el cristal. El rito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De decantar la arena es infinito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Y con la arena se nos va la vida.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En los minutos de la arena creo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Sentir el tiempo cósmico: la historia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Que encierra en sus espejos la memoria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O que ha disuelto el mágico Leteo.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El pilar de humo y el pilar de fuego,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Cartago y Roma y su apretada guerra,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Simón Mago, los siete pies de tierra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Que el rey sajón ofrece al rey noruego,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Todo lo arrastra y pierde este incansable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Hilo sutil de arena numerosa.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No he de salvarme yo, fortuita cosa </a:t>
            </a: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/>
            </a:r>
            <a:b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</a:br>
            <a:r>
              <a:rPr lang="es-ES" sz="1100" dirty="0">
                <a:solidFill>
                  <a:schemeClr val="accent4">
                    <a:lumMod val="95000"/>
                    <a:lumOff val="5000"/>
                  </a:schemeClr>
                </a:solidFill>
              </a:rPr>
              <a:t>De tiempo, que es materia deleznable.</a:t>
            </a:r>
            <a:endParaRPr lang="es-VE" sz="1100" dirty="0">
              <a:solidFill>
                <a:schemeClr val="accent4">
                  <a:lumMod val="95000"/>
                  <a:lumOff val="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1073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935"/>
    </mc:Choice>
    <mc:Fallback>
      <p:transition spd="slow" advTm="619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828800" y="914400"/>
            <a:ext cx="5638800" cy="533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b="1" dirty="0" smtClean="0"/>
              <a:t>                               </a:t>
            </a:r>
            <a:r>
              <a:rPr lang="es-ES" b="1" dirty="0" smtClean="0">
                <a:solidFill>
                  <a:srgbClr val="B6E8FC"/>
                </a:solidFill>
              </a:rPr>
              <a:t>JOSE MARTÍ</a:t>
            </a:r>
          </a:p>
          <a:p>
            <a:pPr algn="ctr"/>
            <a:r>
              <a:rPr lang="es-ES" b="1" dirty="0">
                <a:solidFill>
                  <a:srgbClr val="B6E8FC"/>
                </a:solidFill>
              </a:rPr>
              <a:t/>
            </a:r>
            <a:br>
              <a:rPr lang="es-ES" b="1" dirty="0">
                <a:solidFill>
                  <a:srgbClr val="B6E8FC"/>
                </a:solidFill>
              </a:rPr>
            </a:br>
            <a:r>
              <a:rPr lang="es-ES" sz="1200" b="1" dirty="0">
                <a:solidFill>
                  <a:srgbClr val="B6E8FC"/>
                </a:solidFill>
              </a:rPr>
              <a:t>Sueño </a:t>
            </a:r>
            <a:r>
              <a:rPr lang="es-ES" sz="1200" b="1" dirty="0" smtClean="0">
                <a:solidFill>
                  <a:srgbClr val="B6E8FC"/>
                </a:solidFill>
              </a:rPr>
              <a:t>despierto</a:t>
            </a:r>
          </a:p>
          <a:p>
            <a:pPr algn="ctr"/>
            <a:r>
              <a:rPr lang="es-ES" sz="1200" b="1" dirty="0">
                <a:solidFill>
                  <a:srgbClr val="B6E8FC"/>
                </a:solidFill>
              </a:rPr>
              <a:t/>
            </a:r>
            <a:br>
              <a:rPr lang="es-ES" sz="1200" b="1" dirty="0">
                <a:solidFill>
                  <a:srgbClr val="B6E8FC"/>
                </a:solidFill>
              </a:rPr>
            </a:br>
            <a:r>
              <a:rPr lang="es-ES" sz="1200" b="1" dirty="0">
                <a:solidFill>
                  <a:srgbClr val="B6E8FC"/>
                </a:solidFill>
              </a:rPr>
              <a:t>Yo sueño con los ojos </a:t>
            </a:r>
            <a:endParaRPr lang="es-ES" sz="1200" b="1" dirty="0" smtClean="0">
              <a:solidFill>
                <a:srgbClr val="B6E8FC"/>
              </a:solidFill>
            </a:endParaRPr>
          </a:p>
          <a:p>
            <a:pPr algn="ctr"/>
            <a:r>
              <a:rPr lang="es-ES" sz="1200" b="1" dirty="0">
                <a:solidFill>
                  <a:srgbClr val="B6E8FC"/>
                </a:solidFill>
              </a:rPr>
              <a:t/>
            </a:r>
            <a:br>
              <a:rPr lang="es-ES" sz="1200" b="1" dirty="0">
                <a:solidFill>
                  <a:srgbClr val="B6E8FC"/>
                </a:solidFill>
              </a:rPr>
            </a:br>
            <a:r>
              <a:rPr lang="es-ES" sz="1200" b="1" dirty="0">
                <a:solidFill>
                  <a:srgbClr val="B6E8FC"/>
                </a:solidFill>
              </a:rPr>
              <a:t>Abiertos, y de día </a:t>
            </a:r>
            <a:endParaRPr lang="es-ES" sz="1200" b="1" dirty="0" smtClean="0">
              <a:solidFill>
                <a:srgbClr val="B6E8FC"/>
              </a:solidFill>
            </a:endParaRPr>
          </a:p>
          <a:p>
            <a:pPr algn="ctr"/>
            <a:r>
              <a:rPr lang="es-ES" sz="1200" b="1" dirty="0">
                <a:solidFill>
                  <a:srgbClr val="B6E8FC"/>
                </a:solidFill>
              </a:rPr>
              <a:t/>
            </a:r>
            <a:br>
              <a:rPr lang="es-ES" sz="1200" b="1" dirty="0">
                <a:solidFill>
                  <a:srgbClr val="B6E8FC"/>
                </a:solidFill>
              </a:rPr>
            </a:br>
            <a:r>
              <a:rPr lang="es-ES" sz="1200" b="1" dirty="0">
                <a:solidFill>
                  <a:srgbClr val="B6E8FC"/>
                </a:solidFill>
              </a:rPr>
              <a:t>Y noche siempre sueño</a:t>
            </a:r>
            <a:r>
              <a:rPr lang="es-ES" sz="1200" b="1" dirty="0" smtClean="0">
                <a:solidFill>
                  <a:srgbClr val="B6E8FC"/>
                </a:solidFill>
              </a:rPr>
              <a:t>.</a:t>
            </a:r>
          </a:p>
          <a:p>
            <a:pPr algn="ctr"/>
            <a:r>
              <a:rPr lang="es-ES" sz="1200" b="1" dirty="0">
                <a:solidFill>
                  <a:srgbClr val="B6E8FC"/>
                </a:solidFill>
              </a:rPr>
              <a:t> </a:t>
            </a:r>
            <a:br>
              <a:rPr lang="es-ES" sz="1200" b="1" dirty="0">
                <a:solidFill>
                  <a:srgbClr val="B6E8FC"/>
                </a:solidFill>
              </a:rPr>
            </a:br>
            <a:r>
              <a:rPr lang="es-ES" sz="1200" b="1" dirty="0">
                <a:solidFill>
                  <a:srgbClr val="B6E8FC"/>
                </a:solidFill>
              </a:rPr>
              <a:t>Y sobre las espumas </a:t>
            </a:r>
            <a:endParaRPr lang="es-ES" sz="1200" b="1" dirty="0" smtClean="0">
              <a:solidFill>
                <a:srgbClr val="B6E8FC"/>
              </a:solidFill>
            </a:endParaRPr>
          </a:p>
          <a:p>
            <a:pPr algn="ctr"/>
            <a:r>
              <a:rPr lang="es-ES" sz="1200" b="1" dirty="0">
                <a:solidFill>
                  <a:srgbClr val="B6E8FC"/>
                </a:solidFill>
              </a:rPr>
              <a:t/>
            </a:r>
            <a:br>
              <a:rPr lang="es-ES" sz="1200" b="1" dirty="0">
                <a:solidFill>
                  <a:srgbClr val="B6E8FC"/>
                </a:solidFill>
              </a:rPr>
            </a:br>
            <a:r>
              <a:rPr lang="es-ES" sz="1200" b="1" dirty="0">
                <a:solidFill>
                  <a:srgbClr val="B6E8FC"/>
                </a:solidFill>
              </a:rPr>
              <a:t>Del ancho mar revuelto, </a:t>
            </a:r>
            <a:endParaRPr lang="es-ES" sz="1200" b="1" dirty="0" smtClean="0">
              <a:solidFill>
                <a:srgbClr val="B6E8FC"/>
              </a:solidFill>
            </a:endParaRPr>
          </a:p>
          <a:p>
            <a:pPr algn="ctr"/>
            <a:r>
              <a:rPr lang="es-ES" sz="1200" b="1" dirty="0">
                <a:solidFill>
                  <a:srgbClr val="B6E8FC"/>
                </a:solidFill>
              </a:rPr>
              <a:t/>
            </a:r>
            <a:br>
              <a:rPr lang="es-ES" sz="1200" b="1" dirty="0">
                <a:solidFill>
                  <a:srgbClr val="B6E8FC"/>
                </a:solidFill>
              </a:rPr>
            </a:br>
            <a:r>
              <a:rPr lang="es-ES" sz="1200" b="1" dirty="0">
                <a:solidFill>
                  <a:srgbClr val="B6E8FC"/>
                </a:solidFill>
              </a:rPr>
              <a:t>Y por entre las crespas </a:t>
            </a:r>
            <a:endParaRPr lang="es-ES" sz="1200" b="1" dirty="0" smtClean="0">
              <a:solidFill>
                <a:srgbClr val="B6E8FC"/>
              </a:solidFill>
            </a:endParaRPr>
          </a:p>
          <a:p>
            <a:pPr algn="ctr"/>
            <a:r>
              <a:rPr lang="es-ES" sz="1200" b="1" dirty="0">
                <a:solidFill>
                  <a:srgbClr val="B6E8FC"/>
                </a:solidFill>
              </a:rPr>
              <a:t/>
            </a:r>
            <a:br>
              <a:rPr lang="es-ES" sz="1200" b="1" dirty="0">
                <a:solidFill>
                  <a:srgbClr val="B6E8FC"/>
                </a:solidFill>
              </a:rPr>
            </a:br>
            <a:r>
              <a:rPr lang="es-ES" sz="1200" b="1" dirty="0">
                <a:solidFill>
                  <a:srgbClr val="B6E8FC"/>
                </a:solidFill>
              </a:rPr>
              <a:t>Arenas del desierto </a:t>
            </a:r>
            <a:endParaRPr lang="es-ES" sz="1200" b="1" dirty="0" smtClean="0">
              <a:solidFill>
                <a:srgbClr val="B6E8FC"/>
              </a:solidFill>
            </a:endParaRPr>
          </a:p>
          <a:p>
            <a:pPr algn="ctr"/>
            <a:r>
              <a:rPr lang="es-ES" sz="1200" b="1" dirty="0">
                <a:solidFill>
                  <a:srgbClr val="B6E8FC"/>
                </a:solidFill>
              </a:rPr>
              <a:t/>
            </a:r>
            <a:br>
              <a:rPr lang="es-ES" sz="1200" b="1" dirty="0">
                <a:solidFill>
                  <a:srgbClr val="B6E8FC"/>
                </a:solidFill>
              </a:rPr>
            </a:br>
            <a:r>
              <a:rPr lang="es-ES" sz="1200" b="1" dirty="0">
                <a:solidFill>
                  <a:srgbClr val="B6E8FC"/>
                </a:solidFill>
              </a:rPr>
              <a:t>Y del león pujante, </a:t>
            </a:r>
            <a:endParaRPr lang="es-ES" sz="1200" b="1" dirty="0" smtClean="0">
              <a:solidFill>
                <a:srgbClr val="B6E8FC"/>
              </a:solidFill>
            </a:endParaRPr>
          </a:p>
          <a:p>
            <a:pPr algn="ctr"/>
            <a:r>
              <a:rPr lang="es-ES" sz="1200" b="1" dirty="0">
                <a:solidFill>
                  <a:srgbClr val="B6E8FC"/>
                </a:solidFill>
              </a:rPr>
              <a:t/>
            </a:r>
            <a:br>
              <a:rPr lang="es-ES" sz="1200" b="1" dirty="0">
                <a:solidFill>
                  <a:srgbClr val="B6E8FC"/>
                </a:solidFill>
              </a:rPr>
            </a:br>
            <a:r>
              <a:rPr lang="es-ES" sz="1200" b="1" dirty="0">
                <a:solidFill>
                  <a:srgbClr val="B6E8FC"/>
                </a:solidFill>
              </a:rPr>
              <a:t>Monarca de mi pecho</a:t>
            </a:r>
            <a:r>
              <a:rPr lang="es-ES" sz="1200" b="1" dirty="0" smtClean="0">
                <a:solidFill>
                  <a:srgbClr val="B6E8FC"/>
                </a:solidFill>
              </a:rPr>
              <a:t>,</a:t>
            </a:r>
          </a:p>
          <a:p>
            <a:pPr algn="ctr"/>
            <a:r>
              <a:rPr lang="es-ES" sz="1200" b="1" dirty="0">
                <a:solidFill>
                  <a:srgbClr val="B6E8FC"/>
                </a:solidFill>
              </a:rPr>
              <a:t> </a:t>
            </a:r>
            <a:br>
              <a:rPr lang="es-ES" sz="1200" b="1" dirty="0">
                <a:solidFill>
                  <a:srgbClr val="B6E8FC"/>
                </a:solidFill>
              </a:rPr>
            </a:br>
            <a:r>
              <a:rPr lang="es-ES" sz="1200" b="1" dirty="0">
                <a:solidFill>
                  <a:srgbClr val="B6E8FC"/>
                </a:solidFill>
              </a:rPr>
              <a:t>Montado alegremente </a:t>
            </a:r>
            <a:endParaRPr lang="es-ES" sz="1200" b="1" dirty="0" smtClean="0">
              <a:solidFill>
                <a:srgbClr val="B6E8FC"/>
              </a:solidFill>
            </a:endParaRPr>
          </a:p>
          <a:p>
            <a:pPr algn="ctr"/>
            <a:r>
              <a:rPr lang="es-ES" sz="1200" b="1" dirty="0">
                <a:solidFill>
                  <a:srgbClr val="B6E8FC"/>
                </a:solidFill>
              </a:rPr>
              <a:t/>
            </a:r>
            <a:br>
              <a:rPr lang="es-ES" sz="1200" b="1" dirty="0">
                <a:solidFill>
                  <a:srgbClr val="B6E8FC"/>
                </a:solidFill>
              </a:rPr>
            </a:br>
            <a:r>
              <a:rPr lang="es-ES" sz="1200" b="1" dirty="0">
                <a:solidFill>
                  <a:srgbClr val="B6E8FC"/>
                </a:solidFill>
              </a:rPr>
              <a:t>Sobre el sumiso cuello</a:t>
            </a:r>
            <a:r>
              <a:rPr lang="es-ES" sz="1200" b="1" dirty="0" smtClean="0">
                <a:solidFill>
                  <a:srgbClr val="B6E8FC"/>
                </a:solidFill>
              </a:rPr>
              <a:t>,?</a:t>
            </a:r>
          </a:p>
          <a:p>
            <a:pPr algn="ctr"/>
            <a:r>
              <a:rPr lang="es-ES" sz="1200" b="1" dirty="0">
                <a:solidFill>
                  <a:srgbClr val="B6E8FC"/>
                </a:solidFill>
              </a:rPr>
              <a:t> </a:t>
            </a:r>
            <a:br>
              <a:rPr lang="es-ES" sz="1200" b="1" dirty="0">
                <a:solidFill>
                  <a:srgbClr val="B6E8FC"/>
                </a:solidFill>
              </a:rPr>
            </a:br>
            <a:r>
              <a:rPr lang="es-ES" sz="1200" b="1" dirty="0">
                <a:solidFill>
                  <a:srgbClr val="B6E8FC"/>
                </a:solidFill>
              </a:rPr>
              <a:t>Un niño que me </a:t>
            </a:r>
            <a:r>
              <a:rPr lang="es-ES" sz="1200" b="1" dirty="0" smtClean="0">
                <a:solidFill>
                  <a:srgbClr val="B6E8FC"/>
                </a:solidFill>
              </a:rPr>
              <a:t>llama</a:t>
            </a:r>
          </a:p>
          <a:p>
            <a:pPr algn="ctr"/>
            <a:r>
              <a:rPr lang="es-ES" sz="1200" b="1" dirty="0">
                <a:solidFill>
                  <a:srgbClr val="B6E8FC"/>
                </a:solidFill>
              </a:rPr>
              <a:t> </a:t>
            </a:r>
            <a:br>
              <a:rPr lang="es-ES" sz="1200" b="1" dirty="0">
                <a:solidFill>
                  <a:srgbClr val="B6E8FC"/>
                </a:solidFill>
              </a:rPr>
            </a:br>
            <a:r>
              <a:rPr lang="es-ES" sz="1200" b="1" dirty="0">
                <a:solidFill>
                  <a:srgbClr val="B6E8FC"/>
                </a:solidFill>
              </a:rPr>
              <a:t>Flotando siempre veo!</a:t>
            </a:r>
          </a:p>
          <a:p>
            <a:pPr algn="ctr"/>
            <a:r>
              <a:rPr lang="es-ES" sz="1400" b="1" dirty="0"/>
              <a:t/>
            </a:r>
            <a:br>
              <a:rPr lang="es-ES" sz="1400" b="1" dirty="0"/>
            </a:br>
            <a:endParaRPr lang="es-VE" sz="14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6992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822"/>
    </mc:Choice>
    <mc:Fallback>
      <p:transition spd="slow" advTm="228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057400" y="304800"/>
            <a:ext cx="5105400" cy="6248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600" b="1" dirty="0" smtClean="0">
                <a:solidFill>
                  <a:schemeClr val="accent1">
                    <a:lumMod val="50000"/>
                  </a:schemeClr>
                </a:solidFill>
              </a:rPr>
              <a:t>FABIAN RUIZ                                                                                                            </a:t>
            </a:r>
            <a:r>
              <a:rPr lang="es-VE" sz="1100" b="1" dirty="0" smtClean="0">
                <a:solidFill>
                  <a:schemeClr val="accent1">
                    <a:lumMod val="50000"/>
                  </a:schemeClr>
                </a:solidFill>
              </a:rPr>
              <a:t>Te </a:t>
            </a: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esmeras sin comprender lo que pretendo,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y simplemente pretendo una gota de color...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¿El deber más esencial que un reencuentro?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¡Qué gris es la vida en la lejanía de tu amor!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Y gris el hastió que va tiñendo la azul ilusión...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De arco iris, para ti, atestadas traigo las manos,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de fantasías, de ternuras, de goces enajenados,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y un millar de los más dulces poemas de amor.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Infinitas sonrisas tengo, ansiando tu calor: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las cándidas sonrisas de la broma oportuna,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y la enorme sonrisa, más sonrisa que ninguna,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esa que da gozo al alma y forma al corazón.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Del romántico manantial, caricias acarreo,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de todos los sabores y de todas las texturas;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tengo caricias, prestas a incendiar la calma,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y caricias que son bálsamos para la locura.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Y ciertamente atesoro muchas lágrimas...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mas son lágrimas de la excesiva emoción,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espontáneas hijas de la exuberante alegría,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lágrimas del placer a instantes del clamor.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En un santiamén se puede el mundo inundar,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de matices y encanto, de fantasías y ensueño...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Y no te hacen falta alas para elevarte al cielo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cuando el fervor te convoca y te dejas llevar.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Llegó el tiempo de darle emoción al tiempo,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el tiempo de ponerse al alcance de los besos,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de repartir luces, de reconquistar el universo...</a:t>
            </a:r>
            <a:b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VE" sz="1100" b="1" dirty="0">
                <a:solidFill>
                  <a:schemeClr val="accent1">
                    <a:lumMod val="50000"/>
                  </a:schemeClr>
                </a:solidFill>
              </a:rPr>
              <a:t>¡El tiempo de brindar... tiempo eterno al amor!</a:t>
            </a:r>
            <a:endParaRPr lang="es-VE" sz="11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8245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260"/>
    </mc:Choice>
    <mc:Fallback>
      <p:transition spd="slow" advTm="512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25086" y="3457576"/>
            <a:ext cx="4518913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25089" cy="3429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029200" y="304800"/>
            <a:ext cx="3810000" cy="2819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400" b="1" dirty="0">
                <a:solidFill>
                  <a:srgbClr val="C00000"/>
                </a:solidFill>
              </a:rPr>
              <a:t>EL TIEMPO CORRE SIN </a:t>
            </a:r>
            <a:r>
              <a:rPr lang="es-VE" sz="1400" b="1" dirty="0" smtClean="0">
                <a:solidFill>
                  <a:srgbClr val="C00000"/>
                </a:solidFill>
              </a:rPr>
              <a:t>SESAR</a:t>
            </a:r>
          </a:p>
          <a:p>
            <a:pPr algn="ctr"/>
            <a:endParaRPr lang="es-VE" sz="1400" b="1" dirty="0">
              <a:solidFill>
                <a:srgbClr val="C00000"/>
              </a:solidFill>
            </a:endParaRPr>
          </a:p>
          <a:p>
            <a:pPr algn="ctr"/>
            <a:r>
              <a:rPr lang="es-VE" sz="1400" b="1" dirty="0">
                <a:solidFill>
                  <a:srgbClr val="C00000"/>
                </a:solidFill>
              </a:rPr>
              <a:t>   COMO RIO </a:t>
            </a:r>
            <a:r>
              <a:rPr lang="es-VE" sz="1400" b="1" dirty="0" smtClean="0">
                <a:solidFill>
                  <a:srgbClr val="C00000"/>
                </a:solidFill>
              </a:rPr>
              <a:t>CAUDALOSO</a:t>
            </a:r>
          </a:p>
          <a:p>
            <a:pPr algn="ctr"/>
            <a:endParaRPr lang="es-VE" sz="1400" b="1" dirty="0">
              <a:solidFill>
                <a:srgbClr val="C00000"/>
              </a:solidFill>
            </a:endParaRPr>
          </a:p>
          <a:p>
            <a:pPr algn="ctr"/>
            <a:r>
              <a:rPr lang="es-VE" sz="1400" b="1" dirty="0">
                <a:solidFill>
                  <a:srgbClr val="C00000"/>
                </a:solidFill>
              </a:rPr>
              <a:t>DEJANDO </a:t>
            </a:r>
            <a:r>
              <a:rPr lang="es-VE" sz="1400" b="1" dirty="0" smtClean="0">
                <a:solidFill>
                  <a:srgbClr val="C00000"/>
                </a:solidFill>
              </a:rPr>
              <a:t>ATRÁS</a:t>
            </a:r>
          </a:p>
          <a:p>
            <a:pPr algn="ctr"/>
            <a:endParaRPr lang="es-VE" sz="1400" b="1" dirty="0">
              <a:solidFill>
                <a:srgbClr val="C00000"/>
              </a:solidFill>
            </a:endParaRPr>
          </a:p>
          <a:p>
            <a:pPr algn="ctr"/>
            <a:r>
              <a:rPr lang="es-VE" sz="1400" b="1" dirty="0">
                <a:solidFill>
                  <a:srgbClr val="C00000"/>
                </a:solidFill>
              </a:rPr>
              <a:t>LAS ACCIONES </a:t>
            </a:r>
            <a:r>
              <a:rPr lang="es-VE" sz="1400" b="1" dirty="0" smtClean="0">
                <a:solidFill>
                  <a:srgbClr val="C00000"/>
                </a:solidFill>
              </a:rPr>
              <a:t>BUENAS</a:t>
            </a:r>
          </a:p>
          <a:p>
            <a:pPr algn="ctr"/>
            <a:endParaRPr lang="es-VE" sz="1400" b="1" dirty="0">
              <a:solidFill>
                <a:srgbClr val="C00000"/>
              </a:solidFill>
            </a:endParaRPr>
          </a:p>
          <a:p>
            <a:pPr algn="ctr"/>
            <a:r>
              <a:rPr lang="es-VE" sz="1400" b="1" dirty="0">
                <a:solidFill>
                  <a:srgbClr val="C00000"/>
                </a:solidFill>
              </a:rPr>
              <a:t>Y LAS ACCIONES MALAS</a:t>
            </a:r>
            <a:endParaRPr lang="es-VE" sz="1400" b="1" dirty="0">
              <a:solidFill>
                <a:srgbClr val="C0000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52400" y="3657600"/>
            <a:ext cx="4267200" cy="30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400" b="1" dirty="0">
                <a:solidFill>
                  <a:srgbClr val="C00000"/>
                </a:solidFill>
              </a:rPr>
              <a:t>EL TIEMPO ES PARA CADA </a:t>
            </a:r>
            <a:r>
              <a:rPr lang="es-VE" sz="1400" b="1" dirty="0" smtClean="0">
                <a:solidFill>
                  <a:srgbClr val="C00000"/>
                </a:solidFill>
              </a:rPr>
              <a:t>PERSONA</a:t>
            </a:r>
          </a:p>
          <a:p>
            <a:pPr algn="ctr"/>
            <a:endParaRPr lang="es-VE" sz="1400" dirty="0">
              <a:solidFill>
                <a:srgbClr val="C00000"/>
              </a:solidFill>
            </a:endParaRPr>
          </a:p>
          <a:p>
            <a:pPr algn="ctr"/>
            <a:r>
              <a:rPr lang="es-VE" sz="1400" b="1" dirty="0">
                <a:solidFill>
                  <a:srgbClr val="C00000"/>
                </a:solidFill>
              </a:rPr>
              <a:t>ES PARTE DE LA VIDA </a:t>
            </a:r>
            <a:r>
              <a:rPr lang="es-VE" sz="1400" b="1" dirty="0" smtClean="0">
                <a:solidFill>
                  <a:srgbClr val="C00000"/>
                </a:solidFill>
              </a:rPr>
              <a:t>DIARIA</a:t>
            </a:r>
          </a:p>
          <a:p>
            <a:pPr algn="ctr"/>
            <a:endParaRPr lang="es-VE" sz="1400" dirty="0">
              <a:solidFill>
                <a:srgbClr val="C00000"/>
              </a:solidFill>
            </a:endParaRPr>
          </a:p>
          <a:p>
            <a:pPr algn="ctr"/>
            <a:r>
              <a:rPr lang="es-VE" sz="1400" b="1" dirty="0">
                <a:solidFill>
                  <a:srgbClr val="C00000"/>
                </a:solidFill>
              </a:rPr>
              <a:t>PUES SIEMPRE VA HACIA </a:t>
            </a:r>
            <a:r>
              <a:rPr lang="es-VE" sz="1400" b="1" dirty="0" smtClean="0">
                <a:solidFill>
                  <a:srgbClr val="C00000"/>
                </a:solidFill>
              </a:rPr>
              <a:t>ADELANTE</a:t>
            </a:r>
          </a:p>
          <a:p>
            <a:pPr algn="ctr"/>
            <a:endParaRPr lang="es-VE" sz="1400" dirty="0">
              <a:solidFill>
                <a:srgbClr val="C00000"/>
              </a:solidFill>
            </a:endParaRPr>
          </a:p>
          <a:p>
            <a:pPr algn="ctr"/>
            <a:r>
              <a:rPr lang="es-VE" sz="1400" b="1" dirty="0">
                <a:solidFill>
                  <a:srgbClr val="C00000"/>
                </a:solidFill>
              </a:rPr>
              <a:t>SIN RECORDAR EL PASADO</a:t>
            </a:r>
            <a:endParaRPr lang="es-VE" sz="14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311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776"/>
    </mc:Choice>
    <mc:Fallback>
      <p:transition spd="slow" advTm="28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75" y="0"/>
            <a:ext cx="9167814" cy="687705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572000" y="304800"/>
            <a:ext cx="4419600" cy="5791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000" b="1" dirty="0" smtClean="0">
                <a:solidFill>
                  <a:schemeClr val="bg1">
                    <a:lumMod val="95000"/>
                  </a:schemeClr>
                </a:solidFill>
              </a:rPr>
              <a:t>EL TIEMPO Y LA FELICIDAD VAN DE LA MANO</a:t>
            </a:r>
          </a:p>
          <a:p>
            <a:pPr algn="ctr"/>
            <a:endParaRPr lang="es-VE" sz="20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es-VE" sz="2000" b="1" dirty="0" smtClean="0">
                <a:solidFill>
                  <a:schemeClr val="bg1">
                    <a:lumMod val="95000"/>
                  </a:schemeClr>
                </a:solidFill>
              </a:rPr>
              <a:t>ESTE CUANDO LLEGA</a:t>
            </a:r>
          </a:p>
          <a:p>
            <a:pPr algn="ctr"/>
            <a:endParaRPr lang="es-VE" sz="20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es-VE" sz="2000" b="1" dirty="0" smtClean="0">
                <a:solidFill>
                  <a:schemeClr val="bg1">
                    <a:lumMod val="95000"/>
                  </a:schemeClr>
                </a:solidFill>
              </a:rPr>
              <a:t>ES GOZOSO </a:t>
            </a:r>
          </a:p>
          <a:p>
            <a:pPr algn="ctr"/>
            <a:endParaRPr lang="es-VE" sz="20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es-VE" sz="2000" b="1" dirty="0" smtClean="0">
                <a:solidFill>
                  <a:schemeClr val="bg1">
                    <a:lumMod val="95000"/>
                  </a:schemeClr>
                </a:solidFill>
              </a:rPr>
              <a:t>PERO NUNCA ES PARA SIEMPRE</a:t>
            </a:r>
          </a:p>
          <a:p>
            <a:pPr algn="ctr"/>
            <a:endParaRPr lang="es-VE" sz="2000" b="1" dirty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es-VE" sz="2000" b="1" dirty="0" smtClean="0">
                <a:solidFill>
                  <a:schemeClr val="bg1">
                    <a:lumMod val="95000"/>
                  </a:schemeClr>
                </a:solidFill>
              </a:rPr>
              <a:t>POR ESO HAY QUE VIVIRLO…</a:t>
            </a:r>
          </a:p>
          <a:p>
            <a:pPr algn="ctr"/>
            <a:endParaRPr lang="es-VE" sz="2000" b="1" dirty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es-VE" sz="2000" b="1" dirty="0" smtClean="0">
                <a:solidFill>
                  <a:schemeClr val="bg1">
                    <a:lumMod val="95000"/>
                  </a:schemeClr>
                </a:solidFill>
              </a:rPr>
              <a:t>INTENSAMENTE.</a:t>
            </a:r>
            <a:endParaRPr lang="es-VE" sz="20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7516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717"/>
    </mc:Choice>
    <mc:Fallback>
      <p:transition spd="slow" advTm="217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800600" y="152400"/>
            <a:ext cx="4191000" cy="6400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EL TIEMPO ABRE TU CORAZON</a:t>
            </a:r>
          </a:p>
          <a:p>
            <a:pPr algn="ctr"/>
            <a:endParaRPr lang="es-VE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s-VE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COMO ROSA EN PRIMAVERA</a:t>
            </a:r>
          </a:p>
          <a:p>
            <a:pPr algn="ctr"/>
            <a:endParaRPr lang="es-VE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s-VE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EXPARCIENDO…. </a:t>
            </a:r>
          </a:p>
          <a:p>
            <a:pPr algn="ctr"/>
            <a:endParaRPr lang="es-VE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s-VE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SUS SEÑALES DE LOCURA</a:t>
            </a:r>
          </a:p>
          <a:p>
            <a:pPr algn="ctr"/>
            <a:endParaRPr lang="es-VE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s-VE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HASTA ALCANZAR…..</a:t>
            </a:r>
          </a:p>
          <a:p>
            <a:pPr algn="ctr"/>
            <a:endParaRPr lang="es-VE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s-VE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NUEVOS TIEMPOS</a:t>
            </a:r>
            <a:endParaRPr lang="es-VE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3716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69"/>
    </mc:Choice>
    <mc:Fallback>
      <p:transition spd="slow" advTm="188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905000" y="609600"/>
            <a:ext cx="5334000" cy="556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000" b="1" dirty="0" smtClean="0">
                <a:solidFill>
                  <a:srgbClr val="FFFF00"/>
                </a:solidFill>
              </a:rPr>
              <a:t>CADA PERIODO DE TIEMPO</a:t>
            </a:r>
          </a:p>
          <a:p>
            <a:pPr algn="ctr"/>
            <a:endParaRPr lang="es-VE" sz="2000" b="1" dirty="0" smtClean="0">
              <a:solidFill>
                <a:srgbClr val="FFFF00"/>
              </a:solidFill>
            </a:endParaRPr>
          </a:p>
          <a:p>
            <a:pPr algn="ctr"/>
            <a:r>
              <a:rPr lang="es-VE" sz="2000" b="1" dirty="0" smtClean="0">
                <a:solidFill>
                  <a:srgbClr val="FFFF00"/>
                </a:solidFill>
              </a:rPr>
              <a:t> SE VOLTEA EL RELOJ DE ARENA</a:t>
            </a:r>
          </a:p>
          <a:p>
            <a:pPr algn="ctr"/>
            <a:endParaRPr lang="es-VE" sz="2000" b="1" dirty="0">
              <a:solidFill>
                <a:srgbClr val="FFFF00"/>
              </a:solidFill>
            </a:endParaRPr>
          </a:p>
          <a:p>
            <a:pPr algn="ctr"/>
            <a:r>
              <a:rPr lang="es-VE" sz="2000" b="1" dirty="0" smtClean="0">
                <a:solidFill>
                  <a:srgbClr val="FFFF00"/>
                </a:solidFill>
              </a:rPr>
              <a:t>EVALUANDO Y ANALIZANDO</a:t>
            </a:r>
          </a:p>
          <a:p>
            <a:pPr algn="ctr"/>
            <a:r>
              <a:rPr lang="es-VE" sz="2000" b="1" dirty="0" smtClean="0">
                <a:solidFill>
                  <a:srgbClr val="FFFF00"/>
                </a:solidFill>
              </a:rPr>
              <a:t>SU CONTENIDO</a:t>
            </a:r>
          </a:p>
          <a:p>
            <a:pPr algn="ctr"/>
            <a:endParaRPr lang="es-VE" sz="2000" b="1" dirty="0" smtClean="0">
              <a:solidFill>
                <a:srgbClr val="FFFF00"/>
              </a:solidFill>
            </a:endParaRPr>
          </a:p>
          <a:p>
            <a:pPr algn="ctr"/>
            <a:r>
              <a:rPr lang="es-VE" sz="2000" b="1" dirty="0" smtClean="0">
                <a:solidFill>
                  <a:srgbClr val="FFFF00"/>
                </a:solidFill>
              </a:rPr>
              <a:t>PUES ES NORMAL, QUE ESTO SUCEDA</a:t>
            </a:r>
          </a:p>
          <a:p>
            <a:pPr algn="ctr"/>
            <a:endParaRPr lang="es-VE" sz="2000" b="1" dirty="0" smtClean="0">
              <a:solidFill>
                <a:srgbClr val="FFFF00"/>
              </a:solidFill>
            </a:endParaRPr>
          </a:p>
          <a:p>
            <a:pPr algn="ctr"/>
            <a:r>
              <a:rPr lang="es-VE" sz="2000" b="1" dirty="0" smtClean="0">
                <a:solidFill>
                  <a:srgbClr val="FFFF00"/>
                </a:solidFill>
              </a:rPr>
              <a:t>YA QUE ES PARTE DE NUESTRA VIDA</a:t>
            </a:r>
            <a:endParaRPr lang="es-VE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16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997"/>
    </mc:Choice>
    <mc:Fallback>
      <p:transition spd="slow" advTm="20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13" y="4762"/>
            <a:ext cx="9205902" cy="700563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-23813" y="381000"/>
            <a:ext cx="4343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4400" dirty="0" smtClean="0">
                <a:solidFill>
                  <a:srgbClr val="FFC000"/>
                </a:solidFill>
              </a:rPr>
              <a:t>DISFRUTEMOS DEL TIEMPO</a:t>
            </a:r>
            <a:endParaRPr lang="es-VE" sz="4400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2681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32"/>
    </mc:Choice>
    <mc:Fallback>
      <p:transition spd="slow" advTm="181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858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8.2|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4|2.9|2.5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4.4|2.6|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7.1|7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6.5|4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1|4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3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4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3.4|4.3|7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3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4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4.2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1193</TotalTime>
  <Words>206</Words>
  <Application>Microsoft Office PowerPoint</Application>
  <PresentationFormat>Presentación en pantalla (4:3)</PresentationFormat>
  <Paragraphs>91</Paragraphs>
  <Slides>16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Kristen ITC</vt:lpstr>
      <vt:lpstr>Verdana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63</cp:revision>
  <cp:lastPrinted>1601-01-01T00:00:00Z</cp:lastPrinted>
  <dcterms:created xsi:type="dcterms:W3CDTF">2015-02-14T17:45:45Z</dcterms:created>
  <dcterms:modified xsi:type="dcterms:W3CDTF">2015-07-18T17:12:33Z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