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256" r:id="rId4"/>
    <p:sldId id="260" r:id="rId5"/>
    <p:sldId id="257" r:id="rId6"/>
    <p:sldId id="259" r:id="rId7"/>
    <p:sldId id="258"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1" r:id="rId38"/>
    <p:sldId id="292" r:id="rId39"/>
    <p:sldId id="293" r:id="rId40"/>
    <p:sldId id="294" r:id="rId41"/>
    <p:sldId id="295" r:id="rId42"/>
    <p:sldId id="296" r:id="rId43"/>
    <p:sldId id="297" r:id="rId44"/>
    <p:sldId id="298" r:id="rId45"/>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mb1c8lDam7khwuFaOwpA==" hashData="a2oqe9sG+lI6LC6Hf237W2bjoKiwjZHkrEEkK01KFNFRQbzOsFWxm9047Fd+P36doe5pbknjwH4Lvp4WjZKSl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3247"/>
    <a:srgbClr val="86B1D4"/>
    <a:srgbClr val="BEA79C"/>
    <a:srgbClr val="9D7C6B"/>
    <a:srgbClr val="C4B098"/>
    <a:srgbClr val="2A2218"/>
    <a:srgbClr val="CBBAA5"/>
    <a:srgbClr val="A48660"/>
    <a:srgbClr val="2C577A"/>
    <a:srgbClr val="1036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53" autoAdjust="0"/>
    <p:restoredTop sz="94660"/>
  </p:normalViewPr>
  <p:slideViewPr>
    <p:cSldViewPr snapToGrid="0">
      <p:cViewPr varScale="1">
        <p:scale>
          <a:sx n="68" d="100"/>
          <a:sy n="68" d="100"/>
        </p:scale>
        <p:origin x="55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116F4C72-1677-44B9-982F-9B4DEAC88EB1}" type="datetimeFigureOut">
              <a:rPr lang="es-PE" smtClean="0"/>
              <a:t>04/09/2015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80851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116F4C72-1677-44B9-982F-9B4DEAC88EB1}" type="datetimeFigureOut">
              <a:rPr lang="es-PE" smtClean="0"/>
              <a:t>04/09/2015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2555389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16F4C72-1677-44B9-982F-9B4DEAC88EB1}" type="datetimeFigureOut">
              <a:rPr lang="es-PE" smtClean="0"/>
              <a:t>04/09/2015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2393434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116F4C72-1677-44B9-982F-9B4DEAC88EB1}" type="datetimeFigureOut">
              <a:rPr lang="es-PE" smtClean="0"/>
              <a:t>04/09/2015</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2227955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116F4C72-1677-44B9-982F-9B4DEAC88EB1}" type="datetimeFigureOut">
              <a:rPr lang="es-PE" smtClean="0"/>
              <a:t>04/09/2015</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187667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116F4C72-1677-44B9-982F-9B4DEAC88EB1}" type="datetimeFigureOut">
              <a:rPr lang="es-PE" smtClean="0"/>
              <a:t>04/09/2015</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3547528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16F4C72-1677-44B9-982F-9B4DEAC88EB1}" type="datetimeFigureOut">
              <a:rPr lang="es-PE" smtClean="0"/>
              <a:t>04/09/2015</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544463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16F4C72-1677-44B9-982F-9B4DEAC88EB1}" type="datetimeFigureOut">
              <a:rPr lang="es-PE" smtClean="0"/>
              <a:t>04/09/2015</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2565247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16F4C72-1677-44B9-982F-9B4DEAC88EB1}" type="datetimeFigureOut">
              <a:rPr lang="es-PE" smtClean="0"/>
              <a:t>04/09/2015</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4155998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116F4C72-1677-44B9-982F-9B4DEAC88EB1}" type="datetimeFigureOut">
              <a:rPr lang="es-PE" smtClean="0"/>
              <a:t>04/09/2015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1638004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116F4C72-1677-44B9-982F-9B4DEAC88EB1}" type="datetimeFigureOut">
              <a:rPr lang="es-PE" smtClean="0"/>
              <a:t>04/09/2015</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91521DE-86B5-4227-A9E4-C0E1DD011565}" type="slidenum">
              <a:rPr lang="es-PE" smtClean="0"/>
              <a:t>‹Nº›</a:t>
            </a:fld>
            <a:endParaRPr lang="es-PE"/>
          </a:p>
        </p:txBody>
      </p:sp>
    </p:spTree>
    <p:extLst>
      <p:ext uri="{BB962C8B-B14F-4D97-AF65-F5344CB8AC3E}">
        <p14:creationId xmlns:p14="http://schemas.microsoft.com/office/powerpoint/2010/main" val="2946016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pPr>
              <a:defRPr/>
            </a:pPr>
            <a:fld id="{8D3EC875-38C0-4C1F-962D-0D2B9AA173D0}" type="datetimeFigureOut">
              <a:rPr lang="es-PE">
                <a:solidFill>
                  <a:prstClr val="black">
                    <a:tint val="75000"/>
                  </a:prstClr>
                </a:solidFill>
              </a:rPr>
              <a:pPr>
                <a:defRPr/>
              </a:pPr>
              <a:t>04/09/2015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EFD58AF9-ACF8-441A-B650-7FC1056206B2}"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896709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C4B34B4B-0954-4530-A4D3-9A4787A56C6C}" type="datetimeFigureOut">
              <a:rPr lang="es-PE">
                <a:solidFill>
                  <a:prstClr val="black">
                    <a:tint val="75000"/>
                  </a:prstClr>
                </a:solidFill>
              </a:rPr>
              <a:pPr>
                <a:defRPr/>
              </a:pPr>
              <a:t>04/09/2015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EB6A315-4ED5-4E0A-B682-81416F0F60CC}"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41552698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1C076F0-C792-48BB-8D8D-663A4C486EB2}" type="datetimeFigureOut">
              <a:rPr lang="es-PE">
                <a:solidFill>
                  <a:prstClr val="black">
                    <a:tint val="75000"/>
                  </a:prstClr>
                </a:solidFill>
              </a:rPr>
              <a:pPr>
                <a:defRPr/>
              </a:pPr>
              <a:t>04/09/2015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067682A3-48C4-4B9C-9625-DCF8B278935D}"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243235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3 Marcador de fecha"/>
          <p:cNvSpPr>
            <a:spLocks noGrp="1"/>
          </p:cNvSpPr>
          <p:nvPr>
            <p:ph type="dt" sz="half" idx="10"/>
          </p:nvPr>
        </p:nvSpPr>
        <p:spPr/>
        <p:txBody>
          <a:bodyPr/>
          <a:lstStyle>
            <a:lvl1pPr>
              <a:defRPr/>
            </a:lvl1pPr>
          </a:lstStyle>
          <a:p>
            <a:pPr>
              <a:defRPr/>
            </a:pPr>
            <a:fld id="{6AB673B4-58F8-4CDA-AFD4-C5832A708223}" type="datetimeFigureOut">
              <a:rPr lang="es-PE">
                <a:solidFill>
                  <a:prstClr val="black">
                    <a:tint val="75000"/>
                  </a:prstClr>
                </a:solidFill>
              </a:rPr>
              <a:pPr>
                <a:defRPr/>
              </a:pPr>
              <a:t>04/09/2015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761D4C24-EBC7-4E99-9095-B8AF9F2E47D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5574542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3 Marcador de fecha"/>
          <p:cNvSpPr>
            <a:spLocks noGrp="1"/>
          </p:cNvSpPr>
          <p:nvPr>
            <p:ph type="dt" sz="half" idx="10"/>
          </p:nvPr>
        </p:nvSpPr>
        <p:spPr/>
        <p:txBody>
          <a:bodyPr/>
          <a:lstStyle>
            <a:lvl1pPr>
              <a:defRPr/>
            </a:lvl1pPr>
          </a:lstStyle>
          <a:p>
            <a:pPr>
              <a:defRPr/>
            </a:pPr>
            <a:fld id="{2F857758-AC16-474B-AA37-878004F120F0}" type="datetimeFigureOut">
              <a:rPr lang="es-PE">
                <a:solidFill>
                  <a:prstClr val="black">
                    <a:tint val="75000"/>
                  </a:prstClr>
                </a:solidFill>
              </a:rPr>
              <a:pPr>
                <a:defRPr/>
              </a:pPr>
              <a:t>04/09/2015</a:t>
            </a:fld>
            <a:endParaRPr lang="es-PE">
              <a:solidFill>
                <a:prstClr val="black">
                  <a:tint val="75000"/>
                </a:prstClr>
              </a:solidFill>
            </a:endParaRPr>
          </a:p>
        </p:txBody>
      </p:sp>
      <p:sp>
        <p:nvSpPr>
          <p:cNvPr id="8"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9" name="5 Marcador de número de diapositiva"/>
          <p:cNvSpPr>
            <a:spLocks noGrp="1"/>
          </p:cNvSpPr>
          <p:nvPr>
            <p:ph type="sldNum" sz="quarter" idx="12"/>
          </p:nvPr>
        </p:nvSpPr>
        <p:spPr/>
        <p:txBody>
          <a:bodyPr/>
          <a:lstStyle>
            <a:lvl1pPr>
              <a:defRPr/>
            </a:lvl1pPr>
          </a:lstStyle>
          <a:p>
            <a:pPr>
              <a:defRPr/>
            </a:pPr>
            <a:fld id="{0FDABB31-AF51-418A-9E18-C11977B68C67}"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8953553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3 Marcador de fecha"/>
          <p:cNvSpPr>
            <a:spLocks noGrp="1"/>
          </p:cNvSpPr>
          <p:nvPr>
            <p:ph type="dt" sz="half" idx="10"/>
          </p:nvPr>
        </p:nvSpPr>
        <p:spPr/>
        <p:txBody>
          <a:bodyPr/>
          <a:lstStyle>
            <a:lvl1pPr>
              <a:defRPr/>
            </a:lvl1pPr>
          </a:lstStyle>
          <a:p>
            <a:pPr>
              <a:defRPr/>
            </a:pPr>
            <a:fld id="{EBFF16CE-410D-4937-9899-996464D1E3CB}" type="datetimeFigureOut">
              <a:rPr lang="es-PE">
                <a:solidFill>
                  <a:prstClr val="black">
                    <a:tint val="75000"/>
                  </a:prstClr>
                </a:solidFill>
              </a:rPr>
              <a:pPr>
                <a:defRPr/>
              </a:pPr>
              <a:t>04/09/2015</a:t>
            </a:fld>
            <a:endParaRPr lang="es-PE">
              <a:solidFill>
                <a:prstClr val="black">
                  <a:tint val="75000"/>
                </a:prstClr>
              </a:solidFill>
            </a:endParaRPr>
          </a:p>
        </p:txBody>
      </p:sp>
      <p:sp>
        <p:nvSpPr>
          <p:cNvPr id="4"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5" name="5 Marcador de número de diapositiva"/>
          <p:cNvSpPr>
            <a:spLocks noGrp="1"/>
          </p:cNvSpPr>
          <p:nvPr>
            <p:ph type="sldNum" sz="quarter" idx="12"/>
          </p:nvPr>
        </p:nvSpPr>
        <p:spPr/>
        <p:txBody>
          <a:bodyPr/>
          <a:lstStyle>
            <a:lvl1pPr>
              <a:defRPr/>
            </a:lvl1pPr>
          </a:lstStyle>
          <a:p>
            <a:pPr>
              <a:defRPr/>
            </a:pPr>
            <a:fld id="{7C6F6485-8FEA-4CB5-AF44-33DC3D81AA34}"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8719690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B8D23AA-1E52-4ECA-B1B9-31A04330843E}" type="datetimeFigureOut">
              <a:rPr lang="es-PE">
                <a:solidFill>
                  <a:prstClr val="black">
                    <a:tint val="75000"/>
                  </a:prstClr>
                </a:solidFill>
              </a:rPr>
              <a:pPr>
                <a:defRPr/>
              </a:pPr>
              <a:t>04/09/2015</a:t>
            </a:fld>
            <a:endParaRPr lang="es-PE">
              <a:solidFill>
                <a:prstClr val="black">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pPr>
              <a:defRPr/>
            </a:pPr>
            <a:fld id="{EA462116-6E1E-4507-B0B9-A6F893FC221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3894044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65270FF-9ECF-47DA-8279-4FDF19576B48}" type="datetimeFigureOut">
              <a:rPr lang="es-PE">
                <a:solidFill>
                  <a:prstClr val="black">
                    <a:tint val="75000"/>
                  </a:prstClr>
                </a:solidFill>
              </a:rPr>
              <a:pPr>
                <a:defRPr/>
              </a:pPr>
              <a:t>04/09/2015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C1E9096D-ADFB-4B6E-86F7-0A6F1388D3EF}"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5127639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2389717" y="612775"/>
            <a:ext cx="7315200" cy="4114800"/>
          </a:xfrm>
        </p:spPr>
        <p:txBody>
          <a:bodyPr rtlCol="0">
            <a:normAutofit/>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s-PE" noProof="0" smtClean="0"/>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9554291-08FB-4750-A4D9-0ED5C79ED230}" type="datetimeFigureOut">
              <a:rPr lang="es-PE">
                <a:solidFill>
                  <a:prstClr val="black">
                    <a:tint val="75000"/>
                  </a:prstClr>
                </a:solidFill>
              </a:rPr>
              <a:pPr>
                <a:defRPr/>
              </a:pPr>
              <a:t>04/09/2015</a:t>
            </a:fld>
            <a:endParaRPr lang="es-PE">
              <a:solidFill>
                <a:prstClr val="black">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pPr>
              <a:defRPr/>
            </a:pPr>
            <a:fld id="{F3FB483D-F3FF-4F8B-A3DE-16777DC14683}"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9816356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5A9E62F5-23B2-4672-A7AB-787555C63AA1}" type="datetimeFigureOut">
              <a:rPr lang="es-PE">
                <a:solidFill>
                  <a:prstClr val="black">
                    <a:tint val="75000"/>
                  </a:prstClr>
                </a:solidFill>
              </a:rPr>
              <a:pPr>
                <a:defRPr/>
              </a:pPr>
              <a:t>04/09/2015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98180D20-F2B3-4959-8281-AD86A41BE8C6}"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6106544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lvl1pPr>
              <a:defRPr/>
            </a:lvl1pPr>
          </a:lstStyle>
          <a:p>
            <a:pPr>
              <a:defRPr/>
            </a:pPr>
            <a:fld id="{B6EBE996-1ABA-4380-A44B-5EBF4A4119AC}" type="datetimeFigureOut">
              <a:rPr lang="es-PE">
                <a:solidFill>
                  <a:prstClr val="black">
                    <a:tint val="75000"/>
                  </a:prstClr>
                </a:solidFill>
              </a:rPr>
              <a:pPr>
                <a:defRPr/>
              </a:pPr>
              <a:t>04/09/2015</a:t>
            </a:fld>
            <a:endParaRPr lang="es-PE">
              <a:solidFill>
                <a:prstClr val="black">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pPr>
              <a:defRPr/>
            </a:pPr>
            <a:fld id="{59FC6F57-7CF4-4CC0-99A7-96B53779AD5E}"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19375685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lvl1pPr>
              <a:defRPr/>
            </a:lvl1pPr>
          </a:lstStyle>
          <a:p>
            <a:endParaRPr lang="es-ES" altLang="es-PE">
              <a:solidFill>
                <a:srgbClr val="000000"/>
              </a:solidFill>
            </a:endParaRPr>
          </a:p>
        </p:txBody>
      </p:sp>
    </p:spTree>
    <p:extLst>
      <p:ext uri="{BB962C8B-B14F-4D97-AF65-F5344CB8AC3E}">
        <p14:creationId xmlns:p14="http://schemas.microsoft.com/office/powerpoint/2010/main" val="4995718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6F4C72-1677-44B9-982F-9B4DEAC88EB1}" type="datetimeFigureOut">
              <a:rPr lang="es-PE" smtClean="0"/>
              <a:t>04/09/2015</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1521DE-86B5-4227-A9E4-C0E1DD011565}" type="slidenum">
              <a:rPr lang="es-PE" smtClean="0"/>
              <a:t>‹Nº›</a:t>
            </a:fld>
            <a:endParaRPr lang="es-PE"/>
          </a:p>
        </p:txBody>
      </p:sp>
    </p:spTree>
    <p:extLst>
      <p:ext uri="{BB962C8B-B14F-4D97-AF65-F5344CB8AC3E}">
        <p14:creationId xmlns:p14="http://schemas.microsoft.com/office/powerpoint/2010/main" val="637103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609600"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PE" smtClean="0"/>
          </a:p>
        </p:txBody>
      </p:sp>
      <p:sp>
        <p:nvSpPr>
          <p:cNvPr id="1027" name="2 Marcador de texto"/>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smtClean="0"/>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600">
                <a:solidFill>
                  <a:schemeClr val="tx1">
                    <a:tint val="75000"/>
                  </a:schemeClr>
                </a:solidFill>
                <a:latin typeface="+mn-lt"/>
                <a:cs typeface="+mn-cs"/>
              </a:defRPr>
            </a:lvl1pPr>
          </a:lstStyle>
          <a:p>
            <a:pPr>
              <a:defRPr/>
            </a:pPr>
            <a:fld id="{5EEEA9C6-7866-456E-A5CD-10C8E86F2860}" type="datetimeFigureOut">
              <a:rPr lang="es-PE">
                <a:solidFill>
                  <a:prstClr val="black">
                    <a:tint val="75000"/>
                  </a:prstClr>
                </a:solidFill>
              </a:rPr>
              <a:pPr>
                <a:defRPr/>
              </a:pPr>
              <a:t>04/09/2015</a:t>
            </a:fld>
            <a:endParaRPr lang="es-PE">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600">
                <a:solidFill>
                  <a:schemeClr val="tx1">
                    <a:tint val="75000"/>
                  </a:schemeClr>
                </a:solidFill>
                <a:latin typeface="+mn-lt"/>
                <a:cs typeface="+mn-cs"/>
              </a:defRPr>
            </a:lvl1pPr>
          </a:lstStyle>
          <a:p>
            <a:pPr>
              <a:defRPr/>
            </a:pPr>
            <a:endParaRPr lang="es-PE">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600">
                <a:solidFill>
                  <a:schemeClr val="tx1">
                    <a:tint val="75000"/>
                  </a:schemeClr>
                </a:solidFill>
                <a:latin typeface="+mn-lt"/>
                <a:cs typeface="+mn-cs"/>
              </a:defRPr>
            </a:lvl1pPr>
          </a:lstStyle>
          <a:p>
            <a:pPr>
              <a:defRPr/>
            </a:pPr>
            <a:fld id="{49624270-F838-4D9A-8C31-5D9AA2C67910}" type="slidenum">
              <a:rPr lang="es-PE">
                <a:solidFill>
                  <a:prstClr val="black">
                    <a:tint val="75000"/>
                  </a:prstClr>
                </a:solidFill>
              </a:rPr>
              <a:pPr>
                <a:defRPr/>
              </a:pPr>
              <a:t>‹Nº›</a:t>
            </a:fld>
            <a:endParaRPr lang="es-PE">
              <a:solidFill>
                <a:prstClr val="black">
                  <a:tint val="75000"/>
                </a:prstClr>
              </a:solidFill>
            </a:endParaRPr>
          </a:p>
        </p:txBody>
      </p:sp>
    </p:spTree>
    <p:extLst>
      <p:ext uri="{BB962C8B-B14F-4D97-AF65-F5344CB8AC3E}">
        <p14:creationId xmlns:p14="http://schemas.microsoft.com/office/powerpoint/2010/main" val="22484667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5867" kern="1200">
          <a:solidFill>
            <a:schemeClr val="tx1"/>
          </a:solidFill>
          <a:latin typeface="+mj-lt"/>
          <a:ea typeface="+mj-ea"/>
          <a:cs typeface="+mj-cs"/>
        </a:defRPr>
      </a:lvl1pPr>
      <a:lvl2pPr algn="ctr" rtl="0" eaLnBrk="0" fontAlgn="base" hangingPunct="0">
        <a:spcBef>
          <a:spcPct val="0"/>
        </a:spcBef>
        <a:spcAft>
          <a:spcPct val="0"/>
        </a:spcAft>
        <a:defRPr sz="5867">
          <a:solidFill>
            <a:schemeClr val="tx1"/>
          </a:solidFill>
          <a:latin typeface="Calibri" pitchFamily="34" charset="0"/>
        </a:defRPr>
      </a:lvl2pPr>
      <a:lvl3pPr algn="ctr" rtl="0" eaLnBrk="0" fontAlgn="base" hangingPunct="0">
        <a:spcBef>
          <a:spcPct val="0"/>
        </a:spcBef>
        <a:spcAft>
          <a:spcPct val="0"/>
        </a:spcAft>
        <a:defRPr sz="5867">
          <a:solidFill>
            <a:schemeClr val="tx1"/>
          </a:solidFill>
          <a:latin typeface="Calibri" pitchFamily="34" charset="0"/>
        </a:defRPr>
      </a:lvl3pPr>
      <a:lvl4pPr algn="ctr" rtl="0" eaLnBrk="0" fontAlgn="base" hangingPunct="0">
        <a:spcBef>
          <a:spcPct val="0"/>
        </a:spcBef>
        <a:spcAft>
          <a:spcPct val="0"/>
        </a:spcAft>
        <a:defRPr sz="5867">
          <a:solidFill>
            <a:schemeClr val="tx1"/>
          </a:solidFill>
          <a:latin typeface="Calibri" pitchFamily="34" charset="0"/>
        </a:defRPr>
      </a:lvl4pPr>
      <a:lvl5pPr algn="ctr" rtl="0" eaLnBrk="0" fontAlgn="base" hangingPunct="0">
        <a:spcBef>
          <a:spcPct val="0"/>
        </a:spcBef>
        <a:spcAft>
          <a:spcPct val="0"/>
        </a:spcAft>
        <a:defRPr sz="5867">
          <a:solidFill>
            <a:schemeClr val="tx1"/>
          </a:solidFill>
          <a:latin typeface="Calibri" pitchFamily="34" charset="0"/>
        </a:defRPr>
      </a:lvl5pPr>
      <a:lvl6pPr marL="609585" algn="ctr" rtl="0" fontAlgn="base">
        <a:spcBef>
          <a:spcPct val="0"/>
        </a:spcBef>
        <a:spcAft>
          <a:spcPct val="0"/>
        </a:spcAft>
        <a:defRPr sz="5867">
          <a:solidFill>
            <a:schemeClr val="tx1"/>
          </a:solidFill>
          <a:latin typeface="Calibri" pitchFamily="34" charset="0"/>
        </a:defRPr>
      </a:lvl6pPr>
      <a:lvl7pPr marL="1219170" algn="ctr" rtl="0" fontAlgn="base">
        <a:spcBef>
          <a:spcPct val="0"/>
        </a:spcBef>
        <a:spcAft>
          <a:spcPct val="0"/>
        </a:spcAft>
        <a:defRPr sz="5867">
          <a:solidFill>
            <a:schemeClr val="tx1"/>
          </a:solidFill>
          <a:latin typeface="Calibri" pitchFamily="34" charset="0"/>
        </a:defRPr>
      </a:lvl7pPr>
      <a:lvl8pPr marL="1828754" algn="ctr" rtl="0" fontAlgn="base">
        <a:spcBef>
          <a:spcPct val="0"/>
        </a:spcBef>
        <a:spcAft>
          <a:spcPct val="0"/>
        </a:spcAft>
        <a:defRPr sz="5867">
          <a:solidFill>
            <a:schemeClr val="tx1"/>
          </a:solidFill>
          <a:latin typeface="Calibri" pitchFamily="34" charset="0"/>
        </a:defRPr>
      </a:lvl8pPr>
      <a:lvl9pPr marL="2438339" algn="ctr" rtl="0" fontAlgn="base">
        <a:spcBef>
          <a:spcPct val="0"/>
        </a:spcBef>
        <a:spcAft>
          <a:spcPct val="0"/>
        </a:spcAft>
        <a:defRPr sz="5867">
          <a:solidFill>
            <a:schemeClr val="tx1"/>
          </a:solidFill>
          <a:latin typeface="Calibri" pitchFamily="34" charset="0"/>
        </a:defRPr>
      </a:lvl9pPr>
    </p:titleStyle>
    <p:bodyStyle>
      <a:lvl1pPr marL="457189" indent="-457189" algn="l" rtl="0" eaLnBrk="0" fontAlgn="base" hangingPunct="0">
        <a:spcBef>
          <a:spcPct val="20000"/>
        </a:spcBef>
        <a:spcAft>
          <a:spcPct val="0"/>
        </a:spcAft>
        <a:buFont typeface="Arial" charset="0"/>
        <a:buChar char="•"/>
        <a:defRPr sz="4267" kern="1200">
          <a:solidFill>
            <a:schemeClr val="tx1"/>
          </a:solidFill>
          <a:latin typeface="+mn-lt"/>
          <a:ea typeface="+mn-ea"/>
          <a:cs typeface="+mn-cs"/>
        </a:defRPr>
      </a:lvl1pPr>
      <a:lvl2pPr marL="990575" indent="-380990" algn="l" rtl="0" eaLnBrk="0" fontAlgn="base" hangingPunct="0">
        <a:spcBef>
          <a:spcPct val="20000"/>
        </a:spcBef>
        <a:spcAft>
          <a:spcPct val="0"/>
        </a:spcAft>
        <a:buFont typeface="Arial" charset="0"/>
        <a:buChar char="–"/>
        <a:defRPr sz="3733" kern="1200">
          <a:solidFill>
            <a:schemeClr val="tx1"/>
          </a:solidFill>
          <a:latin typeface="+mn-lt"/>
          <a:ea typeface="+mn-ea"/>
          <a:cs typeface="+mn-cs"/>
        </a:defRPr>
      </a:lvl2pPr>
      <a:lvl3pPr marL="1523962" indent="-304792"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3pPr>
      <a:lvl4pPr marL="2133547" indent="-304792" algn="l" rtl="0" eaLnBrk="0" fontAlgn="base" hangingPunct="0">
        <a:spcBef>
          <a:spcPct val="20000"/>
        </a:spcBef>
        <a:spcAft>
          <a:spcPct val="0"/>
        </a:spcAft>
        <a:buFont typeface="Arial" charset="0"/>
        <a:buChar char="–"/>
        <a:defRPr sz="2667" kern="1200">
          <a:solidFill>
            <a:schemeClr val="tx1"/>
          </a:solidFill>
          <a:latin typeface="+mn-lt"/>
          <a:ea typeface="+mn-ea"/>
          <a:cs typeface="+mn-cs"/>
        </a:defRPr>
      </a:lvl4pPr>
      <a:lvl5pPr marL="2743131" indent="-304792" algn="l" rtl="0" eaLnBrk="0" fontAlgn="base" hangingPunct="0">
        <a:spcBef>
          <a:spcPct val="20000"/>
        </a:spcBef>
        <a:spcAft>
          <a:spcPct val="0"/>
        </a:spcAft>
        <a:buFont typeface="Arial"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P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PE">
              <a:solidFill>
                <a:srgbClr val="000000"/>
              </a:solidFill>
            </a:endParaRPr>
          </a:p>
        </p:txBody>
      </p:sp>
    </p:spTree>
    <p:extLst>
      <p:ext uri="{BB962C8B-B14F-4D97-AF65-F5344CB8AC3E}">
        <p14:creationId xmlns:p14="http://schemas.microsoft.com/office/powerpoint/2010/main" val="552500713"/>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39.jpeg"/><Relationship Id="rId1" Type="http://schemas.openxmlformats.org/officeDocument/2006/relationships/slideLayout" Target="../slideLayouts/slideLayout18.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reflexion/sabes-por-que-murio-cristo-por-ti-en-la-cruz-parte-1-de-2-(roby)/"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www.mispps.com/reflexion/salvacion-del-alma-(roby)/" TargetMode="External"/><Relationship Id="rId13" Type="http://schemas.openxmlformats.org/officeDocument/2006/relationships/hyperlink" Target="http://www.mispps.com/reflexion/mas-alla-de-la-muerte-roby-23863/" TargetMode="External"/><Relationship Id="rId3" Type="http://schemas.openxmlformats.org/officeDocument/2006/relationships/image" Target="../media/image39.jpeg"/><Relationship Id="rId7" Type="http://schemas.openxmlformats.org/officeDocument/2006/relationships/hyperlink" Target="http://www.mispps.com/reflexion/el-acto-de-juzgar-(roby)/" TargetMode="External"/><Relationship Id="rId12" Type="http://schemas.openxmlformats.org/officeDocument/2006/relationships/hyperlink" Target="http://www.mispps.com/reflexion/existen-varias-maneras-de-llegar-a-dios-(roby)/" TargetMode="External"/><Relationship Id="rId2" Type="http://schemas.openxmlformats.org/officeDocument/2006/relationships/hyperlink" Target="http://www.mispps.com/reflexion/se-puede-senalar-fechas-exactas-para-eventos-apocalipticos-roby/" TargetMode="External"/><Relationship Id="rId1" Type="http://schemas.openxmlformats.org/officeDocument/2006/relationships/slideLayout" Target="../slideLayouts/slideLayout18.xml"/><Relationship Id="rId6" Type="http://schemas.openxmlformats.org/officeDocument/2006/relationships/hyperlink" Target="http://www.mispps.com/reflexion/el-arrebatamiento-(roby)/" TargetMode="External"/><Relationship Id="rId11" Type="http://schemas.openxmlformats.org/officeDocument/2006/relationships/hyperlink" Target="http://www.mispps.com/misterio-82/el-misterio-del-espiritu-santo-roby/" TargetMode="External"/><Relationship Id="rId5" Type="http://schemas.openxmlformats.org/officeDocument/2006/relationships/hyperlink" Target="http://www.mispps.com/naturaleza-ciencias-29/eclipses-de-luna-roja-(roby)/" TargetMode="External"/><Relationship Id="rId15" Type="http://schemas.openxmlformats.org/officeDocument/2006/relationships/hyperlink" Target="http://www.mispps.com/naturaleza-ciencias-29/eventos-cosmicos-en-lo-que-resta-del-2015-(roby)/" TargetMode="External"/><Relationship Id="rId10" Type="http://schemas.openxmlformats.org/officeDocument/2006/relationships/hyperlink" Target="http://www.mispps.com/reflexion/radiografia-biblica-del-anticristo-(roby)/" TargetMode="External"/><Relationship Id="rId4" Type="http://schemas.openxmlformats.org/officeDocument/2006/relationships/hyperlink" Target="http://www.mispps.com/reflexion/parte-ii-sabes-por-que-murio-cristo-por-ti-en-la-cruz/" TargetMode="External"/><Relationship Id="rId9" Type="http://schemas.openxmlformats.org/officeDocument/2006/relationships/hyperlink" Target="http://www.mispps.com/misterio-82/el-misterio-de-la-divina-trinidad-(roby)/" TargetMode="External"/><Relationship Id="rId14" Type="http://schemas.openxmlformats.org/officeDocument/2006/relationships/hyperlink" Target="http://www.mispps.com/reflexion/cuando-el-hombre-le-cambia-la-gloria-a-dios-(roby)/" TargetMode="External"/></Relationships>
</file>

<file path=ppt/slides/_rels/slide42.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23.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CuadroTexto 6"/>
          <p:cNvSpPr txBox="1"/>
          <p:nvPr/>
        </p:nvSpPr>
        <p:spPr>
          <a:xfrm>
            <a:off x="1317355" y="1859797"/>
            <a:ext cx="9283485" cy="830997"/>
          </a:xfrm>
          <a:prstGeom prst="rect">
            <a:avLst/>
          </a:prstGeom>
          <a:noFill/>
        </p:spPr>
        <p:txBody>
          <a:bodyPr wrap="square" rtlCol="0">
            <a:spAutoFit/>
            <a:scene3d>
              <a:camera prst="obliqueBottomLeft"/>
              <a:lightRig rig="threePt" dir="t"/>
            </a:scene3d>
            <a:sp3d extrusionH="177800">
              <a:extrusionClr>
                <a:srgbClr val="2A2218"/>
              </a:extrusionClr>
            </a:sp3d>
          </a:bodyPr>
          <a:lstStyle/>
          <a:p>
            <a:pPr algn="ctr"/>
            <a:r>
              <a:rPr lang="es-ES" sz="4800" b="1" dirty="0" smtClean="0">
                <a:solidFill>
                  <a:srgbClr val="C4B098"/>
                </a:solidFill>
                <a:effectLst>
                  <a:glow rad="76200">
                    <a:srgbClr val="2A2218">
                      <a:alpha val="94000"/>
                    </a:srgbClr>
                  </a:glow>
                  <a:outerShdw blurRad="38100" dist="38100" dir="2700000" algn="tl">
                    <a:srgbClr val="000000">
                      <a:alpha val="43137"/>
                    </a:srgbClr>
                  </a:outerShdw>
                </a:effectLst>
                <a:latin typeface="Arial Black" panose="020B0A04020102020204" pitchFamily="34" charset="0"/>
              </a:rPr>
              <a:t>REFLEXIONES BÍBLICAS</a:t>
            </a:r>
            <a:endParaRPr lang="es-PE" sz="4800" b="1" dirty="0">
              <a:solidFill>
                <a:srgbClr val="C4B098"/>
              </a:solidFill>
              <a:effectLst>
                <a:glow rad="76200">
                  <a:srgbClr val="2A2218">
                    <a:alpha val="94000"/>
                  </a:srgbClr>
                </a:glow>
                <a:outerShdw blurRad="38100" dist="38100" dir="2700000" algn="tl">
                  <a:srgbClr val="000000">
                    <a:alpha val="43137"/>
                  </a:srgbClr>
                </a:outerShdw>
              </a:effectLst>
              <a:latin typeface="Arial Black" panose="020B0A04020102020204" pitchFamily="34" charset="0"/>
            </a:endParaRPr>
          </a:p>
        </p:txBody>
      </p:sp>
      <p:sp>
        <p:nvSpPr>
          <p:cNvPr id="8" name="CuadroTexto 7"/>
          <p:cNvSpPr txBox="1"/>
          <p:nvPr/>
        </p:nvSpPr>
        <p:spPr>
          <a:xfrm>
            <a:off x="418455" y="3254645"/>
            <a:ext cx="11298264" cy="1200329"/>
          </a:xfrm>
          <a:prstGeom prst="rect">
            <a:avLst/>
          </a:prstGeom>
          <a:noFill/>
        </p:spPr>
        <p:txBody>
          <a:bodyPr wrap="square" rtlCol="0">
            <a:spAutoFit/>
            <a:scene3d>
              <a:camera prst="obliqueBottomLeft"/>
              <a:lightRig rig="threePt" dir="t"/>
            </a:scene3d>
            <a:sp3d extrusionH="177800">
              <a:extrusionClr>
                <a:srgbClr val="2A2218"/>
              </a:extrusionClr>
            </a:sp3d>
          </a:bodyPr>
          <a:lstStyle/>
          <a:p>
            <a:pPr algn="ctr"/>
            <a:r>
              <a:rPr lang="es-ES" sz="3600" b="1" dirty="0" smtClean="0">
                <a:solidFill>
                  <a:srgbClr val="C4B098"/>
                </a:solidFill>
                <a:effectLst>
                  <a:glow rad="76200">
                    <a:srgbClr val="2A2218">
                      <a:alpha val="94000"/>
                    </a:srgbClr>
                  </a:glow>
                  <a:outerShdw blurRad="38100" dist="38100" dir="2700000" algn="tl">
                    <a:srgbClr val="000000">
                      <a:alpha val="43137"/>
                    </a:srgbClr>
                  </a:outerShdw>
                </a:effectLst>
                <a:latin typeface="Arial Black" panose="020B0A04020102020204" pitchFamily="34" charset="0"/>
              </a:rPr>
              <a:t>POSITIVISMO BÍBLICO VS POSITIVISMO HUMANISTA</a:t>
            </a:r>
            <a:endParaRPr lang="es-PE" sz="3600" b="1" dirty="0">
              <a:solidFill>
                <a:srgbClr val="C4B098"/>
              </a:solidFill>
              <a:effectLst>
                <a:glow rad="76200">
                  <a:srgbClr val="2A2218">
                    <a:alpha val="94000"/>
                  </a:srgbClr>
                </a:glow>
                <a:outerShdw blurRad="38100" dist="38100" dir="2700000" algn="tl">
                  <a:srgbClr val="000000">
                    <a:alpha val="43137"/>
                  </a:srgbClr>
                </a:outerShdw>
              </a:effectLst>
              <a:latin typeface="Arial Black" panose="020B0A04020102020204" pitchFamily="34" charset="0"/>
            </a:endParaRPr>
          </a:p>
        </p:txBody>
      </p:sp>
      <p:sp>
        <p:nvSpPr>
          <p:cNvPr id="9" name="7 CuadroTexto"/>
          <p:cNvSpPr txBox="1"/>
          <p:nvPr/>
        </p:nvSpPr>
        <p:spPr>
          <a:xfrm>
            <a:off x="10347059" y="6037316"/>
            <a:ext cx="1357290" cy="461665"/>
          </a:xfrm>
          <a:prstGeom prst="rect">
            <a:avLst/>
          </a:prstGeom>
          <a:noFill/>
        </p:spPr>
        <p:txBody>
          <a:bodyPr wrap="square" rtlCol="0">
            <a:spAutoFit/>
            <a:scene3d>
              <a:camera prst="obliqueBottomLeft"/>
              <a:lightRig rig="threePt" dir="t"/>
            </a:scene3d>
            <a:sp3d extrusionH="127000">
              <a:extrusionClr>
                <a:srgbClr val="2A2218"/>
              </a:extrusionClr>
            </a:sp3d>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s-ES" sz="2400" b="1" dirty="0" smtClean="0">
                <a:solidFill>
                  <a:schemeClr val="bg1"/>
                </a:solidFill>
                <a:effectLst>
                  <a:glow rad="76200">
                    <a:srgbClr val="2A2218">
                      <a:alpha val="94000"/>
                    </a:srgbClr>
                  </a:glow>
                  <a:outerShdw blurRad="38100" dist="38100" dir="2700000" algn="tl">
                    <a:srgbClr val="000000">
                      <a:alpha val="43137"/>
                    </a:srgbClr>
                  </a:outerShdw>
                </a:effectLst>
                <a:latin typeface="Lucida Calligraphy" panose="03010101010101010101" pitchFamily="66" charset="0"/>
              </a:rPr>
              <a:t> </a:t>
            </a:r>
            <a:r>
              <a:rPr lang="es-ES" sz="2400" b="1" dirty="0" err="1" smtClean="0">
                <a:solidFill>
                  <a:srgbClr val="C4B098"/>
                </a:solidFill>
                <a:effectLst>
                  <a:glow rad="76200">
                    <a:srgbClr val="2A2218">
                      <a:alpha val="94000"/>
                    </a:srgbClr>
                  </a:glow>
                  <a:outerShdw blurRad="38100" dist="38100" dir="2700000" algn="tl">
                    <a:srgbClr val="000000">
                      <a:alpha val="43137"/>
                    </a:srgbClr>
                  </a:outerShdw>
                </a:effectLst>
                <a:latin typeface="Lucida Calligraphy" panose="03010101010101010101" pitchFamily="66" charset="0"/>
              </a:rPr>
              <a:t>Roby</a:t>
            </a:r>
            <a:endParaRPr lang="en-US" sz="2400" b="1" dirty="0" smtClean="0">
              <a:solidFill>
                <a:srgbClr val="C4B098"/>
              </a:solidFill>
              <a:effectLst>
                <a:glow rad="76200">
                  <a:srgbClr val="2A2218">
                    <a:alpha val="94000"/>
                  </a:srgbClr>
                </a:glow>
                <a:outerShdw blurRad="38100" dist="38100" dir="2700000" algn="tl">
                  <a:srgbClr val="000000">
                    <a:alpha val="43137"/>
                  </a:srgbClr>
                </a:outerShdw>
              </a:effectLst>
              <a:latin typeface="Lucida Calligraphy" panose="03010101010101010101" pitchFamily="66" charset="0"/>
            </a:endParaRPr>
          </a:p>
        </p:txBody>
      </p:sp>
      <p:sp>
        <p:nvSpPr>
          <p:cNvPr id="10" name="CuadroTexto 9"/>
          <p:cNvSpPr txBox="1"/>
          <p:nvPr/>
        </p:nvSpPr>
        <p:spPr>
          <a:xfrm>
            <a:off x="4551970" y="6037316"/>
            <a:ext cx="3376246" cy="369332"/>
          </a:xfrm>
          <a:prstGeom prst="rect">
            <a:avLst/>
          </a:prstGeom>
          <a:noFill/>
          <a:ln w="22225">
            <a:solidFill>
              <a:schemeClr val="bg1"/>
            </a:solidFill>
          </a:ln>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latin typeface="Arial Black" panose="020B0A04020102020204" pitchFamily="34" charset="0"/>
              </a:rPr>
              <a:t>CLIC PARA AVANZAR</a:t>
            </a:r>
            <a:endParaRPr lang="es-PE"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500778296"/>
      </p:ext>
    </p:extLst>
  </p:cSld>
  <p:clrMapOvr>
    <a:masterClrMapping/>
  </p:clrMapOvr>
  <p:transition spd="slow">
    <p:wipe/>
    <p:sndAc>
      <p:stSnd loop="1">
        <p:snd r:embed="rId2" name="Jesus Adrian Romero - Por Un Instante de Tu Amor (Solo Piano Cover) by GALÍ.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49450" y="511444"/>
            <a:ext cx="11344759" cy="1815882"/>
          </a:xfrm>
          <a:prstGeom prst="rect">
            <a:avLst/>
          </a:prstGeom>
          <a:noFill/>
        </p:spPr>
        <p:txBody>
          <a:bodyPr wrap="square" rtlCol="0">
            <a:spAutoFit/>
            <a:scene3d>
              <a:camera prst="obliqueBottomLeft"/>
              <a:lightRig rig="threePt" dir="t"/>
            </a:scene3d>
            <a:sp3d extrusionH="152400">
              <a:extrusionClr>
                <a:srgbClr val="0B3B34"/>
              </a:extrusionClr>
            </a:sp3d>
          </a:bodyPr>
          <a:lstStyle/>
          <a:p>
            <a:pPr algn="ctr">
              <a:spcAft>
                <a:spcPts val="0"/>
              </a:spcAft>
            </a:pPr>
            <a:r>
              <a:rPr lang="es-ES" sz="2800" b="1" dirty="0" smtClean="0">
                <a:solidFill>
                  <a:srgbClr val="91EBDF"/>
                </a:solidFill>
                <a:effectLst>
                  <a:glow rad="76200">
                    <a:srgbClr val="0B3B34">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Ciertamente, el ser positivo es algo que toda persona de bien anhela ser en la vida; en ello no hay discusión.</a:t>
            </a:r>
            <a:endParaRPr lang="es-PE" sz="2800" b="1" dirty="0" smtClean="0">
              <a:solidFill>
                <a:srgbClr val="91EBDF"/>
              </a:solidFill>
              <a:effectLst>
                <a:glow rad="76200">
                  <a:srgbClr val="0B3B34">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algn="ctr">
              <a:spcAft>
                <a:spcPts val="0"/>
              </a:spcAft>
            </a:pPr>
            <a:r>
              <a:rPr lang="es-ES" sz="2800" b="1" dirty="0" smtClean="0">
                <a:solidFill>
                  <a:srgbClr val="91EBDF"/>
                </a:solidFill>
                <a:effectLst>
                  <a:glow rad="76200">
                    <a:srgbClr val="0B3B34">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Sin embargo, antes de dar mayores alcances, quisiera compartir las siguientes frases que encontré por la red:</a:t>
            </a:r>
            <a:endParaRPr lang="es-PE" sz="2800" b="1" dirty="0">
              <a:solidFill>
                <a:srgbClr val="91EBDF"/>
              </a:solidFill>
              <a:effectLst>
                <a:glow rad="76200">
                  <a:srgbClr val="0B3B34">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9585254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77864" y="534038"/>
            <a:ext cx="11236272" cy="6124754"/>
          </a:xfrm>
          <a:prstGeom prst="rect">
            <a:avLst/>
          </a:prstGeom>
          <a:noFill/>
        </p:spPr>
        <p:txBody>
          <a:bodyPr wrap="square" rtlCol="0">
            <a:spAutoFit/>
            <a:scene3d>
              <a:camera prst="obliqueBottomLeft"/>
              <a:lightRig rig="threePt" dir="t"/>
            </a:scene3d>
            <a:sp3d extrusionH="152400">
              <a:extrusionClr>
                <a:srgbClr val="243E16"/>
              </a:extrusionClr>
            </a:sp3d>
          </a:bodyPr>
          <a:lstStyle/>
          <a:p>
            <a:pPr algn="ctr">
              <a:spcAft>
                <a:spcPts val="0"/>
              </a:spcAft>
            </a:pPr>
            <a:r>
              <a:rPr lang="es-PE"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La confianza en sí mismo es el primer paso del éxito Ralph Waldo Emerson </a:t>
            </a:r>
          </a:p>
          <a:p>
            <a:pPr algn="ctr">
              <a:spcAft>
                <a:spcPts val="0"/>
              </a:spcAft>
            </a:pPr>
            <a:endParaRPr lang="es-ES"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algn="ctr">
              <a:spcAft>
                <a:spcPts val="0"/>
              </a:spcAft>
            </a:pPr>
            <a:endParaRPr lang="es-PE"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algn="ctr">
              <a:spcAft>
                <a:spcPts val="0"/>
              </a:spcAft>
            </a:pPr>
            <a:r>
              <a:rPr lang="es-PE"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 </a:t>
            </a:r>
          </a:p>
          <a:p>
            <a:pPr algn="ctr">
              <a:spcAft>
                <a:spcPts val="0"/>
              </a:spcAft>
            </a:pPr>
            <a:r>
              <a:rPr lang="es-PE"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El éxito consiste en confiar en ti, no depender de nadie y tener en mente que no hay nada imposible           Donald </a:t>
            </a:r>
            <a:r>
              <a:rPr lang="es-PE" sz="2800" b="1" dirty="0" err="1"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Trump</a:t>
            </a:r>
            <a:r>
              <a:rPr lang="es-PE"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a:t>
            </a:r>
          </a:p>
          <a:p>
            <a:pPr algn="ctr">
              <a:spcAft>
                <a:spcPts val="0"/>
              </a:spcAft>
            </a:pPr>
            <a:endParaRPr lang="es-ES"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algn="ctr">
              <a:spcAft>
                <a:spcPts val="0"/>
              </a:spcAft>
            </a:pPr>
            <a:endParaRPr lang="es-ES"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algn="ctr">
              <a:spcAft>
                <a:spcPts val="0"/>
              </a:spcAft>
            </a:pPr>
            <a:endParaRPr lang="es-PE"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algn="ctr">
              <a:spcAft>
                <a:spcPts val="0"/>
              </a:spcAft>
            </a:pPr>
            <a:r>
              <a:rPr lang="es-PE" sz="2800" b="1" dirty="0" smtClean="0">
                <a:solidFill>
                  <a:srgbClr val="BADFA5"/>
                </a:solidFill>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Si quieres llegar a donde la mayoría no llega, necesitas hacer algo que la mayoría de las personas no hacen.</a:t>
            </a:r>
            <a:endParaRPr lang="es-PE" sz="2000" dirty="0" smtClean="0">
              <a:solidFill>
                <a:srgbClr val="BADFA5"/>
              </a:solidFill>
              <a:effectLst>
                <a:glow rad="76200">
                  <a:srgbClr val="243E16">
                    <a:alpha val="94000"/>
                  </a:srgbClr>
                </a:glow>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endParaRPr lang="es-PE" sz="2800" b="1" dirty="0">
              <a:effectLst>
                <a:glow rad="76200">
                  <a:srgbClr val="243E1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93710942"/>
      </p:ext>
    </p:extLst>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8488"/>
            <a:ext cx="12192000" cy="6966488"/>
          </a:xfrm>
          <a:prstGeom prst="rect">
            <a:avLst/>
          </a:prstGeom>
        </p:spPr>
      </p:pic>
      <p:sp>
        <p:nvSpPr>
          <p:cNvPr id="3" name="CuadroTexto 2"/>
          <p:cNvSpPr txBox="1"/>
          <p:nvPr/>
        </p:nvSpPr>
        <p:spPr>
          <a:xfrm>
            <a:off x="387458" y="526943"/>
            <a:ext cx="11422250" cy="5823133"/>
          </a:xfrm>
          <a:prstGeom prst="rect">
            <a:avLst/>
          </a:prstGeom>
          <a:noFill/>
        </p:spPr>
        <p:txBody>
          <a:bodyPr wrap="square" rtlCol="0">
            <a:spAutoFit/>
            <a:scene3d>
              <a:camera prst="obliqueBottomLeft"/>
              <a:lightRig rig="threePt" dir="t"/>
            </a:scene3d>
            <a:sp3d extrusionH="152400">
              <a:extrusionClr>
                <a:srgbClr val="373600"/>
              </a:extrusionClr>
            </a:sp3d>
          </a:bodyPr>
          <a:lstStyle/>
          <a:p>
            <a:pPr algn="ctr">
              <a:spcAft>
                <a:spcPts val="0"/>
              </a:spcAft>
            </a:pPr>
            <a:r>
              <a:rPr lang="es-PE" sz="2800" b="1" dirty="0" smtClean="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Un hombre le preguntó una vez a su padre: Padre, ¿cómo voy a encontrar a la mujer correcta?</a:t>
            </a:r>
          </a:p>
          <a:p>
            <a:pPr algn="ctr">
              <a:lnSpc>
                <a:spcPct val="115000"/>
              </a:lnSpc>
              <a:spcAft>
                <a:spcPts val="0"/>
              </a:spcAft>
            </a:pPr>
            <a:r>
              <a:rPr lang="es-PE" sz="2800" b="1" dirty="0" smtClean="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Su padre respondió: “Olvídate de encontrar a la mujer correcta, concéntrate en ser el hombre correcto.</a:t>
            </a:r>
          </a:p>
          <a:p>
            <a:pPr algn="ctr">
              <a:spcAft>
                <a:spcPts val="0"/>
              </a:spcAft>
            </a:pPr>
            <a:endParaRPr lang="es-PE" sz="2800" b="1" dirty="0" smtClean="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algn="ctr">
              <a:spcAft>
                <a:spcPts val="0"/>
              </a:spcAft>
            </a:pPr>
            <a:r>
              <a:rPr lang="es-PE" sz="2800" b="1" dirty="0" smtClean="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 </a:t>
            </a:r>
          </a:p>
          <a:p>
            <a:pPr algn="ctr">
              <a:spcAft>
                <a:spcPts val="0"/>
              </a:spcAft>
            </a:pPr>
            <a:r>
              <a:rPr lang="es-PE" sz="2800" b="1" dirty="0" smtClean="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Ten el coraje de seguir tu corazón y tu intuición. De algún modo ellos ya saben lo que realmente quieres ser. </a:t>
            </a:r>
          </a:p>
          <a:p>
            <a:pPr algn="ctr">
              <a:spcAft>
                <a:spcPts val="0"/>
              </a:spcAft>
            </a:pPr>
            <a:r>
              <a:rPr lang="es-PE" sz="2800" b="1" dirty="0" smtClean="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Steve Jobs</a:t>
            </a:r>
          </a:p>
          <a:p>
            <a:pPr algn="ctr">
              <a:spcAft>
                <a:spcPts val="0"/>
              </a:spcAft>
            </a:pPr>
            <a:r>
              <a:rPr lang="es-PE" sz="2800" b="1" dirty="0" smtClean="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 </a:t>
            </a:r>
          </a:p>
          <a:p>
            <a:pPr algn="ctr">
              <a:spcAft>
                <a:spcPts val="0"/>
              </a:spcAft>
            </a:pPr>
            <a:endParaRPr lang="es-PE" sz="2800" b="1" dirty="0" smtClean="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a:p>
            <a:pPr algn="ctr">
              <a:spcAft>
                <a:spcPts val="0"/>
              </a:spcAft>
            </a:pPr>
            <a:r>
              <a:rPr lang="es-PE" sz="2800" b="1" dirty="0" smtClean="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Ayer fui inteligente y quise cambiar el mundo, hoy soy sabio y voy a cambiarme a mí mismo.</a:t>
            </a:r>
            <a:endParaRPr lang="es-PE" sz="2800" b="1" dirty="0">
              <a:solidFill>
                <a:srgbClr val="FFFF71"/>
              </a:solidFill>
              <a:effectLst>
                <a:glow rad="76200">
                  <a:srgbClr val="37360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1966144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369376" y="2521059"/>
            <a:ext cx="11453247" cy="1815882"/>
          </a:xfrm>
          <a:prstGeom prst="rect">
            <a:avLst/>
          </a:prstGeom>
          <a:noFill/>
        </p:spPr>
        <p:txBody>
          <a:bodyPr wrap="square" rtlCol="0">
            <a:spAutoFit/>
            <a:scene3d>
              <a:camera prst="obliqueBottomLeft"/>
              <a:lightRig rig="threePt" dir="t"/>
            </a:scene3d>
            <a:sp3d extrusionH="152400">
              <a:extrusionClr>
                <a:srgbClr val="484004"/>
              </a:extrusionClr>
            </a:sp3d>
          </a:bodyPr>
          <a:lstStyle/>
          <a:p>
            <a:pPr algn="ctr">
              <a:spcAft>
                <a:spcPts val="0"/>
              </a:spcAft>
            </a:pPr>
            <a:r>
              <a:rPr lang="es-PE" sz="2800" b="1" dirty="0" smtClean="0">
                <a:solidFill>
                  <a:srgbClr val="F5E353"/>
                </a:solidFill>
                <a:effectLst>
                  <a:glow rad="76200">
                    <a:srgbClr val="484004">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En estas frases, propios del positivismo humanista, se resalta el tener confianza en uno mismo para actuar y desenvolverse en la vida, lo cual es algo muy importante, no cabe duda.</a:t>
            </a:r>
            <a:endParaRPr lang="es-PE" sz="2800" dirty="0">
              <a:solidFill>
                <a:srgbClr val="F5E353"/>
              </a:solidFill>
              <a:effectLst>
                <a:glow rad="76200">
                  <a:srgbClr val="484004">
                    <a:alpha val="94000"/>
                  </a:srgbClr>
                </a:glow>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6442878"/>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87458" y="449451"/>
            <a:ext cx="11546237" cy="3108543"/>
          </a:xfrm>
          <a:prstGeom prst="rect">
            <a:avLst/>
          </a:prstGeom>
          <a:noFill/>
        </p:spPr>
        <p:txBody>
          <a:bodyPr wrap="square" rtlCol="0">
            <a:spAutoFit/>
            <a:scene3d>
              <a:camera prst="obliqueBottomLeft"/>
              <a:lightRig rig="threePt" dir="t"/>
            </a:scene3d>
            <a:sp3d extrusionH="127000">
              <a:extrusionClr>
                <a:srgbClr val="102940"/>
              </a:extrusionClr>
            </a:sp3d>
          </a:bodyPr>
          <a:lstStyle/>
          <a:p>
            <a:pPr algn="ctr">
              <a:spcAft>
                <a:spcPts val="0"/>
              </a:spcAft>
            </a:pPr>
            <a:r>
              <a:rPr lang="es-PE" sz="2800" b="1" dirty="0" smtClean="0">
                <a:solidFill>
                  <a:srgbClr val="98BFFE"/>
                </a:solidFill>
                <a:effectLst>
                  <a:glow rad="76200">
                    <a:srgbClr val="10294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Sin embargo hago esta reflexión: Al final de todo ¿Solamente cuenta la auto afirmación del hombre para conseguir sus logros y metas, prescindiendo de un SER SUPREMO quién es la causa primera de su existencia, a fin que el individuo tenga  la fuerzas, vitalidad, inteligencia y creatividad necesarias para conducirse en este mundo?</a:t>
            </a:r>
            <a:endParaRPr lang="es-PE" sz="2800" dirty="0">
              <a:solidFill>
                <a:srgbClr val="98BFFE"/>
              </a:solidFill>
              <a:effectLst>
                <a:glow rad="76200">
                  <a:srgbClr val="102940">
                    <a:alpha val="94000"/>
                  </a:srgbClr>
                </a:glow>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71811482"/>
      </p:ext>
    </p:extLst>
  </p:cSld>
  <p:clrMapOvr>
    <a:masterClrMapping/>
  </p:clrMapOvr>
  <p:transition spd="med">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260888" y="588936"/>
            <a:ext cx="11670223" cy="1815882"/>
          </a:xfrm>
          <a:prstGeom prst="rect">
            <a:avLst/>
          </a:prstGeom>
          <a:noFill/>
        </p:spPr>
        <p:txBody>
          <a:bodyPr wrap="square" rtlCol="0">
            <a:spAutoFit/>
            <a:scene3d>
              <a:camera prst="obliqueBottomLeft"/>
              <a:lightRig rig="threePt" dir="t"/>
            </a:scene3d>
            <a:sp3d extrusionH="152400">
              <a:extrusionClr>
                <a:schemeClr val="tx1">
                  <a:lumMod val="85000"/>
                  <a:lumOff val="15000"/>
                </a:schemeClr>
              </a:extrusionClr>
            </a:sp3d>
          </a:bodyPr>
          <a:lstStyle/>
          <a:p>
            <a:pPr algn="ctr">
              <a:spcAft>
                <a:spcPts val="0"/>
              </a:spcAft>
            </a:pPr>
            <a:r>
              <a:rPr lang="es-PE" sz="2800" b="1" dirty="0" smtClean="0">
                <a:solidFill>
                  <a:schemeClr val="bg1"/>
                </a:solidFill>
                <a:effectLst>
                  <a:glow rad="76200">
                    <a:schemeClr val="tx1">
                      <a:lumMod val="85000"/>
                      <a:lumOff val="15000"/>
                      <a:alpha val="94000"/>
                    </a:scheme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También podemos apreciar, a través de las frases citadas líneas arriba, que el positivismo humanista es netamente INDIVIDUALISTA, porque pasa por no depender de nadie, es decir, tiene por estandarte LA AUTOSUFICIENCIA.</a:t>
            </a:r>
            <a:endParaRPr lang="es-PE" sz="2800" dirty="0">
              <a:solidFill>
                <a:schemeClr val="bg1"/>
              </a:solidFill>
              <a:effectLst>
                <a:glow rad="76200">
                  <a:schemeClr val="tx1">
                    <a:lumMod val="85000"/>
                    <a:lumOff val="15000"/>
                    <a:alpha val="94000"/>
                  </a:schemeClr>
                </a:glow>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52961510"/>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87458" y="325464"/>
            <a:ext cx="11375756" cy="2677656"/>
          </a:xfrm>
          <a:prstGeom prst="rect">
            <a:avLst/>
          </a:prstGeom>
          <a:noFill/>
        </p:spPr>
        <p:txBody>
          <a:bodyPr wrap="square" rtlCol="0">
            <a:spAutoFit/>
            <a:scene3d>
              <a:camera prst="obliqueBottomLeft"/>
              <a:lightRig rig="threePt" dir="t"/>
            </a:scene3d>
            <a:sp3d extrusionH="152400">
              <a:extrusionClr>
                <a:srgbClr val="391A05"/>
              </a:extrusionClr>
            </a:sp3d>
          </a:bodyPr>
          <a:lstStyle/>
          <a:p>
            <a:pPr algn="ctr">
              <a:spcAft>
                <a:spcPts val="0"/>
              </a:spcAft>
            </a:pPr>
            <a:r>
              <a:rPr lang="es-PE" sz="2800" b="1"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La Biblia nos dice en Deuteronomio 8:11-14</a:t>
            </a:r>
          </a:p>
          <a:p>
            <a:pPr algn="ctr">
              <a:spcAft>
                <a:spcPts val="0"/>
              </a:spcAft>
            </a:pPr>
            <a:r>
              <a:rPr lang="es-PE" sz="2800" b="1"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a:t>
            </a:r>
            <a:r>
              <a:rPr lang="es-PE" sz="2800" b="1" baseline="30000"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11 </a:t>
            </a:r>
            <a:r>
              <a:rPr lang="es-PE" sz="2800" b="1"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Cuídate de no olvidarte de Yahveh tu Dios, para cumplir sus mandamientos, sus decretos y sus estatutos que yo te ordeno hoy;</a:t>
            </a:r>
          </a:p>
          <a:p>
            <a:pPr algn="ctr">
              <a:spcAft>
                <a:spcPts val="0"/>
              </a:spcAft>
            </a:pPr>
            <a:r>
              <a:rPr lang="es-PE" sz="2800" b="1" baseline="30000"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12 </a:t>
            </a:r>
            <a:r>
              <a:rPr lang="es-PE" sz="2800" b="1"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no suceda que comas y te sacies, y edifiques buenas casas en que habites,…..</a:t>
            </a:r>
            <a:endParaRPr lang="es-PE" sz="2800" b="1" dirty="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0496752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56461" y="418454"/>
            <a:ext cx="11437749" cy="1815882"/>
          </a:xfrm>
          <a:prstGeom prst="rect">
            <a:avLst/>
          </a:prstGeom>
          <a:noFill/>
        </p:spPr>
        <p:txBody>
          <a:bodyPr wrap="square" rtlCol="0">
            <a:spAutoFit/>
            <a:scene3d>
              <a:camera prst="obliqueBottomLeft"/>
              <a:lightRig rig="threePt" dir="t"/>
            </a:scene3d>
            <a:sp3d extrusionH="152400">
              <a:extrusionClr>
                <a:srgbClr val="391A05"/>
              </a:extrusionClr>
            </a:sp3d>
          </a:bodyPr>
          <a:lstStyle/>
          <a:p>
            <a:pPr algn="ctr">
              <a:spcAft>
                <a:spcPts val="0"/>
              </a:spcAft>
            </a:pPr>
            <a:r>
              <a:rPr lang="es-PE" sz="2800" b="1" baseline="30000"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13 </a:t>
            </a:r>
            <a:r>
              <a:rPr lang="es-PE" sz="2800" b="1"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y tus vacas y tus ovejas se aumenten, y la plata y el oro se te multipliquen, y todo lo que tuvieres se aumente;</a:t>
            </a:r>
          </a:p>
          <a:p>
            <a:pPr algn="ctr">
              <a:spcAft>
                <a:spcPts val="0"/>
              </a:spcAft>
            </a:pPr>
            <a:r>
              <a:rPr lang="es-PE" sz="2800" b="1" baseline="30000"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14 </a:t>
            </a:r>
            <a:r>
              <a:rPr lang="es-PE" sz="2800" b="1" dirty="0" smtClean="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y se enorgullezca tu corazón, y te olvides de Yahveh tu Dios,……..”</a:t>
            </a:r>
            <a:endParaRPr lang="es-PE" sz="2800" b="1" dirty="0">
              <a:solidFill>
                <a:schemeClr val="accent2">
                  <a:lumMod val="60000"/>
                  <a:lumOff val="40000"/>
                </a:schemeClr>
              </a:solidFill>
              <a:effectLst>
                <a:glow rad="76200">
                  <a:srgbClr val="391A05">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74930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371959" y="387458"/>
            <a:ext cx="11453248" cy="2677656"/>
          </a:xfrm>
          <a:prstGeom prst="rect">
            <a:avLst/>
          </a:prstGeom>
          <a:noFill/>
        </p:spPr>
        <p:txBody>
          <a:bodyPr wrap="square" rtlCol="0">
            <a:spAutoFit/>
          </a:bodyPr>
          <a:lstStyle/>
          <a:p>
            <a:pPr algn="ctr">
              <a:spcAft>
                <a:spcPts val="0"/>
              </a:spcAft>
            </a:pP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Deuteronomio 8:17-18, agrega:</a:t>
            </a:r>
          </a:p>
          <a:p>
            <a:pPr algn="ctr">
              <a:spcAft>
                <a:spcPts val="0"/>
              </a:spcAft>
            </a:pP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a:t>
            </a:r>
            <a:r>
              <a:rPr lang="es-PE" sz="2800" b="1" baseline="30000" dirty="0" smtClean="0">
                <a:solidFill>
                  <a:schemeClr val="bg1"/>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17 </a:t>
            </a: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Y DIGAS EN TU CORAZÓN: MI PODER Y LA FUERZA DE MI MANO ME HAN TRAÍDO ESTA RIQUEZA.</a:t>
            </a:r>
          </a:p>
          <a:p>
            <a:pPr algn="ctr">
              <a:spcAft>
                <a:spcPts val="0"/>
              </a:spcAft>
            </a:pPr>
            <a:r>
              <a:rPr lang="es-PE" sz="2800" b="1" baseline="30000" dirty="0" smtClean="0">
                <a:solidFill>
                  <a:schemeClr val="bg1"/>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18 </a:t>
            </a: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Sino acuérdate de Yahveh tu Dios, porque él te da el poder para hacer las riquezas, a fin de confirmar su pacto que juró a tus padres, como en este día”.</a:t>
            </a:r>
            <a:endParaRPr lang="es-PE" sz="2800" b="1" dirty="0">
              <a:solidFill>
                <a:schemeClr val="bg1"/>
              </a:solidFill>
              <a:effectLst>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29422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07383" y="309967"/>
            <a:ext cx="11577234" cy="2677656"/>
          </a:xfrm>
          <a:prstGeom prst="rect">
            <a:avLst/>
          </a:prstGeom>
          <a:noFill/>
        </p:spPr>
        <p:txBody>
          <a:bodyPr wrap="square" rtlCol="0">
            <a:spAutoFit/>
            <a:scene3d>
              <a:camera prst="obliqueBottomLeft"/>
              <a:lightRig rig="threePt" dir="t"/>
            </a:scene3d>
            <a:sp3d extrusionH="152400">
              <a:extrusionClr>
                <a:srgbClr val="102940"/>
              </a:extrusionClr>
            </a:sp3d>
          </a:bodyPr>
          <a:lstStyle/>
          <a:p>
            <a:pPr algn="ctr">
              <a:spcAft>
                <a:spcPts val="0"/>
              </a:spcAft>
            </a:pPr>
            <a:r>
              <a:rPr lang="es-PE" sz="2800" b="1" dirty="0" smtClean="0">
                <a:solidFill>
                  <a:srgbClr val="9AB1CA"/>
                </a:solidFill>
                <a:effectLst>
                  <a:glow rad="76200">
                    <a:srgbClr val="10294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Como hemos podido apreciar, Dios es quien le da al hombre la salud, la vitalidad, la fuerza, la seguridad, la inteligencia y creatividad para que éste pueda conseguir sus objetivos, incluso si el hombre no es consciente de ello ni mucho menos le dé las gracias a Dios por todos los logros y metas que obtiene.</a:t>
            </a:r>
            <a:endParaRPr lang="es-PE" sz="2800" dirty="0">
              <a:solidFill>
                <a:srgbClr val="9AB1CA"/>
              </a:solidFill>
              <a:effectLst>
                <a:glow rad="76200">
                  <a:srgbClr val="102940">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19338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94338" y="0"/>
            <a:ext cx="9003323" cy="6858000"/>
          </a:xfrm>
          <a:prstGeom prst="rect">
            <a:avLst/>
          </a:prstGeom>
        </p:spPr>
      </p:pic>
      <p:sp>
        <p:nvSpPr>
          <p:cNvPr id="3" name="CuadroTexto 2"/>
          <p:cNvSpPr txBox="1"/>
          <p:nvPr/>
        </p:nvSpPr>
        <p:spPr>
          <a:xfrm>
            <a:off x="7341030" y="366623"/>
            <a:ext cx="4850970" cy="6124754"/>
          </a:xfrm>
          <a:prstGeom prst="rect">
            <a:avLst/>
          </a:prstGeom>
          <a:noFill/>
        </p:spPr>
        <p:txBody>
          <a:bodyPr wrap="square" rtlCol="0">
            <a:spAutoFit/>
            <a:scene3d>
              <a:camera prst="obliqueBottomLeft"/>
              <a:lightRig rig="threePt" dir="t"/>
            </a:scene3d>
            <a:sp3d extrusionH="101600">
              <a:extrusionClr>
                <a:srgbClr val="484600"/>
              </a:extrusionClr>
            </a:sp3d>
          </a:bodyPr>
          <a:lstStyle/>
          <a:p>
            <a:pPr algn="ctr">
              <a:spcAft>
                <a:spcPts val="0"/>
              </a:spcAft>
            </a:pPr>
            <a:r>
              <a:rPr lang="es-PE" sz="2800" b="1" dirty="0" smtClean="0">
                <a:solidFill>
                  <a:srgbClr val="FFFF69"/>
                </a:solidFill>
                <a:effectLst>
                  <a:glow rad="50800">
                    <a:srgbClr val="484600">
                      <a:alpha val="96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El</a:t>
            </a:r>
            <a:r>
              <a:rPr lang="es-PE" b="1" dirty="0" smtClean="0">
                <a:solidFill>
                  <a:srgbClr val="FFFF69"/>
                </a:solidFill>
                <a:effectLst>
                  <a:glow rad="50800">
                    <a:srgbClr val="484600">
                      <a:alpha val="96000"/>
                    </a:srgbClr>
                  </a:glow>
                </a:effectLst>
                <a:latin typeface="Calibri" panose="020F0502020204030204" pitchFamily="34" charset="0"/>
                <a:ea typeface="Calibri" panose="020F0502020204030204" pitchFamily="34" charset="0"/>
                <a:cs typeface="Times New Roman" panose="02020603050405020304" pitchFamily="18" charset="0"/>
              </a:rPr>
              <a:t> </a:t>
            </a:r>
            <a:r>
              <a:rPr lang="es-PE" sz="2800" b="1" dirty="0" smtClean="0">
                <a:solidFill>
                  <a:srgbClr val="FFFF69"/>
                </a:solidFill>
                <a:effectLst>
                  <a:glow rad="50800">
                    <a:srgbClr val="484600">
                      <a:alpha val="96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positivismo humanista llega a decir con bastante autosuficiencia, que el hombre puede obtener muchas cosas por más imposible que parezca, solo con llenar su mente de pensamientos positivos, al punto de que es muy común utilizar la frase: “Descubre el campeón que hay en ti”.</a:t>
            </a:r>
            <a:endParaRPr lang="es-PE" sz="2800" dirty="0">
              <a:solidFill>
                <a:srgbClr val="FFFF69"/>
              </a:solidFill>
              <a:effectLst>
                <a:glow rad="50800">
                  <a:srgbClr val="484600">
                    <a:alpha val="96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48672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294468" y="356461"/>
            <a:ext cx="11654725" cy="4370208"/>
          </a:xfrm>
          <a:prstGeom prst="rect">
            <a:avLst/>
          </a:prstGeom>
          <a:noFill/>
        </p:spPr>
        <p:txBody>
          <a:bodyPr wrap="square" rtlCol="0">
            <a:spAutoFit/>
            <a:scene3d>
              <a:camera prst="obliqueBottomLeft"/>
              <a:lightRig rig="threePt" dir="t"/>
            </a:scene3d>
            <a:sp3d extrusionH="152400">
              <a:extrusionClr>
                <a:srgbClr val="462006"/>
              </a:extrusionClr>
            </a:sp3d>
          </a:bodyPr>
          <a:lstStyle/>
          <a:p>
            <a:pPr algn="ctr">
              <a:spcAft>
                <a:spcPts val="0"/>
              </a:spcAft>
            </a:pPr>
            <a:r>
              <a:rPr lang="es-PE" sz="2800" b="1"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Sin embargo, la Biblia en Apocalipsis 3:17-18, le responde al pensamiento humanista:</a:t>
            </a:r>
          </a:p>
          <a:p>
            <a:pPr algn="ctr">
              <a:spcAft>
                <a:spcPts val="0"/>
              </a:spcAft>
            </a:pPr>
            <a:r>
              <a:rPr lang="es-PE" sz="2800" b="1" baseline="30000"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17 </a:t>
            </a:r>
            <a:r>
              <a:rPr lang="es-PE" sz="2800" b="1"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Porque tú dices: Yo soy rico, y me he enriquecido, y de ninguna cosa tengo necesidad; y no sabes que tú eres un desventurado, miserable, pobre, ciego y desnudo.</a:t>
            </a:r>
          </a:p>
          <a:p>
            <a:pPr algn="ctr">
              <a:spcAft>
                <a:spcPts val="0"/>
              </a:spcAft>
            </a:pPr>
            <a:r>
              <a:rPr lang="es-PE" sz="2800" b="1" baseline="30000"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18 </a:t>
            </a:r>
            <a:r>
              <a:rPr lang="es-PE" sz="2800" b="1"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Por tanto, yo te aconsejo que de mí compres oro refinado en fuego, para que seas rico, y vestiduras blancas para vestirte, y que no se descubra la vergüenza de tu desnudez; y unge tus ojos con colirio, para que veas”.</a:t>
            </a:r>
            <a:endParaRPr lang="es-PE" sz="2800" b="1" dirty="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809034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71959" y="294468"/>
            <a:ext cx="11515241" cy="3970318"/>
          </a:xfrm>
          <a:prstGeom prst="rect">
            <a:avLst/>
          </a:prstGeom>
          <a:noFill/>
        </p:spPr>
        <p:txBody>
          <a:bodyPr wrap="square" rtlCol="0">
            <a:spAutoFit/>
            <a:scene3d>
              <a:camera prst="obliqueBottomLeft"/>
              <a:lightRig rig="threePt" dir="t"/>
            </a:scene3d>
            <a:sp3d extrusionH="127000">
              <a:extrusionClr>
                <a:srgbClr val="4A4800"/>
              </a:extrusionClr>
            </a:sp3d>
          </a:bodyPr>
          <a:lstStyle/>
          <a:p>
            <a:pPr algn="ctr"/>
            <a:r>
              <a:rPr lang="es-PE" sz="2800" b="1" dirty="0">
                <a:solidFill>
                  <a:srgbClr val="FFFF69"/>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Si hay algo que distingue al pensamiento humanista positivo es afirmar que el hombre puede alcanzar un alto grado de moralidad con pautas de humana sabiduría, sin embargo el humanismo es incapaz de penetrar al área espiritual del hombre y escudriñarlo como lo escudriña Dios a través del Espíritu Santo, es decir, el pensamiento humanista no alcanza a discernir la naturaleza caída pecaminosa que todos los seres humanos tienen y que se exterioriza apenas tenemos uso de razón.</a:t>
            </a:r>
            <a:endParaRPr lang="es-PE" sz="2800" dirty="0">
              <a:solidFill>
                <a:srgbClr val="FFFF69"/>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6477014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08122" y="263471"/>
            <a:ext cx="11375756" cy="2677656"/>
          </a:xfrm>
          <a:prstGeom prst="rect">
            <a:avLst/>
          </a:prstGeom>
          <a:noFill/>
        </p:spPr>
        <p:txBody>
          <a:bodyPr wrap="square" rtlCol="0">
            <a:spAutoFit/>
            <a:scene3d>
              <a:camera prst="obliqueBottomLeft"/>
              <a:lightRig rig="threePt" dir="t"/>
            </a:scene3d>
            <a:sp3d extrusionH="127000">
              <a:extrusionClr>
                <a:srgbClr val="4A4800"/>
              </a:extrusionClr>
            </a:sp3d>
          </a:bodyPr>
          <a:lstStyle/>
          <a:p>
            <a:pPr algn="ctr"/>
            <a:r>
              <a:rPr lang="es-PE" sz="2800" b="1" dirty="0">
                <a:solidFill>
                  <a:srgbClr val="FFFF69"/>
                </a:solidFill>
                <a:effectLst>
                  <a:glow rad="76200">
                    <a:srgbClr val="4A4800">
                      <a:alpha val="95000"/>
                    </a:srgbClr>
                  </a:glow>
                  <a:outerShdw blurRad="38100" dist="38100" dir="2700000" algn="tl">
                    <a:srgbClr val="000000">
                      <a:alpha val="43137"/>
                    </a:srgbClr>
                  </a:outerShdw>
                </a:effectLst>
                <a:latin typeface="Arial Black" panose="020B0A04020102020204" pitchFamily="34" charset="0"/>
              </a:rPr>
              <a:t>En otras palabras, el pensamiento positivo humanista no puede comprender que el hombre de por si tiene una tendencia natural al mal, y que la Biblia lo llama con nombre propio, PECADO, ya que es el mismo hombre quién viola los mandatos y preceptos de Dios de manera consciente o </a:t>
            </a:r>
            <a:r>
              <a:rPr lang="es-PE" sz="2800" b="1" dirty="0" smtClean="0">
                <a:solidFill>
                  <a:srgbClr val="FFFF69"/>
                </a:solidFill>
                <a:effectLst>
                  <a:glow rad="76200">
                    <a:srgbClr val="4A4800">
                      <a:alpha val="95000"/>
                    </a:srgbClr>
                  </a:glow>
                  <a:outerShdw blurRad="38100" dist="38100" dir="2700000" algn="tl">
                    <a:srgbClr val="000000">
                      <a:alpha val="43137"/>
                    </a:srgbClr>
                  </a:outerShdw>
                </a:effectLst>
                <a:latin typeface="Arial Black" panose="020B0A04020102020204" pitchFamily="34" charset="0"/>
              </a:rPr>
              <a:t>inconsciente, …….</a:t>
            </a:r>
            <a:endParaRPr lang="es-PE" sz="2800" dirty="0">
              <a:solidFill>
                <a:srgbClr val="FFFF69"/>
              </a:solidFill>
              <a:effectLst>
                <a:glow rad="76200">
                  <a:srgbClr val="4A4800">
                    <a:alpha val="95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3367221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80447" y="418454"/>
            <a:ext cx="11313763" cy="3970318"/>
          </a:xfrm>
          <a:prstGeom prst="rect">
            <a:avLst/>
          </a:prstGeom>
          <a:noFill/>
        </p:spPr>
        <p:txBody>
          <a:bodyPr wrap="square" rtlCol="0">
            <a:spAutoFit/>
          </a:bodyPr>
          <a:lstStyle/>
          <a:p>
            <a:pPr algn="ctr"/>
            <a:r>
              <a:rPr lang="es-ES"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 </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por lo que el pensamiento humanista para paliar los problemas de conducta del hombre solo da recetas temporales de moralidad humana, pero no solucionan el problema de fondo, que es el pecado escrito en el corazón del hombre que lo esclaviza y lo obliga a cometer cosas que muchas veces no quiere hacer y que solo Jesucristo puede perdonar, quitar y limpiar a través de su bendita sangre derramada en la cruz del Calvario hace 2,000 años</a:t>
            </a: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a:t>
            </a:r>
            <a:endParaRPr lang="es-PE" sz="2800"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199526653"/>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77125" y="340963"/>
            <a:ext cx="11437749" cy="3539430"/>
          </a:xfrm>
          <a:prstGeom prst="rect">
            <a:avLst/>
          </a:prstGeom>
          <a:noFill/>
        </p:spPr>
        <p:txBody>
          <a:bodyPr wrap="square" rtlCol="0">
            <a:spAutoFit/>
            <a:scene3d>
              <a:camera prst="obliqueBottomLeft"/>
              <a:lightRig rig="threePt" dir="t"/>
            </a:scene3d>
            <a:sp3d extrusionH="152400">
              <a:extrusionClr>
                <a:srgbClr val="002E3E"/>
              </a:extrusionClr>
            </a:sp3d>
          </a:bodyPr>
          <a:lstStyle/>
          <a:p>
            <a:pPr algn="ctr"/>
            <a:r>
              <a:rPr lang="es-PE" sz="2800" b="1" dirty="0">
                <a:solidFill>
                  <a:srgbClr val="7EDCFE"/>
                </a:solidFill>
                <a:effectLst>
                  <a:glow rad="76200">
                    <a:srgbClr val="002E3E">
                      <a:alpha val="94000"/>
                    </a:srgbClr>
                  </a:glow>
                  <a:outerShdw blurRad="38100" dist="38100" dir="2700000" algn="tl">
                    <a:srgbClr val="000000">
                      <a:alpha val="43137"/>
                    </a:srgbClr>
                  </a:outerShdw>
                </a:effectLst>
                <a:latin typeface="Arial Black" panose="020B0A04020102020204" pitchFamily="34" charset="0"/>
              </a:rPr>
              <a:t>Por lo general, las personas cuya vida se rigen por el pensamiento positivo humanista practican un tipo de moralidad que en la mayoría de los casos nada tiene que ver con los mandatos de la Palabra de Dios, pues ellos tienden a hacer juicios de valor respecto de personas que no siguen el mismo estándar moral que ellos y que de alguna manera lo podemos comparar con el pasaje del Evangelio de Lucas 18: 9-14, que nos dice:</a:t>
            </a:r>
            <a:endParaRPr lang="es-PE" sz="2800" dirty="0">
              <a:solidFill>
                <a:srgbClr val="7EDCFE"/>
              </a:solidFill>
              <a:effectLst>
                <a:glow rad="76200">
                  <a:srgbClr val="002E3E">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262277497"/>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61627" y="263471"/>
            <a:ext cx="11468746" cy="3970318"/>
          </a:xfrm>
          <a:prstGeom prst="rect">
            <a:avLst/>
          </a:prstGeom>
          <a:noFill/>
        </p:spPr>
        <p:txBody>
          <a:bodyPr wrap="square" rtlCol="0">
            <a:spAutoFit/>
            <a:scene3d>
              <a:camera prst="obliqueBottomLeft"/>
              <a:lightRig rig="threePt" dir="t"/>
            </a:scene3d>
            <a:sp3d extrusionH="152400">
              <a:extrusionClr>
                <a:srgbClr val="401D06"/>
              </a:extrusionClr>
            </a:sp3d>
          </a:bodyPr>
          <a:lstStyle/>
          <a:p>
            <a:pPr algn="ctr"/>
            <a:r>
              <a:rPr lang="es-PE" sz="2800" b="1" dirty="0">
                <a:solidFill>
                  <a:schemeClr val="accent2">
                    <a:lumMod val="60000"/>
                    <a:lumOff val="40000"/>
                  </a:schemeClr>
                </a:solidFill>
                <a:effectLst>
                  <a:glow rad="76200">
                    <a:srgbClr val="401D06">
                      <a:alpha val="94000"/>
                    </a:srgbClr>
                  </a:glow>
                  <a:outerShdw blurRad="38100" dist="38100" dir="2700000" algn="tl">
                    <a:srgbClr val="000000">
                      <a:alpha val="43137"/>
                    </a:srgbClr>
                  </a:outerShdw>
                </a:effectLst>
                <a:latin typeface="Arial Black" panose="020B0A04020102020204" pitchFamily="34" charset="0"/>
              </a:rPr>
              <a:t>“</a:t>
            </a:r>
            <a:r>
              <a:rPr lang="es-PE" sz="2800" b="1" baseline="30000" dirty="0">
                <a:solidFill>
                  <a:schemeClr val="accent2">
                    <a:lumMod val="60000"/>
                    <a:lumOff val="40000"/>
                  </a:schemeClr>
                </a:solidFill>
                <a:effectLst>
                  <a:glow rad="76200">
                    <a:srgbClr val="401D06">
                      <a:alpha val="94000"/>
                    </a:srgbClr>
                  </a:glow>
                  <a:outerShdw blurRad="38100" dist="38100" dir="2700000" algn="tl">
                    <a:srgbClr val="000000">
                      <a:alpha val="43137"/>
                    </a:srgbClr>
                  </a:outerShdw>
                </a:effectLst>
                <a:latin typeface="Arial Black" panose="020B0A04020102020204" pitchFamily="34" charset="0"/>
              </a:rPr>
              <a:t>9 </a:t>
            </a:r>
            <a:r>
              <a:rPr lang="es-PE" sz="2800" b="1" dirty="0">
                <a:solidFill>
                  <a:schemeClr val="accent2">
                    <a:lumMod val="60000"/>
                    <a:lumOff val="40000"/>
                  </a:schemeClr>
                </a:solidFill>
                <a:effectLst>
                  <a:glow rad="76200">
                    <a:srgbClr val="401D06">
                      <a:alpha val="94000"/>
                    </a:srgbClr>
                  </a:glow>
                  <a:outerShdw blurRad="38100" dist="38100" dir="2700000" algn="tl">
                    <a:srgbClr val="000000">
                      <a:alpha val="43137"/>
                    </a:srgbClr>
                  </a:outerShdw>
                </a:effectLst>
                <a:latin typeface="Arial Black" panose="020B0A04020102020204" pitchFamily="34" charset="0"/>
              </a:rPr>
              <a:t>A unos que confiaban en sí mismos como justos, y menospreciaban a los otros, [Jesús] dijo también esta parábola:</a:t>
            </a:r>
          </a:p>
          <a:p>
            <a:pPr algn="ctr"/>
            <a:r>
              <a:rPr lang="es-PE" sz="2800" b="1" baseline="30000" dirty="0">
                <a:solidFill>
                  <a:schemeClr val="accent2">
                    <a:lumMod val="60000"/>
                    <a:lumOff val="40000"/>
                  </a:schemeClr>
                </a:solidFill>
                <a:effectLst>
                  <a:glow rad="76200">
                    <a:srgbClr val="401D06">
                      <a:alpha val="94000"/>
                    </a:srgbClr>
                  </a:glow>
                  <a:outerShdw blurRad="38100" dist="38100" dir="2700000" algn="tl">
                    <a:srgbClr val="000000">
                      <a:alpha val="43137"/>
                    </a:srgbClr>
                  </a:outerShdw>
                </a:effectLst>
                <a:latin typeface="Arial Black" panose="020B0A04020102020204" pitchFamily="34" charset="0"/>
              </a:rPr>
              <a:t>10 </a:t>
            </a:r>
            <a:r>
              <a:rPr lang="es-PE" sz="2800" b="1" dirty="0">
                <a:solidFill>
                  <a:schemeClr val="accent2">
                    <a:lumMod val="60000"/>
                    <a:lumOff val="40000"/>
                  </a:schemeClr>
                </a:solidFill>
                <a:effectLst>
                  <a:glow rad="76200">
                    <a:srgbClr val="401D06">
                      <a:alpha val="94000"/>
                    </a:srgbClr>
                  </a:glow>
                  <a:outerShdw blurRad="38100" dist="38100" dir="2700000" algn="tl">
                    <a:srgbClr val="000000">
                      <a:alpha val="43137"/>
                    </a:srgbClr>
                  </a:outerShdw>
                </a:effectLst>
                <a:latin typeface="Arial Black" panose="020B0A04020102020204" pitchFamily="34" charset="0"/>
              </a:rPr>
              <a:t>Dos hombres subieron al templo a orar: uno era fariseo, y el otro publicano.</a:t>
            </a:r>
          </a:p>
          <a:p>
            <a:pPr algn="ctr"/>
            <a:r>
              <a:rPr lang="es-PE" sz="2800" b="1" baseline="30000" dirty="0">
                <a:solidFill>
                  <a:schemeClr val="accent2">
                    <a:lumMod val="60000"/>
                    <a:lumOff val="40000"/>
                  </a:schemeClr>
                </a:solidFill>
                <a:effectLst>
                  <a:glow rad="76200">
                    <a:srgbClr val="401D06">
                      <a:alpha val="94000"/>
                    </a:srgbClr>
                  </a:glow>
                  <a:outerShdw blurRad="38100" dist="38100" dir="2700000" algn="tl">
                    <a:srgbClr val="000000">
                      <a:alpha val="43137"/>
                    </a:srgbClr>
                  </a:outerShdw>
                </a:effectLst>
                <a:latin typeface="Arial Black" panose="020B0A04020102020204" pitchFamily="34" charset="0"/>
              </a:rPr>
              <a:t>11 </a:t>
            </a:r>
            <a:r>
              <a:rPr lang="es-PE" sz="2800" b="1" dirty="0">
                <a:solidFill>
                  <a:schemeClr val="accent2">
                    <a:lumMod val="60000"/>
                    <a:lumOff val="40000"/>
                  </a:schemeClr>
                </a:solidFill>
                <a:effectLst>
                  <a:glow rad="76200">
                    <a:srgbClr val="401D06">
                      <a:alpha val="94000"/>
                    </a:srgbClr>
                  </a:glow>
                  <a:outerShdw blurRad="38100" dist="38100" dir="2700000" algn="tl">
                    <a:srgbClr val="000000">
                      <a:alpha val="43137"/>
                    </a:srgbClr>
                  </a:outerShdw>
                </a:effectLst>
                <a:latin typeface="Arial Black" panose="020B0A04020102020204" pitchFamily="34" charset="0"/>
              </a:rPr>
              <a:t>El fariseo, puesto en pie, oraba consigo mismo de esta manera: Dios, te doy gracias porque no soy como los otros hombres, ladrones, injustos, adúlteros, ni aun como este publicano;</a:t>
            </a:r>
          </a:p>
        </p:txBody>
      </p:sp>
    </p:spTree>
    <p:extLst>
      <p:ext uri="{BB962C8B-B14F-4D97-AF65-F5344CB8AC3E}">
        <p14:creationId xmlns:p14="http://schemas.microsoft.com/office/powerpoint/2010/main" val="175749318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CuadroTexto 1"/>
          <p:cNvSpPr txBox="1"/>
          <p:nvPr/>
        </p:nvSpPr>
        <p:spPr>
          <a:xfrm>
            <a:off x="247972" y="340962"/>
            <a:ext cx="6323309" cy="6124754"/>
          </a:xfrm>
          <a:prstGeom prst="rect">
            <a:avLst/>
          </a:prstGeom>
          <a:noFill/>
        </p:spPr>
        <p:txBody>
          <a:bodyPr wrap="square" rtlCol="0">
            <a:spAutoFit/>
          </a:bodyPr>
          <a:lstStyle/>
          <a:p>
            <a:pPr algn="ctr"/>
            <a:r>
              <a:rPr lang="es-PE" sz="2800" b="1" baseline="30000" dirty="0">
                <a:solidFill>
                  <a:schemeClr val="bg1"/>
                </a:solidFill>
                <a:effectLst>
                  <a:outerShdw blurRad="38100" dist="38100" dir="2700000" algn="tl">
                    <a:srgbClr val="000000">
                      <a:alpha val="43137"/>
                    </a:srgbClr>
                  </a:outerShdw>
                </a:effectLst>
                <a:latin typeface="Arial Black" panose="020B0A04020102020204" pitchFamily="34" charset="0"/>
              </a:rPr>
              <a:t>12 </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ayuno dos veces a la semana, doy diezmos de todo lo que gano.</a:t>
            </a:r>
          </a:p>
          <a:p>
            <a:pPr algn="ctr"/>
            <a:r>
              <a:rPr lang="es-PE" sz="2800" b="1" baseline="30000" dirty="0">
                <a:solidFill>
                  <a:schemeClr val="bg1"/>
                </a:solidFill>
                <a:effectLst>
                  <a:outerShdw blurRad="38100" dist="38100" dir="2700000" algn="tl">
                    <a:srgbClr val="000000">
                      <a:alpha val="43137"/>
                    </a:srgbClr>
                  </a:outerShdw>
                </a:effectLst>
                <a:latin typeface="Arial Black" panose="020B0A04020102020204" pitchFamily="34" charset="0"/>
              </a:rPr>
              <a:t>13 </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Mas el publicano, estando lejos, no quería ni aun alzar los ojos al cielo, sino que se golpeaba el pecho, diciendo: Dios, sé propicio a mí, pecador.</a:t>
            </a:r>
          </a:p>
          <a:p>
            <a:pPr algn="ctr"/>
            <a:r>
              <a:rPr lang="es-PE" sz="2800" b="1" baseline="30000" dirty="0">
                <a:solidFill>
                  <a:schemeClr val="bg1"/>
                </a:solidFill>
                <a:effectLst>
                  <a:outerShdw blurRad="38100" dist="38100" dir="2700000" algn="tl">
                    <a:srgbClr val="000000">
                      <a:alpha val="43137"/>
                    </a:srgbClr>
                  </a:outerShdw>
                </a:effectLst>
                <a:latin typeface="Arial Black" panose="020B0A04020102020204" pitchFamily="34" charset="0"/>
              </a:rPr>
              <a:t>14 </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Os digo que éste descendió a su casa justificado antes que el otro; porque cualquiera que se enaltece, será humillado; y el que se humilla será enaltecido”.</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71281" y="1069381"/>
            <a:ext cx="5459277" cy="4367421"/>
          </a:xfrm>
          <a:prstGeom prst="rect">
            <a:avLst/>
          </a:prstGeom>
          <a:effectLst>
            <a:softEdge rad="127000"/>
          </a:effectLst>
        </p:spPr>
      </p:pic>
    </p:spTree>
    <p:extLst>
      <p:ext uri="{BB962C8B-B14F-4D97-AF65-F5344CB8AC3E}">
        <p14:creationId xmlns:p14="http://schemas.microsoft.com/office/powerpoint/2010/main" val="2692640440"/>
      </p:ext>
    </p:extLst>
  </p:cSld>
  <p:clrMapOvr>
    <a:masterClrMapping/>
  </p:clrMapOvr>
  <p:transition spd="slow">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87458" y="480447"/>
            <a:ext cx="11499742" cy="3539430"/>
          </a:xfrm>
          <a:prstGeom prst="rect">
            <a:avLst/>
          </a:prstGeom>
          <a:noFill/>
        </p:spPr>
        <p:txBody>
          <a:bodyPr wrap="square" rtlCol="0">
            <a:spAutoFit/>
            <a:scene3d>
              <a:camera prst="obliqueBottomLeft"/>
              <a:lightRig rig="threePt" dir="t"/>
            </a:scene3d>
            <a:sp3d extrusionH="127000">
              <a:extrusionClr>
                <a:srgbClr val="0D2235"/>
              </a:extrusionClr>
            </a:sp3d>
          </a:bodyPr>
          <a:lstStyle/>
          <a:p>
            <a:pPr algn="ctr"/>
            <a:r>
              <a:rPr lang="es-PE" sz="2800" b="1" dirty="0">
                <a:solidFill>
                  <a:srgbClr val="83B9DD"/>
                </a:solidFill>
                <a:effectLst>
                  <a:glow rad="76200">
                    <a:srgbClr val="0D2235">
                      <a:alpha val="94000"/>
                    </a:srgbClr>
                  </a:glow>
                  <a:outerShdw blurRad="38100" dist="38100" dir="2700000" algn="tl">
                    <a:srgbClr val="000000">
                      <a:alpha val="43137"/>
                    </a:srgbClr>
                  </a:outerShdw>
                </a:effectLst>
                <a:latin typeface="Arial Black" panose="020B0A04020102020204" pitchFamily="34" charset="0"/>
              </a:rPr>
              <a:t>Amado lector, muchas veces la persona cuya vida se rige por el pensamiento positivo humanista tiende a ser como el fariseo que señala </a:t>
            </a:r>
            <a:r>
              <a:rPr lang="es-PE" sz="2800" b="1" dirty="0" smtClean="0">
                <a:solidFill>
                  <a:srgbClr val="83B9DD"/>
                </a:solidFill>
                <a:effectLst>
                  <a:glow rad="76200">
                    <a:srgbClr val="0D2235">
                      <a:alpha val="94000"/>
                    </a:srgbClr>
                  </a:glow>
                  <a:outerShdw blurRad="38100" dist="38100" dir="2700000" algn="tl">
                    <a:srgbClr val="000000">
                      <a:alpha val="43137"/>
                    </a:srgbClr>
                  </a:outerShdw>
                </a:effectLst>
                <a:latin typeface="Arial Black" panose="020B0A04020102020204" pitchFamily="34" charset="0"/>
              </a:rPr>
              <a:t>las </a:t>
            </a:r>
            <a:r>
              <a:rPr lang="es-PE" sz="2800" b="1" dirty="0">
                <a:solidFill>
                  <a:srgbClr val="83B9DD"/>
                </a:solidFill>
                <a:effectLst>
                  <a:glow rad="76200">
                    <a:srgbClr val="0D2235">
                      <a:alpha val="94000"/>
                    </a:srgbClr>
                  </a:glow>
                  <a:outerShdw blurRad="38100" dist="38100" dir="2700000" algn="tl">
                    <a:srgbClr val="000000">
                      <a:alpha val="43137"/>
                    </a:srgbClr>
                  </a:outerShdw>
                </a:effectLst>
                <a:latin typeface="Arial Black" panose="020B0A04020102020204" pitchFamily="34" charset="0"/>
              </a:rPr>
              <a:t>faltas y deficiencias de las personas que no tienen su mismo estándar moral, por lo que éstos en su opinión se creen más justos que aquéllos; sin embargo los moralistas no se dan cuenta que ellos también son pecadores como aquéllos a quienes juzgan.</a:t>
            </a:r>
            <a:endParaRPr lang="es-PE" sz="2800" dirty="0">
              <a:solidFill>
                <a:srgbClr val="83B9DD"/>
              </a:solidFill>
              <a:effectLst>
                <a:glow rad="76200">
                  <a:srgbClr val="0D2235">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131628360"/>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56461" y="387458"/>
            <a:ext cx="11484244" cy="3108543"/>
          </a:xfrm>
          <a:prstGeom prst="rect">
            <a:avLst/>
          </a:prstGeom>
          <a:noFill/>
        </p:spPr>
        <p:txBody>
          <a:bodyPr wrap="square" rtlCol="0">
            <a:spAutoFit/>
            <a:scene3d>
              <a:camera prst="obliqueBottomLeft"/>
              <a:lightRig rig="threePt" dir="t"/>
            </a:scene3d>
            <a:sp3d extrusionH="152400">
              <a:extrusionClr>
                <a:srgbClr val="474907"/>
              </a:extrusionClr>
            </a:sp3d>
          </a:bodyPr>
          <a:lstStyle/>
          <a:p>
            <a:pPr algn="ctr"/>
            <a:r>
              <a:rPr lang="es-PE" sz="2800" b="1" dirty="0">
                <a:solidFill>
                  <a:srgbClr val="ECF05A"/>
                </a:solidFill>
                <a:effectLst>
                  <a:glow rad="76200">
                    <a:srgbClr val="474907">
                      <a:alpha val="94000"/>
                    </a:srgbClr>
                  </a:glow>
                  <a:outerShdw blurRad="38100" dist="38100" dir="2700000" algn="tl">
                    <a:srgbClr val="000000">
                      <a:alpha val="43137"/>
                    </a:srgbClr>
                  </a:outerShdw>
                </a:effectLst>
                <a:latin typeface="Arial Black" panose="020B0A04020102020204" pitchFamily="34" charset="0"/>
              </a:rPr>
              <a:t>Por algo la Palabra de Dios nos dice en Romanos 3:23 “por cuanto TODOS PECARON Y ESTÁN DESTITUIDOS DE LA GLORIA DE DIOS”.</a:t>
            </a:r>
          </a:p>
          <a:p>
            <a:pPr algn="ctr"/>
            <a:r>
              <a:rPr lang="es-PE" sz="2800" b="1" dirty="0">
                <a:solidFill>
                  <a:srgbClr val="ECF05A"/>
                </a:solidFill>
                <a:effectLst>
                  <a:glow rad="76200">
                    <a:srgbClr val="474907">
                      <a:alpha val="94000"/>
                    </a:srgbClr>
                  </a:glow>
                  <a:outerShdw blurRad="38100" dist="38100" dir="2700000" algn="tl">
                    <a:srgbClr val="000000">
                      <a:alpha val="43137"/>
                    </a:srgbClr>
                  </a:outerShdw>
                </a:effectLst>
                <a:latin typeface="Arial Black" panose="020B0A04020102020204" pitchFamily="34" charset="0"/>
              </a:rPr>
              <a:t>Eso quiere decir que todo ser humano desde el más moralista hasta la persona que carece de dichos valores no pueden estar delante de la presencia de Dios, porque el pecado de ambos los enemista con </a:t>
            </a:r>
            <a:r>
              <a:rPr lang="es-PE" sz="2800" b="1" dirty="0" smtClean="0">
                <a:solidFill>
                  <a:srgbClr val="ECF05A"/>
                </a:solidFill>
                <a:effectLst>
                  <a:glow rad="76200">
                    <a:srgbClr val="474907">
                      <a:alpha val="94000"/>
                    </a:srgbClr>
                  </a:glow>
                  <a:outerShdw blurRad="38100" dist="38100" dir="2700000" algn="tl">
                    <a:srgbClr val="000000">
                      <a:alpha val="43137"/>
                    </a:srgbClr>
                  </a:outerShdw>
                </a:effectLst>
                <a:latin typeface="Arial Black" panose="020B0A04020102020204" pitchFamily="34" charset="0"/>
              </a:rPr>
              <a:t>Dios……..</a:t>
            </a:r>
            <a:endParaRPr lang="es-PE" sz="2800" b="1" dirty="0">
              <a:solidFill>
                <a:srgbClr val="ECF05A"/>
              </a:solidFill>
              <a:effectLst>
                <a:glow rad="76200">
                  <a:srgbClr val="474907">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437151860"/>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80448" y="433952"/>
            <a:ext cx="11220773" cy="4401205"/>
          </a:xfrm>
          <a:prstGeom prst="rect">
            <a:avLst/>
          </a:prstGeom>
          <a:noFill/>
        </p:spPr>
        <p:txBody>
          <a:bodyPr wrap="square" rtlCol="0">
            <a:spAutoFit/>
          </a:bodyPr>
          <a:lstStyle/>
          <a:p>
            <a:pPr algn="ct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y solo si ambas categorías de personas se arrepienten ante Dios y deciden recibir a Cristo como Señor y Salvador (según Romanos 10:9-10), solo en ese caso, se daría una reconciliación entre el pecador y Dios, a través de Jesucristo, de modo que el hombre tenga el calificativo de justo, no por mérito propio de sus </a:t>
            </a:r>
            <a:r>
              <a:rPr lang="es-PE" sz="2800" b="1" dirty="0" smtClean="0">
                <a:solidFill>
                  <a:schemeClr val="bg1"/>
                </a:solidFill>
                <a:effectLst>
                  <a:outerShdw blurRad="38100" dist="38100" dir="2700000" algn="tl">
                    <a:srgbClr val="000000">
                      <a:alpha val="43137"/>
                    </a:srgbClr>
                  </a:outerShdw>
                </a:effectLst>
                <a:latin typeface="Arial Black" panose="020B0A04020102020204" pitchFamily="34" charset="0"/>
              </a:rPr>
              <a:t>buenas obras, </a:t>
            </a:r>
            <a:r>
              <a:rPr lang="es-PE" sz="2800" b="1" dirty="0">
                <a:solidFill>
                  <a:schemeClr val="bg1"/>
                </a:solidFill>
                <a:effectLst>
                  <a:outerShdw blurRad="38100" dist="38100" dir="2700000" algn="tl">
                    <a:srgbClr val="000000">
                      <a:alpha val="43137"/>
                    </a:srgbClr>
                  </a:outerShdw>
                </a:effectLst>
                <a:latin typeface="Arial Black" panose="020B0A04020102020204" pitchFamily="34" charset="0"/>
              </a:rPr>
              <a:t>sino que su justicia proviene por haber creído en Jesucristo, tal como atestigua Romanos 5:1, que dice “Justificados, pues, por la fe, tenemos paz para con Dios por medio de nuestro Señor Jesucristo”.</a:t>
            </a:r>
            <a:endParaRPr lang="es-PE" sz="2800"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726523290"/>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18454" y="464949"/>
            <a:ext cx="11344760" cy="3108543"/>
          </a:xfrm>
          <a:prstGeom prst="rect">
            <a:avLst/>
          </a:prstGeom>
          <a:noFill/>
        </p:spPr>
        <p:txBody>
          <a:bodyPr wrap="square" rtlCol="0">
            <a:spAutoFit/>
            <a:scene3d>
              <a:camera prst="obliqueBottomLeft"/>
              <a:lightRig rig="threePt" dir="t"/>
            </a:scene3d>
            <a:sp3d extrusionH="152400">
              <a:extrusionClr>
                <a:srgbClr val="260E2C"/>
              </a:extrusionClr>
            </a:sp3d>
          </a:bodyPr>
          <a:lstStyle/>
          <a:p>
            <a:pPr algn="ctr"/>
            <a:r>
              <a:rPr lang="es-PE" sz="2800" b="1" dirty="0">
                <a:solidFill>
                  <a:srgbClr val="DCB1E7"/>
                </a:solidFill>
                <a:effectLst>
                  <a:glow rad="76200">
                    <a:srgbClr val="260E2C">
                      <a:alpha val="94000"/>
                    </a:srgbClr>
                  </a:glow>
                  <a:outerShdw blurRad="38100" dist="38100" dir="2700000" algn="tl">
                    <a:srgbClr val="000000">
                      <a:alpha val="43137"/>
                    </a:srgbClr>
                  </a:outerShdw>
                </a:effectLst>
                <a:latin typeface="Arial Black" panose="020B0A04020102020204" pitchFamily="34" charset="0"/>
              </a:rPr>
              <a:t>Apreciado lector, ahora comprende Ud. ¿Por qué Dios en Apocalipsis 3:17-18, dice a las personas autosuficientes que tienen cierta comodidad y logran un nivel de vida decorosa, que son desventurados, miserables, pobres, ciegos y desnudos?</a:t>
            </a:r>
          </a:p>
          <a:p>
            <a:pPr algn="ctr"/>
            <a:r>
              <a:rPr lang="es-PE" sz="2800" b="1" dirty="0">
                <a:solidFill>
                  <a:srgbClr val="DCB1E7"/>
                </a:solidFill>
                <a:effectLst>
                  <a:glow rad="76200">
                    <a:srgbClr val="260E2C">
                      <a:alpha val="94000"/>
                    </a:srgbClr>
                  </a:glow>
                  <a:outerShdw blurRad="38100" dist="38100" dir="2700000" algn="tl">
                    <a:srgbClr val="000000">
                      <a:alpha val="43137"/>
                    </a:srgbClr>
                  </a:outerShdw>
                </a:effectLst>
                <a:latin typeface="Arial Black" panose="020B0A04020102020204" pitchFamily="34" charset="0"/>
              </a:rPr>
              <a:t>Precisamente por su condición espiritual, ya que ellos no se dan cuenta que son pecadores.</a:t>
            </a:r>
          </a:p>
        </p:txBody>
      </p:sp>
    </p:spTree>
    <p:extLst>
      <p:ext uri="{BB962C8B-B14F-4D97-AF65-F5344CB8AC3E}">
        <p14:creationId xmlns:p14="http://schemas.microsoft.com/office/powerpoint/2010/main" val="2650838520"/>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31369" y="278970"/>
            <a:ext cx="11329261" cy="3539430"/>
          </a:xfrm>
          <a:prstGeom prst="rect">
            <a:avLst/>
          </a:prstGeom>
          <a:noFill/>
        </p:spPr>
        <p:txBody>
          <a:bodyPr wrap="square" rtlCol="0">
            <a:spAutoFit/>
            <a:scene3d>
              <a:camera prst="obliqueBottomLeft"/>
              <a:lightRig rig="threePt" dir="t"/>
            </a:scene3d>
            <a:sp3d extrusionH="127000">
              <a:extrusionClr>
                <a:srgbClr val="414206"/>
              </a:extrusionClr>
            </a:sp3d>
          </a:bodyPr>
          <a:lstStyle/>
          <a:p>
            <a:pPr algn="ctr"/>
            <a:r>
              <a:rPr lang="es-PE" sz="2800" b="1" dirty="0">
                <a:solidFill>
                  <a:srgbClr val="ECF05A"/>
                </a:solidFill>
                <a:effectLst>
                  <a:glow rad="76200">
                    <a:srgbClr val="414206">
                      <a:alpha val="94000"/>
                    </a:srgbClr>
                  </a:glow>
                  <a:outerShdw blurRad="38100" dist="38100" dir="2700000" algn="tl">
                    <a:srgbClr val="000000">
                      <a:alpha val="43137"/>
                    </a:srgbClr>
                  </a:outerShdw>
                </a:effectLst>
                <a:latin typeface="Arial Black" panose="020B0A04020102020204" pitchFamily="34" charset="0"/>
              </a:rPr>
              <a:t>Por eso Dios les recomienda en sentido espiritual que echen sobre sus ojos colirio para que vean bien (en este caso, que lean y escudriñen la Palabra de Dios, lo cual posibilitará que se abran sus ojos espirituales). </a:t>
            </a:r>
          </a:p>
          <a:p>
            <a:pPr algn="ctr"/>
            <a:r>
              <a:rPr lang="es-PE" sz="2800" b="1" dirty="0">
                <a:solidFill>
                  <a:srgbClr val="ECF05A"/>
                </a:solidFill>
                <a:effectLst>
                  <a:glow rad="76200">
                    <a:srgbClr val="414206">
                      <a:alpha val="94000"/>
                    </a:srgbClr>
                  </a:glow>
                  <a:outerShdw blurRad="38100" dist="38100" dir="2700000" algn="tl">
                    <a:srgbClr val="000000">
                      <a:alpha val="43137"/>
                    </a:srgbClr>
                  </a:outerShdw>
                </a:effectLst>
                <a:latin typeface="Arial Black" panose="020B0A04020102020204" pitchFamily="34" charset="0"/>
              </a:rPr>
              <a:t>Les recomienda </a:t>
            </a:r>
            <a:r>
              <a:rPr lang="es-PE" sz="2800" b="1" dirty="0" smtClean="0">
                <a:solidFill>
                  <a:srgbClr val="ECF05A"/>
                </a:solidFill>
                <a:effectLst>
                  <a:glow rad="76200">
                    <a:srgbClr val="414206">
                      <a:alpha val="94000"/>
                    </a:srgbClr>
                  </a:glow>
                  <a:outerShdw blurRad="38100" dist="38100" dir="2700000" algn="tl">
                    <a:srgbClr val="000000">
                      <a:alpha val="43137"/>
                    </a:srgbClr>
                  </a:outerShdw>
                </a:effectLst>
                <a:latin typeface="Arial Black" panose="020B0A04020102020204" pitchFamily="34" charset="0"/>
              </a:rPr>
              <a:t>además, </a:t>
            </a:r>
            <a:r>
              <a:rPr lang="es-PE" sz="2800" b="1" dirty="0">
                <a:solidFill>
                  <a:srgbClr val="ECF05A"/>
                </a:solidFill>
                <a:effectLst>
                  <a:glow rad="76200">
                    <a:srgbClr val="414206">
                      <a:alpha val="94000"/>
                    </a:srgbClr>
                  </a:glow>
                  <a:outerShdw blurRad="38100" dist="38100" dir="2700000" algn="tl">
                    <a:srgbClr val="000000">
                      <a:alpha val="43137"/>
                    </a:srgbClr>
                  </a:outerShdw>
                </a:effectLst>
                <a:latin typeface="Arial Black" panose="020B0A04020102020204" pitchFamily="34" charset="0"/>
              </a:rPr>
              <a:t>que se vistan de vestiduras blancas y el blanco es sinónimo de pureza, de que una persona decide voluntariamente apartarse de lo malo y obedecer la Palabra de Dios.</a:t>
            </a:r>
          </a:p>
        </p:txBody>
      </p:sp>
    </p:spTree>
    <p:extLst>
      <p:ext uri="{BB962C8B-B14F-4D97-AF65-F5344CB8AC3E}">
        <p14:creationId xmlns:p14="http://schemas.microsoft.com/office/powerpoint/2010/main" val="3463221828"/>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71959" y="387458"/>
            <a:ext cx="11468746" cy="2677656"/>
          </a:xfrm>
          <a:prstGeom prst="rect">
            <a:avLst/>
          </a:prstGeom>
          <a:noFill/>
        </p:spPr>
        <p:txBody>
          <a:bodyPr wrap="square" rtlCol="0">
            <a:spAutoFit/>
            <a:scene3d>
              <a:camera prst="obliqueBottomLeft"/>
              <a:lightRig rig="threePt" dir="t"/>
            </a:scene3d>
            <a:sp3d extrusionH="152400">
              <a:extrusionClr>
                <a:srgbClr val="462006"/>
              </a:extrusionClr>
            </a:sp3d>
          </a:bodyPr>
          <a:lstStyle/>
          <a:p>
            <a:pPr algn="ctr"/>
            <a:r>
              <a:rPr lang="es-PE" sz="2800" b="1" dirty="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De las frases positivas que compartí líneas arriba, también se hace referencia de cómo llegar a ser el hombre correcto y para ello se menciona seguir lo que dicta tu mente o corazón así como tu intuición; y que la forma de ser sabio es cambiándose a sí mismo, antes </a:t>
            </a:r>
            <a:r>
              <a:rPr lang="es-PE" sz="2800" b="1"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que </a:t>
            </a:r>
            <a:r>
              <a:rPr lang="es-PE" sz="2800" b="1" dirty="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querer cambiar el mundo.</a:t>
            </a:r>
            <a:endParaRPr lang="es-PE" sz="2800" dirty="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869328508"/>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0" y="366623"/>
            <a:ext cx="5129939" cy="6124754"/>
          </a:xfrm>
          <a:prstGeom prst="rect">
            <a:avLst/>
          </a:prstGeom>
          <a:noFill/>
          <a:scene3d>
            <a:camera prst="obliqueBottomLeft"/>
            <a:lightRig rig="threePt" dir="t"/>
          </a:scene3d>
        </p:spPr>
        <p:txBody>
          <a:bodyPr wrap="square" rtlCol="0">
            <a:spAutoFit/>
            <a:sp3d extrusionH="127000">
              <a:extrusionClr>
                <a:srgbClr val="252D1F"/>
              </a:extrusionClr>
            </a:sp3d>
          </a:bodyPr>
          <a:lstStyle/>
          <a:p>
            <a:pPr algn="ctr"/>
            <a:r>
              <a:rPr lang="es-PE" sz="2800" b="1" dirty="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rPr>
              <a:t>Al respecto, la Palabra de Dios dice en Proverbios </a:t>
            </a:r>
            <a:r>
              <a:rPr lang="es-PE" sz="2800" b="1" dirty="0" smtClean="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rPr>
              <a:t>3:5-7</a:t>
            </a:r>
            <a:endParaRPr lang="es-PE" sz="2800" b="1" dirty="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endParaRPr>
          </a:p>
          <a:p>
            <a:pPr algn="ctr"/>
            <a:r>
              <a:rPr lang="es-PE" sz="2800" b="1" dirty="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rPr>
              <a:t>“</a:t>
            </a:r>
            <a:r>
              <a:rPr lang="es-PE" sz="2800" b="1" baseline="30000" dirty="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rPr>
              <a:t>5 </a:t>
            </a:r>
            <a:r>
              <a:rPr lang="es-PE" sz="2800" b="1" dirty="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rPr>
              <a:t>Fíate de Yahveh de todo tu corazón, y no te apoyes en tu propia prudencia.</a:t>
            </a:r>
          </a:p>
          <a:p>
            <a:pPr algn="ctr"/>
            <a:r>
              <a:rPr lang="es-PE" sz="2800" b="1" baseline="30000" dirty="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rPr>
              <a:t>6 </a:t>
            </a:r>
            <a:r>
              <a:rPr lang="es-PE" sz="2800" b="1" dirty="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rPr>
              <a:t>Reconócelo en todos tus caminos, y él enderezará tus veredas.</a:t>
            </a:r>
          </a:p>
          <a:p>
            <a:pPr algn="ctr"/>
            <a:r>
              <a:rPr lang="es-PE" sz="2800" b="1" baseline="30000" dirty="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rPr>
              <a:t>7 </a:t>
            </a:r>
            <a:r>
              <a:rPr lang="es-PE" sz="2800" b="1" dirty="0">
                <a:solidFill>
                  <a:srgbClr val="A5B896"/>
                </a:solidFill>
                <a:effectLst>
                  <a:glow rad="76200">
                    <a:srgbClr val="252D1F">
                      <a:alpha val="94000"/>
                    </a:srgbClr>
                  </a:glow>
                  <a:outerShdw blurRad="38100" dist="38100" dir="2700000" algn="tl">
                    <a:srgbClr val="000000">
                      <a:alpha val="43137"/>
                    </a:srgbClr>
                  </a:outerShdw>
                </a:effectLst>
                <a:latin typeface="Arial Black" panose="020B0A04020102020204" pitchFamily="34" charset="0"/>
              </a:rPr>
              <a:t>No seas sabio en tu propia opinión; teme a Yahveh, y apártate del mal;”</a:t>
            </a:r>
          </a:p>
        </p:txBody>
      </p:sp>
    </p:spTree>
    <p:extLst>
      <p:ext uri="{BB962C8B-B14F-4D97-AF65-F5344CB8AC3E}">
        <p14:creationId xmlns:p14="http://schemas.microsoft.com/office/powerpoint/2010/main" val="695605788"/>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71960" y="449451"/>
            <a:ext cx="11484244" cy="2246769"/>
          </a:xfrm>
          <a:prstGeom prst="rect">
            <a:avLst/>
          </a:prstGeom>
          <a:noFill/>
        </p:spPr>
        <p:txBody>
          <a:bodyPr wrap="square" rtlCol="0">
            <a:spAutoFit/>
            <a:scene3d>
              <a:camera prst="obliqueBottomLeft"/>
              <a:lightRig rig="threePt" dir="t"/>
            </a:scene3d>
            <a:sp3d extrusionH="152400">
              <a:extrusionClr>
                <a:srgbClr val="343D05"/>
              </a:extrusionClr>
            </a:sp3d>
          </a:bodyPr>
          <a:lstStyle/>
          <a:p>
            <a:pPr algn="ctr"/>
            <a:r>
              <a:rPr lang="es-PE" sz="2800" b="1" dirty="0">
                <a:solidFill>
                  <a:srgbClr val="DAF169"/>
                </a:solidFill>
                <a:effectLst>
                  <a:glow rad="76200">
                    <a:srgbClr val="343D05">
                      <a:alpha val="94000"/>
                    </a:srgbClr>
                  </a:glow>
                  <a:outerShdw blurRad="38100" dist="38100" dir="2700000" algn="tl">
                    <a:srgbClr val="000000">
                      <a:alpha val="43137"/>
                    </a:srgbClr>
                  </a:outerShdw>
                </a:effectLst>
                <a:latin typeface="Arial Black" panose="020B0A04020102020204" pitchFamily="34" charset="0"/>
              </a:rPr>
              <a:t>La Biblia es muy clara y precisa cuando nos dice que debemos guiarnos por lo que dice Dios en su Palabra y no por lo que diga nuestro propio corazón o mente, </a:t>
            </a:r>
            <a:r>
              <a:rPr lang="es-PE" sz="2800" b="1" dirty="0" smtClean="0">
                <a:solidFill>
                  <a:srgbClr val="DAF169"/>
                </a:solidFill>
                <a:effectLst>
                  <a:glow rad="76200">
                    <a:srgbClr val="343D05">
                      <a:alpha val="94000"/>
                    </a:srgbClr>
                  </a:glow>
                  <a:outerShdw blurRad="38100" dist="38100" dir="2700000" algn="tl">
                    <a:srgbClr val="000000">
                      <a:alpha val="43137"/>
                    </a:srgbClr>
                  </a:outerShdw>
                </a:effectLst>
                <a:latin typeface="Arial Black" panose="020B0A04020102020204" pitchFamily="34" charset="0"/>
              </a:rPr>
              <a:t>nuestra </a:t>
            </a:r>
            <a:r>
              <a:rPr lang="es-PE" sz="2800" b="1" dirty="0">
                <a:solidFill>
                  <a:srgbClr val="DAF169"/>
                </a:solidFill>
                <a:effectLst>
                  <a:glow rad="76200">
                    <a:srgbClr val="343D05">
                      <a:alpha val="94000"/>
                    </a:srgbClr>
                  </a:glow>
                  <a:outerShdw blurRad="38100" dist="38100" dir="2700000" algn="tl">
                    <a:srgbClr val="000000">
                      <a:alpha val="43137"/>
                    </a:srgbClr>
                  </a:outerShdw>
                </a:effectLst>
                <a:latin typeface="Arial Black" panose="020B0A04020102020204" pitchFamily="34" charset="0"/>
              </a:rPr>
              <a:t>intuición, o nuestra humana sabiduría basada en el positivismo humanista.</a:t>
            </a:r>
            <a:endParaRPr lang="es-PE" sz="2800" dirty="0">
              <a:solidFill>
                <a:srgbClr val="DAF169"/>
              </a:solidFill>
              <a:effectLst>
                <a:glow rad="76200">
                  <a:srgbClr val="343D05">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16548903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87459" y="480447"/>
            <a:ext cx="11499742" cy="3108543"/>
          </a:xfrm>
          <a:prstGeom prst="rect">
            <a:avLst/>
          </a:prstGeom>
          <a:noFill/>
        </p:spPr>
        <p:txBody>
          <a:bodyPr wrap="square" rtlCol="0">
            <a:spAutoFit/>
            <a:scene3d>
              <a:camera prst="obliqueBottomLeft"/>
              <a:lightRig rig="threePt" dir="t"/>
            </a:scene3d>
            <a:sp3d extrusionH="152400">
              <a:extrusionClr>
                <a:srgbClr val="3C3D05"/>
              </a:extrusionClr>
            </a:sp3d>
          </a:bodyPr>
          <a:lstStyle/>
          <a:p>
            <a:pPr algn="ctr"/>
            <a:r>
              <a:rPr lang="es-PE" sz="2800" b="1" dirty="0">
                <a:solidFill>
                  <a:srgbClr val="ECF05A"/>
                </a:solidFill>
                <a:effectLst>
                  <a:glow rad="76200">
                    <a:srgbClr val="3C3D05">
                      <a:alpha val="94000"/>
                    </a:srgbClr>
                  </a:glow>
                  <a:outerShdw blurRad="38100" dist="38100" dir="2700000" algn="tl">
                    <a:srgbClr val="000000">
                      <a:alpha val="43137"/>
                    </a:srgbClr>
                  </a:outerShdw>
                </a:effectLst>
                <a:latin typeface="Arial Black" panose="020B0A04020102020204" pitchFamily="34" charset="0"/>
              </a:rPr>
              <a:t>Es más, la Biblia nos dice que obedecer la Palabra de Dios es reconocer a Dios en nuestra vida, pues gracias al conocimiento que tengamos de la Biblia, nos permitirá corregir nuestros propios pecados y errores, apartándonos del mal; y eso se llama andar en el temor de Yahveh, o sea, caminar respetando a Dios (Salmos 34:11-15</a:t>
            </a:r>
            <a:r>
              <a:rPr lang="es-PE" b="1" dirty="0">
                <a:effectLst>
                  <a:glow rad="76200">
                    <a:srgbClr val="3C3D05">
                      <a:alpha val="94000"/>
                    </a:srgbClr>
                  </a:glow>
                </a:effectLst>
              </a:rPr>
              <a:t>).</a:t>
            </a:r>
            <a:endParaRPr lang="es-PE" dirty="0">
              <a:effectLst>
                <a:glow rad="76200">
                  <a:srgbClr val="3C3D05">
                    <a:alpha val="94000"/>
                  </a:srgbClr>
                </a:glow>
              </a:effectLst>
            </a:endParaRPr>
          </a:p>
        </p:txBody>
      </p:sp>
    </p:spTree>
    <p:extLst>
      <p:ext uri="{BB962C8B-B14F-4D97-AF65-F5344CB8AC3E}">
        <p14:creationId xmlns:p14="http://schemas.microsoft.com/office/powerpoint/2010/main" val="359354511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25464" y="480447"/>
            <a:ext cx="11530739" cy="1384995"/>
          </a:xfrm>
          <a:prstGeom prst="rect">
            <a:avLst/>
          </a:prstGeom>
          <a:noFill/>
          <a:scene3d>
            <a:camera prst="obliqueBottomLeft"/>
            <a:lightRig rig="threePt" dir="t"/>
          </a:scene3d>
        </p:spPr>
        <p:txBody>
          <a:bodyPr wrap="square" rtlCol="0">
            <a:spAutoFit/>
            <a:sp3d extrusionH="152400">
              <a:extrusionClr>
                <a:srgbClr val="01324B"/>
              </a:extrusionClr>
            </a:sp3d>
          </a:bodyPr>
          <a:lstStyle/>
          <a:p>
            <a:pPr algn="ctr"/>
            <a:r>
              <a:rPr lang="es-ES" sz="2800" b="1" dirty="0" smtClean="0">
                <a:solidFill>
                  <a:srgbClr val="87D6FD"/>
                </a:solidFill>
                <a:effectLst>
                  <a:glow rad="76200">
                    <a:srgbClr val="01324B">
                      <a:alpha val="94000"/>
                    </a:srgbClr>
                  </a:glow>
                  <a:outerShdw blurRad="38100" dist="38100" dir="2700000" algn="tl">
                    <a:srgbClr val="000000">
                      <a:alpha val="43137"/>
                    </a:srgbClr>
                  </a:outerShdw>
                </a:effectLst>
                <a:latin typeface="Arial Black" panose="020B0A04020102020204" pitchFamily="34" charset="0"/>
              </a:rPr>
              <a:t>Proverbios 1:7 sentencia que “El principio de la sabiduría es el temor de Yahveh”, entendiendo temor de Yahveh como respeto a Dios.</a:t>
            </a:r>
            <a:endParaRPr lang="es-PE" sz="2800" b="1" dirty="0">
              <a:solidFill>
                <a:srgbClr val="87D6FD"/>
              </a:solidFill>
              <a:effectLst>
                <a:glow rad="76200">
                  <a:srgbClr val="01324B">
                    <a:alpha val="94000"/>
                  </a:srgbClr>
                </a:glow>
                <a:outerShdw blurRad="38100" dist="38100" dir="2700000" algn="tl">
                  <a:srgbClr val="000000">
                    <a:alpha val="43137"/>
                  </a:srgbClr>
                </a:outerShdw>
              </a:effectLst>
              <a:latin typeface="Arial Black" panose="020B0A04020102020204" pitchFamily="34" charset="0"/>
            </a:endParaRPr>
          </a:p>
        </p:txBody>
      </p:sp>
      <p:sp>
        <p:nvSpPr>
          <p:cNvPr id="4" name="CuadroTexto 3"/>
          <p:cNvSpPr txBox="1"/>
          <p:nvPr/>
        </p:nvSpPr>
        <p:spPr>
          <a:xfrm>
            <a:off x="325463" y="2578695"/>
            <a:ext cx="11530739" cy="3970318"/>
          </a:xfrm>
          <a:prstGeom prst="rect">
            <a:avLst/>
          </a:prstGeom>
          <a:noFill/>
        </p:spPr>
        <p:txBody>
          <a:bodyPr wrap="square" rtlCol="0">
            <a:spAutoFit/>
            <a:scene3d>
              <a:camera prst="obliqueBottomLeft"/>
              <a:lightRig rig="threePt" dir="t"/>
            </a:scene3d>
            <a:sp3d extrusionH="152400">
              <a:extrusionClr>
                <a:srgbClr val="01324B"/>
              </a:extrusionClr>
            </a:sp3d>
          </a:bodyPr>
          <a:lstStyle/>
          <a:p>
            <a:pPr algn="ctr"/>
            <a:r>
              <a:rPr lang="es-ES" sz="2800" b="1" dirty="0" smtClean="0">
                <a:solidFill>
                  <a:srgbClr val="87D6FD"/>
                </a:solidFill>
                <a:effectLst>
                  <a:glow rad="76200">
                    <a:srgbClr val="01324B">
                      <a:alpha val="94000"/>
                    </a:srgbClr>
                  </a:glow>
                  <a:outerShdw blurRad="38100" dist="38100" dir="2700000" algn="tl">
                    <a:srgbClr val="000000">
                      <a:alpha val="43137"/>
                    </a:srgbClr>
                  </a:outerShdw>
                </a:effectLst>
                <a:latin typeface="Arial Black" panose="020B0A04020102020204" pitchFamily="34" charset="0"/>
              </a:rPr>
              <a:t>Ud. no necesita recurrir al positivismo humanista para ser sabio, pues con la Palabra de Dios Ud. puede alcanzar sabiduría de lo alto y por ello Santiago 3:17-18, sentencia:</a:t>
            </a:r>
          </a:p>
          <a:p>
            <a:pPr algn="ctr"/>
            <a:r>
              <a:rPr lang="es-PE" sz="2800" b="1" i="0" baseline="30000" dirty="0" smtClean="0">
                <a:solidFill>
                  <a:srgbClr val="87D6FD"/>
                </a:solidFill>
                <a:effectLst>
                  <a:glow rad="76200">
                    <a:srgbClr val="01324B">
                      <a:alpha val="94000"/>
                    </a:srgbClr>
                  </a:glow>
                  <a:outerShdw blurRad="38100" dist="38100" dir="2700000" algn="tl">
                    <a:srgbClr val="000000">
                      <a:alpha val="43137"/>
                    </a:srgbClr>
                  </a:outerShdw>
                </a:effectLst>
                <a:latin typeface="Arial Black" panose="020B0A04020102020204" pitchFamily="34" charset="0"/>
              </a:rPr>
              <a:t>“17 </a:t>
            </a:r>
            <a:r>
              <a:rPr lang="es-PE" sz="2800" b="1" i="0" dirty="0" smtClean="0">
                <a:solidFill>
                  <a:srgbClr val="87D6FD"/>
                </a:solidFill>
                <a:effectLst>
                  <a:glow rad="76200">
                    <a:srgbClr val="01324B">
                      <a:alpha val="94000"/>
                    </a:srgbClr>
                  </a:glow>
                  <a:outerShdw blurRad="38100" dist="38100" dir="2700000" algn="tl">
                    <a:srgbClr val="000000">
                      <a:alpha val="43137"/>
                    </a:srgbClr>
                  </a:outerShdw>
                </a:effectLst>
                <a:latin typeface="Arial Black" panose="020B0A04020102020204" pitchFamily="34" charset="0"/>
              </a:rPr>
              <a:t>Pero la sabiduría que es de lo alto es primeramente pura, después pacífica, amable, benigna, llena de misericordia y de buenos frutos, sin incertidumbre ni hipocresía.</a:t>
            </a:r>
          </a:p>
          <a:p>
            <a:pPr algn="ctr"/>
            <a:r>
              <a:rPr lang="es-PE" sz="2800" b="1" i="0" baseline="30000" dirty="0" smtClean="0">
                <a:solidFill>
                  <a:srgbClr val="87D6FD"/>
                </a:solidFill>
                <a:effectLst>
                  <a:glow rad="76200">
                    <a:srgbClr val="01324B">
                      <a:alpha val="94000"/>
                    </a:srgbClr>
                  </a:glow>
                  <a:outerShdw blurRad="38100" dist="38100" dir="2700000" algn="tl">
                    <a:srgbClr val="000000">
                      <a:alpha val="43137"/>
                    </a:srgbClr>
                  </a:outerShdw>
                </a:effectLst>
                <a:latin typeface="Arial Black" panose="020B0A04020102020204" pitchFamily="34" charset="0"/>
              </a:rPr>
              <a:t>18 </a:t>
            </a:r>
            <a:r>
              <a:rPr lang="es-PE" sz="2800" b="1" i="0" dirty="0" smtClean="0">
                <a:solidFill>
                  <a:srgbClr val="87D6FD"/>
                </a:solidFill>
                <a:effectLst>
                  <a:glow rad="76200">
                    <a:srgbClr val="01324B">
                      <a:alpha val="94000"/>
                    </a:srgbClr>
                  </a:glow>
                  <a:outerShdw blurRad="38100" dist="38100" dir="2700000" algn="tl">
                    <a:srgbClr val="000000">
                      <a:alpha val="43137"/>
                    </a:srgbClr>
                  </a:outerShdw>
                </a:effectLst>
                <a:latin typeface="Arial Black" panose="020B0A04020102020204" pitchFamily="34" charset="0"/>
              </a:rPr>
              <a:t>Y el fruto de justicia se siembra en paz para aquellos que hacen la paz”.</a:t>
            </a:r>
          </a:p>
        </p:txBody>
      </p:sp>
    </p:spTree>
    <p:extLst>
      <p:ext uri="{BB962C8B-B14F-4D97-AF65-F5344CB8AC3E}">
        <p14:creationId xmlns:p14="http://schemas.microsoft.com/office/powerpoint/2010/main" val="725424680"/>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40963" y="371959"/>
            <a:ext cx="11515240" cy="3539430"/>
          </a:xfrm>
          <a:prstGeom prst="rect">
            <a:avLst/>
          </a:prstGeom>
          <a:noFill/>
        </p:spPr>
        <p:txBody>
          <a:bodyPr wrap="square" rtlCol="0">
            <a:spAutoFit/>
            <a:scene3d>
              <a:camera prst="obliqueBottomLeft"/>
              <a:lightRig rig="threePt" dir="t"/>
            </a:scene3d>
            <a:sp3d extrusionH="127000">
              <a:extrusionClr>
                <a:srgbClr val="4D320F"/>
              </a:extrusionClr>
            </a:sp3d>
          </a:bodyPr>
          <a:lstStyle/>
          <a:p>
            <a:pPr algn="ctr"/>
            <a:r>
              <a:rPr lang="es-PE" sz="2800" b="1" dirty="0">
                <a:solidFill>
                  <a:schemeClr val="accent2">
                    <a:lumMod val="60000"/>
                    <a:lumOff val="40000"/>
                  </a:schemeClr>
                </a:solidFill>
                <a:effectLst>
                  <a:glow rad="76200">
                    <a:srgbClr val="4D320F">
                      <a:alpha val="94000"/>
                    </a:srgbClr>
                  </a:glow>
                  <a:outerShdw blurRad="38100" dist="38100" dir="2700000" algn="tl">
                    <a:srgbClr val="000000">
                      <a:alpha val="43137"/>
                    </a:srgbClr>
                  </a:outerShdw>
                </a:effectLst>
                <a:latin typeface="Arial Black" panose="020B0A04020102020204" pitchFamily="34" charset="0"/>
              </a:rPr>
              <a:t>El positivismo humanista no reconoce a Dios en los caminos del hombre, porque para ellos significa que el hombre pierda autonomía, individualidad, autosuficiencia, por lo que jamás alcanzaría forjar su propio destino.</a:t>
            </a:r>
          </a:p>
          <a:p>
            <a:pPr algn="ctr"/>
            <a:r>
              <a:rPr lang="es-PE" sz="2800" b="1" dirty="0">
                <a:solidFill>
                  <a:schemeClr val="accent2">
                    <a:lumMod val="60000"/>
                    <a:lumOff val="40000"/>
                  </a:schemeClr>
                </a:solidFill>
                <a:effectLst>
                  <a:glow rad="76200">
                    <a:srgbClr val="4D320F">
                      <a:alpha val="94000"/>
                    </a:srgbClr>
                  </a:glow>
                  <a:outerShdw blurRad="38100" dist="38100" dir="2700000" algn="tl">
                    <a:srgbClr val="000000">
                      <a:alpha val="43137"/>
                    </a:srgbClr>
                  </a:outerShdw>
                </a:effectLst>
                <a:latin typeface="Arial Black" panose="020B0A04020102020204" pitchFamily="34" charset="0"/>
              </a:rPr>
              <a:t>Y si por casualidad al positivismo humanista llega hablar de Dios, no le interesa hacer conocer la Palabra de Dios, por la simple </a:t>
            </a:r>
            <a:r>
              <a:rPr lang="es-PE" sz="2800" b="1" dirty="0" smtClean="0">
                <a:solidFill>
                  <a:schemeClr val="accent2">
                    <a:lumMod val="60000"/>
                    <a:lumOff val="40000"/>
                  </a:schemeClr>
                </a:solidFill>
                <a:effectLst>
                  <a:glow rad="76200">
                    <a:srgbClr val="4D320F">
                      <a:alpha val="94000"/>
                    </a:srgbClr>
                  </a:glow>
                  <a:outerShdw blurRad="38100" dist="38100" dir="2700000" algn="tl">
                    <a:srgbClr val="000000">
                      <a:alpha val="43137"/>
                    </a:srgbClr>
                  </a:outerShdw>
                </a:effectLst>
                <a:latin typeface="Arial Black" panose="020B0A04020102020204" pitchFamily="34" charset="0"/>
              </a:rPr>
              <a:t>razón </a:t>
            </a:r>
            <a:r>
              <a:rPr lang="es-PE" sz="2800" b="1" dirty="0">
                <a:solidFill>
                  <a:schemeClr val="accent2">
                    <a:lumMod val="60000"/>
                    <a:lumOff val="40000"/>
                  </a:schemeClr>
                </a:solidFill>
                <a:effectLst>
                  <a:glow rad="76200">
                    <a:srgbClr val="4D320F">
                      <a:alpha val="94000"/>
                    </a:srgbClr>
                  </a:glow>
                  <a:outerShdw blurRad="38100" dist="38100" dir="2700000" algn="tl">
                    <a:srgbClr val="000000">
                      <a:alpha val="43137"/>
                    </a:srgbClr>
                  </a:outerShdw>
                </a:effectLst>
                <a:latin typeface="Arial Black" panose="020B0A04020102020204" pitchFamily="34" charset="0"/>
              </a:rPr>
              <a:t>de que el humanismo positivista tiene al hombre como un dios (con minúscula).</a:t>
            </a:r>
          </a:p>
        </p:txBody>
      </p:sp>
    </p:spTree>
    <p:extLst>
      <p:ext uri="{BB962C8B-B14F-4D97-AF65-F5344CB8AC3E}">
        <p14:creationId xmlns:p14="http://schemas.microsoft.com/office/powerpoint/2010/main" val="162035699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95946" y="526942"/>
            <a:ext cx="11360257" cy="2677656"/>
          </a:xfrm>
          <a:prstGeom prst="rect">
            <a:avLst/>
          </a:prstGeom>
          <a:noFill/>
        </p:spPr>
        <p:txBody>
          <a:bodyPr wrap="square" rtlCol="0">
            <a:spAutoFit/>
            <a:scene3d>
              <a:camera prst="obliqueBottomLeft"/>
              <a:lightRig rig="threePt" dir="t"/>
            </a:scene3d>
            <a:sp3d extrusionH="152400">
              <a:extrusionClr>
                <a:srgbClr val="370D0B"/>
              </a:extrusionClr>
            </a:sp3d>
          </a:bodyPr>
          <a:lstStyle/>
          <a:p>
            <a:pPr algn="ctr"/>
            <a:r>
              <a:rPr lang="es-PE" sz="2800" b="1" dirty="0">
                <a:solidFill>
                  <a:srgbClr val="EDA8A5"/>
                </a:solidFill>
                <a:effectLst>
                  <a:glow rad="76200">
                    <a:srgbClr val="370D0B">
                      <a:alpha val="94000"/>
                    </a:srgbClr>
                  </a:glow>
                  <a:outerShdw blurRad="38100" dist="38100" dir="2700000" algn="tl">
                    <a:srgbClr val="000000">
                      <a:alpha val="43137"/>
                    </a:srgbClr>
                  </a:outerShdw>
                </a:effectLst>
                <a:latin typeface="Arial Black" panose="020B0A04020102020204" pitchFamily="34" charset="0"/>
              </a:rPr>
              <a:t>Y ¿Qué dice la Biblia acerca de la sabiduría humana? Santiago 3:15 sentencia: “porque esta sabiduría no es la que desciende de lo alto, sino terrenal, animal, diabólica”. Y dice que es </a:t>
            </a:r>
            <a:r>
              <a:rPr lang="es-PE" sz="2800" b="1" dirty="0" smtClean="0">
                <a:solidFill>
                  <a:srgbClr val="EDA8A5"/>
                </a:solidFill>
                <a:effectLst>
                  <a:glow rad="76200">
                    <a:srgbClr val="370D0B">
                      <a:alpha val="94000"/>
                    </a:srgbClr>
                  </a:glow>
                  <a:outerShdw blurRad="38100" dist="38100" dir="2700000" algn="tl">
                    <a:srgbClr val="000000">
                      <a:alpha val="43137"/>
                    </a:srgbClr>
                  </a:outerShdw>
                </a:effectLst>
                <a:latin typeface="Arial Black" panose="020B0A04020102020204" pitchFamily="34" charset="0"/>
              </a:rPr>
              <a:t>diabólica, </a:t>
            </a:r>
            <a:r>
              <a:rPr lang="es-PE" sz="2800" b="1" dirty="0">
                <a:solidFill>
                  <a:srgbClr val="EDA8A5"/>
                </a:solidFill>
                <a:effectLst>
                  <a:glow rad="76200">
                    <a:srgbClr val="370D0B">
                      <a:alpha val="94000"/>
                    </a:srgbClr>
                  </a:glow>
                  <a:outerShdw blurRad="38100" dist="38100" dir="2700000" algn="tl">
                    <a:srgbClr val="000000">
                      <a:alpha val="43137"/>
                    </a:srgbClr>
                  </a:outerShdw>
                </a:effectLst>
                <a:latin typeface="Arial Black" panose="020B0A04020102020204" pitchFamily="34" charset="0"/>
              </a:rPr>
              <a:t>porque el hombre humanista, al igual que Satanás, quiere ser un dios dirigiendo su propia vida.</a:t>
            </a:r>
            <a:endParaRPr lang="es-PE" sz="2800" dirty="0">
              <a:solidFill>
                <a:srgbClr val="EDA8A5"/>
              </a:solidFill>
              <a:effectLst>
                <a:glow rad="76200">
                  <a:srgbClr val="370D0B">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88519125"/>
      </p:ext>
    </p:extLst>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92623" y="433953"/>
            <a:ext cx="11406753" cy="3970318"/>
          </a:xfrm>
          <a:prstGeom prst="rect">
            <a:avLst/>
          </a:prstGeom>
          <a:noFill/>
        </p:spPr>
        <p:txBody>
          <a:bodyPr wrap="square" rtlCol="0">
            <a:spAutoFit/>
            <a:scene3d>
              <a:camera prst="obliqueBottomLeft"/>
              <a:lightRig rig="threePt" dir="t"/>
            </a:scene3d>
            <a:sp3d extrusionH="152400">
              <a:extrusionClr>
                <a:srgbClr val="492207"/>
              </a:extrusionClr>
            </a:sp3d>
          </a:bodyPr>
          <a:lstStyle/>
          <a:p>
            <a:pPr algn="ctr"/>
            <a:r>
              <a:rPr lang="es-PE" sz="2800" b="1"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Por ello, 1º Corintios 3:18-20, nos dice:</a:t>
            </a:r>
          </a:p>
          <a:p>
            <a:pPr algn="ctr"/>
            <a:r>
              <a:rPr lang="es-PE" sz="2800" b="1"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a:t>
            </a:r>
            <a:r>
              <a:rPr lang="es-PE" sz="2800" b="1" baseline="30000"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18 </a:t>
            </a:r>
            <a:r>
              <a:rPr lang="es-PE" sz="2800" b="1"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Nadie se engañe a sí mismo; si alguno entre vosotros se cree sabio en este siglo, hágase ignorante, para que llegue a ser sabio.</a:t>
            </a:r>
          </a:p>
          <a:p>
            <a:pPr algn="ctr"/>
            <a:r>
              <a:rPr lang="es-PE" sz="2800" b="1" baseline="30000"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19 </a:t>
            </a:r>
            <a:r>
              <a:rPr lang="es-PE" sz="2800" b="1"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Porque la sabiduría de este mundo es insensatez para con Dios; pues escrito está: El prende a los sabios en la astucia de ellos.</a:t>
            </a:r>
          </a:p>
          <a:p>
            <a:pPr algn="ctr"/>
            <a:r>
              <a:rPr lang="es-PE" sz="2800" b="1" baseline="30000"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20 </a:t>
            </a:r>
            <a:r>
              <a:rPr lang="es-PE" sz="2800" b="1" dirty="0">
                <a:solidFill>
                  <a:schemeClr val="accent2">
                    <a:lumMod val="60000"/>
                    <a:lumOff val="40000"/>
                  </a:schemeClr>
                </a:solidFill>
                <a:effectLst>
                  <a:glow rad="76200">
                    <a:srgbClr val="492207">
                      <a:alpha val="94000"/>
                    </a:srgbClr>
                  </a:glow>
                  <a:outerShdw blurRad="38100" dist="38100" dir="2700000" algn="tl">
                    <a:srgbClr val="000000">
                      <a:alpha val="43137"/>
                    </a:srgbClr>
                  </a:outerShdw>
                </a:effectLst>
                <a:latin typeface="Arial Black" panose="020B0A04020102020204" pitchFamily="34" charset="0"/>
              </a:rPr>
              <a:t>Y otra vez: El Señor conoce los pensamientos de los sabios, que son vanos”.</a:t>
            </a:r>
          </a:p>
        </p:txBody>
      </p:sp>
    </p:spTree>
    <p:extLst>
      <p:ext uri="{BB962C8B-B14F-4D97-AF65-F5344CB8AC3E}">
        <p14:creationId xmlns:p14="http://schemas.microsoft.com/office/powerpoint/2010/main" val="2004124619"/>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71959" y="449451"/>
            <a:ext cx="11453248" cy="3108543"/>
          </a:xfrm>
          <a:prstGeom prst="rect">
            <a:avLst/>
          </a:prstGeom>
          <a:noFill/>
        </p:spPr>
        <p:txBody>
          <a:bodyPr wrap="square" rtlCol="0">
            <a:spAutoFit/>
            <a:scene3d>
              <a:camera prst="obliqueBottomLeft"/>
              <a:lightRig rig="threePt" dir="t"/>
            </a:scene3d>
            <a:sp3d extrusionH="127000">
              <a:extrusionClr>
                <a:srgbClr val="4F4009"/>
              </a:extrusionClr>
            </a:sp3d>
          </a:bodyPr>
          <a:lstStyle/>
          <a:p>
            <a:pPr algn="ctr"/>
            <a:r>
              <a:rPr lang="es-PE" sz="2800" b="1" dirty="0">
                <a:solidFill>
                  <a:srgbClr val="EED26C"/>
                </a:solidFill>
                <a:effectLst>
                  <a:glow rad="76200">
                    <a:srgbClr val="4F4009">
                      <a:alpha val="94000"/>
                    </a:srgbClr>
                  </a:glow>
                  <a:outerShdw blurRad="38100" dist="38100" dir="2700000" algn="tl">
                    <a:srgbClr val="000000">
                      <a:alpha val="43137"/>
                    </a:srgbClr>
                  </a:outerShdw>
                </a:effectLst>
                <a:latin typeface="Arial Black" panose="020B0A04020102020204" pitchFamily="34" charset="0"/>
              </a:rPr>
              <a:t>En cambio el positivismo bíblico tiene como centro y paradigma al Dios hecho hombre, Jesucristo. Por ello, el positivismo bíblico considera y reconoce que la fuerza, vitalidad, inteligencia, sabiduría, competencia, creatividad y demás talentos naturales que pueda tener el hombre es atribuible a Dios. En ese sentido Filipenses 4:13 dice “Todo lo puedo en Cristo que me fortalece”.</a:t>
            </a:r>
            <a:endParaRPr lang="es-PE" sz="2800" dirty="0">
              <a:solidFill>
                <a:srgbClr val="EED26C"/>
              </a:solidFill>
              <a:effectLst>
                <a:glow rad="76200">
                  <a:srgbClr val="4F4009">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710108391"/>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371959" y="371959"/>
            <a:ext cx="11515241" cy="2677656"/>
          </a:xfrm>
          <a:prstGeom prst="rect">
            <a:avLst/>
          </a:prstGeom>
          <a:noFill/>
        </p:spPr>
        <p:txBody>
          <a:bodyPr wrap="square" rtlCol="0">
            <a:spAutoFit/>
            <a:scene3d>
              <a:camera prst="obliqueBottomLeft"/>
              <a:lightRig rig="threePt" dir="t"/>
            </a:scene3d>
            <a:sp3d extrusionH="127000">
              <a:extrusionClr>
                <a:srgbClr val="462006"/>
              </a:extrusionClr>
            </a:sp3d>
          </a:bodyPr>
          <a:lstStyle/>
          <a:p>
            <a:pPr algn="ctr"/>
            <a:r>
              <a:rPr lang="es-ES" sz="2800" b="1"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El Positivismo Bíblico le dice en Romanos 8:35,37</a:t>
            </a:r>
          </a:p>
          <a:p>
            <a:pPr algn="ctr"/>
            <a:r>
              <a:rPr lang="es-PE" sz="1400" b="1"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35</a:t>
            </a:r>
            <a:r>
              <a:rPr lang="es-PE" sz="2800" b="1"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 ¿Quién nos separará del amor de Cristo? ¿Tribulación, o angustia, o persecución, o hambre, o desnudez, o peligro, o espada?                                                                             </a:t>
            </a:r>
            <a:r>
              <a:rPr lang="es-PE" sz="1400" b="1"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37</a:t>
            </a:r>
            <a:r>
              <a:rPr lang="es-PE" sz="2800" b="1" dirty="0" smtClean="0">
                <a:solidFill>
                  <a:schemeClr val="accent2">
                    <a:lumMod val="60000"/>
                    <a:lumOff val="40000"/>
                  </a:schemeClr>
                </a:solidFill>
                <a:effectLst>
                  <a:glow rad="76200">
                    <a:srgbClr val="462006">
                      <a:alpha val="94000"/>
                    </a:srgbClr>
                  </a:glow>
                  <a:outerShdw blurRad="38100" dist="38100" dir="2700000" algn="tl">
                    <a:srgbClr val="000000">
                      <a:alpha val="43137"/>
                    </a:srgbClr>
                  </a:outerShdw>
                </a:effectLst>
                <a:latin typeface="Arial Black" panose="020B0A04020102020204" pitchFamily="34" charset="0"/>
              </a:rPr>
              <a:t> Antes, en todas estas cosas SOMOS MÁS QUE VENCEDORES por medio de aquel que nos amó”.</a:t>
            </a:r>
          </a:p>
        </p:txBody>
      </p:sp>
    </p:spTree>
    <p:extLst>
      <p:ext uri="{BB962C8B-B14F-4D97-AF65-F5344CB8AC3E}">
        <p14:creationId xmlns:p14="http://schemas.microsoft.com/office/powerpoint/2010/main" val="274449183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49451" y="402956"/>
            <a:ext cx="11251769" cy="3477875"/>
          </a:xfrm>
          <a:prstGeom prst="rect">
            <a:avLst/>
          </a:prstGeom>
          <a:noFill/>
        </p:spPr>
        <p:txBody>
          <a:bodyPr wrap="square" rtlCol="0">
            <a:spAutoFit/>
            <a:scene3d>
              <a:camera prst="obliqueBottomLeft"/>
              <a:lightRig rig="threePt" dir="t"/>
            </a:scene3d>
            <a:sp3d extrusionH="127000">
              <a:extrusionClr>
                <a:srgbClr val="4D2307"/>
              </a:extrusionClr>
            </a:sp3d>
          </a:bodyPr>
          <a:lstStyle/>
          <a:p>
            <a:pPr algn="ctr"/>
            <a:r>
              <a:rPr lang="es-ES" sz="2800" b="1" dirty="0"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rPr>
              <a:t>El positivismo bíblico vuelve a recalcar en 2º Corintios 3:4-5, que sentencia:</a:t>
            </a:r>
          </a:p>
          <a:p>
            <a:pPr algn="ctr"/>
            <a:r>
              <a:rPr lang="es-PE" sz="2800" b="1" i="0" baseline="30000" dirty="0"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rPr>
              <a:t>“</a:t>
            </a:r>
            <a:r>
              <a:rPr lang="es-PE" sz="2000" b="1" i="0" baseline="30000" dirty="0"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rPr>
              <a:t>4</a:t>
            </a:r>
            <a:r>
              <a:rPr lang="es-PE" sz="2800" b="1" i="0" baseline="30000" dirty="0"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rPr>
              <a:t> </a:t>
            </a:r>
            <a:r>
              <a:rPr lang="es-PE" sz="2800" b="1" i="0" dirty="0"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rPr>
              <a:t>Y tal confianza tenemos mediante Cristo para con Dios;</a:t>
            </a:r>
          </a:p>
          <a:p>
            <a:pPr algn="ctr"/>
            <a:r>
              <a:rPr lang="es-PE" sz="2000" b="1" i="0" baseline="30000" dirty="0"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rPr>
              <a:t>5 </a:t>
            </a:r>
            <a:r>
              <a:rPr lang="es-PE" sz="2800" b="1" i="0" dirty="0"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rPr>
              <a:t>no que seamos competentes por nosotros mismos para pensar algo como de nosotros mismos, </a:t>
            </a:r>
            <a:r>
              <a:rPr lang="es-PE" sz="2400" b="1" i="0" dirty="0" smtClean="0">
                <a:solidFill>
                  <a:schemeClr val="accent2">
                    <a:lumMod val="60000"/>
                    <a:lumOff val="40000"/>
                  </a:schemeClr>
                </a:solidFill>
                <a:effectLst>
                  <a:glow rad="76200">
                    <a:srgbClr val="4D2307">
                      <a:alpha val="94000"/>
                    </a:srgbClr>
                  </a:glow>
                  <a:outerShdw blurRad="38100" dist="38100" dir="2700000" algn="tl">
                    <a:srgbClr val="000000">
                      <a:alpha val="43137"/>
                    </a:srgbClr>
                  </a:outerShdw>
                </a:effectLst>
                <a:latin typeface="Arial Black" panose="020B0A04020102020204" pitchFamily="34" charset="0"/>
              </a:rPr>
              <a:t>SINO QUE NUESTRA COMPETENCIA PROVIENE DE DIOS”,</a:t>
            </a:r>
          </a:p>
          <a:p>
            <a:pPr algn="ctr"/>
            <a:endParaRPr lang="es-PE" sz="2800" b="1" dirty="0">
              <a:solidFill>
                <a:schemeClr val="accent2">
                  <a:lumMod val="60000"/>
                  <a:lumOff val="40000"/>
                </a:schemeClr>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284155583"/>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71959" y="449451"/>
            <a:ext cx="11437749" cy="4832092"/>
          </a:xfrm>
          <a:prstGeom prst="rect">
            <a:avLst/>
          </a:prstGeom>
          <a:noFill/>
        </p:spPr>
        <p:txBody>
          <a:bodyPr wrap="square" rtlCol="0">
            <a:spAutoFit/>
            <a:scene3d>
              <a:camera prst="obliqueBottomLeft"/>
              <a:lightRig rig="threePt" dir="t"/>
            </a:scene3d>
            <a:sp3d extrusionH="127000">
              <a:extrusionClr>
                <a:srgbClr val="490E4E"/>
              </a:extrusionClr>
            </a:sp3d>
          </a:bodyPr>
          <a:lstStyle/>
          <a:p>
            <a:pPr algn="ctr">
              <a:spcAft>
                <a:spcPts val="0"/>
              </a:spcAft>
            </a:pPr>
            <a:r>
              <a:rPr lang="es-PE" sz="2800" b="1" dirty="0" smtClean="0">
                <a:solidFill>
                  <a:srgbClr val="F0C2F4"/>
                </a:solidFill>
                <a:effectLst>
                  <a:glow rad="76200">
                    <a:srgbClr val="490E4E">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Por ello, el humanismo positivista llegará a su máxima expresión en la humanidad cuando aparezca en la escena mundial el Anticristo, que según el libro del profeta Daniel 7:25 (b) dice que pensará en cambiar los tiempos y la ley, es decir, que será un hombre inteligente, muy preparado, con gran locuacidad, oratoria y que hablará cosas que ningún hombre ha hablado antes, de modo que intentará transformar la sociedad de manera radical, pero obviamente eso será un espejismo y al final se convertirá en un dictador y se sentará en el 3º templo judío para recibir adoración (2º Tesalonicenses 2:3-4).</a:t>
            </a:r>
            <a:endParaRPr lang="es-PE" sz="2800" dirty="0">
              <a:solidFill>
                <a:srgbClr val="F0C2F4"/>
              </a:solidFill>
              <a:effectLst>
                <a:glow rad="76200">
                  <a:srgbClr val="490E4E">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7871417"/>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40963" y="371959"/>
            <a:ext cx="11530739" cy="3970318"/>
          </a:xfrm>
          <a:prstGeom prst="rect">
            <a:avLst/>
          </a:prstGeom>
          <a:noFill/>
        </p:spPr>
        <p:txBody>
          <a:bodyPr wrap="square" rtlCol="0">
            <a:spAutoFit/>
            <a:scene3d>
              <a:camera prst="obliqueBottomLeft"/>
              <a:lightRig rig="threePt" dir="t"/>
            </a:scene3d>
            <a:sp3d extrusionH="152400">
              <a:extrusionClr>
                <a:srgbClr val="344F09"/>
              </a:extrusionClr>
            </a:sp3d>
          </a:bodyPr>
          <a:lstStyle/>
          <a:p>
            <a:pPr algn="ctr"/>
            <a:r>
              <a:rPr lang="es-PE" sz="2800" b="1" dirty="0">
                <a:solidFill>
                  <a:srgbClr val="B6EC5E"/>
                </a:solidFill>
                <a:effectLst>
                  <a:glow rad="76200">
                    <a:srgbClr val="344F09">
                      <a:alpha val="94000"/>
                    </a:srgbClr>
                  </a:glow>
                  <a:outerShdw blurRad="38100" dist="38100" dir="2700000" algn="tl">
                    <a:srgbClr val="000000">
                      <a:alpha val="43137"/>
                    </a:srgbClr>
                  </a:outerShdw>
                </a:effectLst>
                <a:latin typeface="Arial Black" panose="020B0A04020102020204" pitchFamily="34" charset="0"/>
              </a:rPr>
              <a:t>Para terminar, la Biblia nos advierte en Proverbios 16:25 “Hay camino que parece derecho al hombre, pero su fin es camino de muerte”.</a:t>
            </a:r>
          </a:p>
          <a:p>
            <a:pPr algn="ctr"/>
            <a:r>
              <a:rPr lang="es-PE" sz="2800" b="1" dirty="0">
                <a:solidFill>
                  <a:srgbClr val="B6EC5E"/>
                </a:solidFill>
                <a:effectLst>
                  <a:glow rad="76200">
                    <a:srgbClr val="344F09">
                      <a:alpha val="94000"/>
                    </a:srgbClr>
                  </a:glow>
                  <a:outerShdw blurRad="38100" dist="38100" dir="2700000" algn="tl">
                    <a:srgbClr val="000000">
                      <a:alpha val="43137"/>
                    </a:srgbClr>
                  </a:outerShdw>
                </a:effectLst>
                <a:latin typeface="Arial Black" panose="020B0A04020102020204" pitchFamily="34" charset="0"/>
              </a:rPr>
              <a:t>El positivismo humanista enseña que hay muchos caminos para alcanzar muchas cosas en la vida, como el éxito, la sabiduría, etc. de acuerdo al conocimiento de hombres tales como Steve Jobs, Bill Gates, Sartre, Voltaire, Aristóteles, Gandhi, el Dalai Lama y la lista es interminable.</a:t>
            </a:r>
          </a:p>
        </p:txBody>
      </p:sp>
    </p:spTree>
    <p:extLst>
      <p:ext uri="{BB962C8B-B14F-4D97-AF65-F5344CB8AC3E}">
        <p14:creationId xmlns:p14="http://schemas.microsoft.com/office/powerpoint/2010/main" val="1418456478"/>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46129" y="387457"/>
            <a:ext cx="11499742" cy="3108543"/>
          </a:xfrm>
          <a:prstGeom prst="rect">
            <a:avLst/>
          </a:prstGeom>
          <a:noFill/>
        </p:spPr>
        <p:txBody>
          <a:bodyPr wrap="square" rtlCol="0">
            <a:spAutoFit/>
            <a:scene3d>
              <a:camera prst="obliqueBottomLeft"/>
              <a:lightRig rig="threePt" dir="t"/>
            </a:scene3d>
            <a:sp3d extrusionH="127000">
              <a:extrusionClr>
                <a:srgbClr val="103631"/>
              </a:extrusionClr>
            </a:sp3d>
          </a:bodyPr>
          <a:lstStyle/>
          <a:p>
            <a:pPr algn="ctr">
              <a:spcAft>
                <a:spcPts val="0"/>
              </a:spcAft>
            </a:pPr>
            <a:r>
              <a:rPr lang="es-PE" sz="2800" b="1" dirty="0" smtClean="0">
                <a:solidFill>
                  <a:srgbClr val="81DBD0"/>
                </a:solidFill>
                <a:effectLst>
                  <a:glow rad="76200">
                    <a:srgbClr val="103631">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Pero el camino que señalaron todos ellos no son trascendentes, vale decir, solo es para esta vida y no tienen ningún valor eterno, ya que ninguno de los muchos sabios que han dejado este mundo HAN MUERTO POR UD. NI DERRAMADO SU SANGRE POR SUS PECADOS, COMO SI LO HIZO JESUCRISTO, para que Ud. arrepintiéndose de sus transgresiones pueda llegar al cielo.</a:t>
            </a:r>
            <a:endParaRPr lang="es-PE" sz="2800" dirty="0">
              <a:solidFill>
                <a:srgbClr val="81DBD0"/>
              </a:solidFill>
              <a:effectLst>
                <a:glow rad="76200">
                  <a:srgbClr val="103631">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2030344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489" y="-61067"/>
            <a:ext cx="12498545" cy="7035304"/>
          </a:xfrm>
          <a:prstGeom prst="rect">
            <a:avLst/>
          </a:prstGeom>
        </p:spPr>
      </p:pic>
      <p:sp>
        <p:nvSpPr>
          <p:cNvPr id="4" name="CuadroTexto 3"/>
          <p:cNvSpPr txBox="1"/>
          <p:nvPr/>
        </p:nvSpPr>
        <p:spPr>
          <a:xfrm>
            <a:off x="6245817" y="1034664"/>
            <a:ext cx="5610386" cy="3108543"/>
          </a:xfrm>
          <a:prstGeom prst="rect">
            <a:avLst/>
          </a:prstGeom>
          <a:noFill/>
        </p:spPr>
        <p:txBody>
          <a:bodyPr wrap="square" rtlCol="0">
            <a:spAutoFit/>
            <a:scene3d>
              <a:camera prst="obliqueBottomLeft"/>
              <a:lightRig rig="threePt" dir="t"/>
            </a:scene3d>
            <a:sp3d extrusionH="127000">
              <a:extrusionClr>
                <a:srgbClr val="193247"/>
              </a:extrusionClr>
            </a:sp3d>
          </a:bodyPr>
          <a:lstStyle/>
          <a:p>
            <a:pPr algn="ctr"/>
            <a:r>
              <a:rPr lang="es-PE" sz="2800" b="1" i="0" baseline="30000" dirty="0" smtClean="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rPr>
              <a:t>“</a:t>
            </a:r>
            <a:r>
              <a:rPr lang="es-PE" sz="2000" b="1" i="0" baseline="30000" dirty="0" smtClean="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rPr>
              <a:t>67</a:t>
            </a:r>
            <a:r>
              <a:rPr lang="es-PE" sz="2800" b="1" baseline="30000" dirty="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rPr>
              <a:t> </a:t>
            </a:r>
            <a:r>
              <a:rPr lang="es-PE" sz="2800" b="1" i="0" dirty="0" smtClean="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rPr>
              <a:t>Dijo entonces Jesús a los doce: ¿Queréis acaso iros también vosotros?</a:t>
            </a:r>
          </a:p>
          <a:p>
            <a:pPr algn="ctr"/>
            <a:r>
              <a:rPr lang="es-PE" sz="2000" b="1" i="0" baseline="30000" dirty="0" smtClean="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rPr>
              <a:t>68</a:t>
            </a:r>
            <a:r>
              <a:rPr lang="es-PE" sz="2800" b="1" i="0" baseline="30000" dirty="0" smtClean="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rPr>
              <a:t> </a:t>
            </a:r>
            <a:r>
              <a:rPr lang="es-PE" sz="2800" b="1" i="0" dirty="0" smtClean="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rPr>
              <a:t>Le respondió Simón Pedro: Señor, ¿a quién iremos? Tú tienes palabras de vida eterna”.</a:t>
            </a:r>
            <a:endParaRPr lang="es-PE" sz="2800" b="1" i="0" dirty="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endParaRPr>
          </a:p>
        </p:txBody>
      </p:sp>
      <p:sp>
        <p:nvSpPr>
          <p:cNvPr id="5" name="CuadroTexto 4"/>
          <p:cNvSpPr txBox="1"/>
          <p:nvPr/>
        </p:nvSpPr>
        <p:spPr>
          <a:xfrm>
            <a:off x="6481694" y="511444"/>
            <a:ext cx="5138632" cy="523220"/>
          </a:xfrm>
          <a:prstGeom prst="rect">
            <a:avLst/>
          </a:prstGeom>
          <a:noFill/>
        </p:spPr>
        <p:txBody>
          <a:bodyPr wrap="square" rtlCol="0">
            <a:spAutoFit/>
            <a:scene3d>
              <a:camera prst="obliqueBottomLeft"/>
              <a:lightRig rig="threePt" dir="t"/>
            </a:scene3d>
            <a:sp3d extrusionH="127000">
              <a:extrusionClr>
                <a:srgbClr val="193247"/>
              </a:extrusionClr>
            </a:sp3d>
          </a:bodyPr>
          <a:lstStyle/>
          <a:p>
            <a:pPr algn="ctr"/>
            <a:r>
              <a:rPr lang="es-ES" sz="2800" b="1" dirty="0" smtClean="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rPr>
              <a:t>Juan 6:67-68 sostiene</a:t>
            </a:r>
            <a:endParaRPr lang="es-PE" sz="2800" b="1" dirty="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endParaRPr>
          </a:p>
        </p:txBody>
      </p:sp>
      <p:sp>
        <p:nvSpPr>
          <p:cNvPr id="6" name="CuadroTexto 5"/>
          <p:cNvSpPr txBox="1"/>
          <p:nvPr/>
        </p:nvSpPr>
        <p:spPr>
          <a:xfrm>
            <a:off x="7361695" y="4850969"/>
            <a:ext cx="4494508" cy="523220"/>
          </a:xfrm>
          <a:prstGeom prst="rect">
            <a:avLst/>
          </a:prstGeom>
          <a:noFill/>
        </p:spPr>
        <p:txBody>
          <a:bodyPr wrap="square" rtlCol="0">
            <a:spAutoFit/>
            <a:scene3d>
              <a:camera prst="obliqueBottomLeft"/>
              <a:lightRig rig="threePt" dir="t"/>
            </a:scene3d>
            <a:sp3d extrusionH="127000">
              <a:extrusionClr>
                <a:srgbClr val="193247"/>
              </a:extrusionClr>
            </a:sp3d>
          </a:bodyPr>
          <a:lstStyle/>
          <a:p>
            <a:pPr algn="ctr">
              <a:spcAft>
                <a:spcPts val="0"/>
              </a:spcAft>
            </a:pPr>
            <a:r>
              <a:rPr lang="es-PE" sz="2800" b="1" dirty="0" smtClean="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rPr>
              <a:t>Dios le bendiga</a:t>
            </a:r>
            <a:endParaRPr lang="es-PE" sz="2000" dirty="0">
              <a:solidFill>
                <a:srgbClr val="86B1D4"/>
              </a:solidFill>
              <a:effectLst>
                <a:glow rad="76200">
                  <a:srgbClr val="193247">
                    <a:alpha val="94000"/>
                  </a:srgbClr>
                </a:glow>
                <a:outerShdw blurRad="38100" dist="38100" dir="2700000" algn="tl">
                  <a:srgbClr val="000000">
                    <a:alpha val="43137"/>
                  </a:srgbClr>
                </a:outerShdw>
              </a:effectLst>
              <a:latin typeface="Arial Black" panose="020B0A04020102020204" pitchFamily="34" charset="0"/>
              <a:ea typeface="Calibri" panose="020F0502020204030204" pitchFamily="34" charset="0"/>
              <a:cs typeface="Times New Roman" panose="02020603050405020304" pitchFamily="18" charset="0"/>
            </a:endParaRPr>
          </a:p>
        </p:txBody>
      </p:sp>
      <p:sp>
        <p:nvSpPr>
          <p:cNvPr id="7" name="7 CuadroTexto"/>
          <p:cNvSpPr txBox="1"/>
          <p:nvPr/>
        </p:nvSpPr>
        <p:spPr>
          <a:xfrm>
            <a:off x="10498913" y="6081951"/>
            <a:ext cx="1357290" cy="461665"/>
          </a:xfrm>
          <a:prstGeom prst="rect">
            <a:avLst/>
          </a:prstGeom>
          <a:noFill/>
        </p:spPr>
        <p:txBody>
          <a:bodyPr wrap="square" rtlCol="0">
            <a:spAutoFit/>
            <a:scene3d>
              <a:camera prst="obliqueBottomLeft"/>
              <a:lightRig rig="threePt" dir="t"/>
            </a:scene3d>
            <a:sp3d extrusionH="127000">
              <a:extrusionClr>
                <a:srgbClr val="193247"/>
              </a:extrusionClr>
            </a:sp3d>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s-ES" sz="2400" b="1" dirty="0" smtClean="0">
                <a:solidFill>
                  <a:schemeClr val="bg1"/>
                </a:solidFill>
                <a:effectLst>
                  <a:glow rad="76200">
                    <a:srgbClr val="193247">
                      <a:alpha val="94000"/>
                    </a:srgbClr>
                  </a:glow>
                  <a:outerShdw blurRad="38100" dist="38100" dir="2700000" algn="tl">
                    <a:srgbClr val="000000">
                      <a:alpha val="43137"/>
                    </a:srgbClr>
                  </a:outerShdw>
                </a:effectLst>
                <a:latin typeface="Lucida Calligraphy" panose="03010101010101010101" pitchFamily="66" charset="0"/>
              </a:rPr>
              <a:t> </a:t>
            </a:r>
            <a:r>
              <a:rPr lang="es-ES" sz="2400" b="1" dirty="0" err="1" smtClean="0">
                <a:solidFill>
                  <a:srgbClr val="86B1D4"/>
                </a:solidFill>
                <a:effectLst>
                  <a:glow rad="76200">
                    <a:srgbClr val="193247">
                      <a:alpha val="94000"/>
                    </a:srgbClr>
                  </a:glow>
                  <a:outerShdw blurRad="38100" dist="38100" dir="2700000" algn="tl">
                    <a:srgbClr val="000000">
                      <a:alpha val="43137"/>
                    </a:srgbClr>
                  </a:outerShdw>
                </a:effectLst>
                <a:latin typeface="Lucida Calligraphy" panose="03010101010101010101" pitchFamily="66" charset="0"/>
              </a:rPr>
              <a:t>Roby</a:t>
            </a:r>
            <a:endParaRPr lang="en-US" sz="2400" b="1" dirty="0" smtClean="0">
              <a:solidFill>
                <a:srgbClr val="86B1D4"/>
              </a:solidFill>
              <a:effectLst>
                <a:glow rad="76200">
                  <a:srgbClr val="193247">
                    <a:alpha val="94000"/>
                  </a:srgbClr>
                </a:glow>
                <a:outerShdw blurRad="38100" dist="38100" dir="2700000" algn="tl">
                  <a:srgbClr val="000000">
                    <a:alpha val="43137"/>
                  </a:srgbClr>
                </a:outerShdw>
              </a:effectLst>
              <a:latin typeface="Lucida Calligraphy" panose="03010101010101010101" pitchFamily="66" charset="0"/>
            </a:endParaRPr>
          </a:p>
        </p:txBody>
      </p:sp>
    </p:spTree>
    <p:extLst>
      <p:ext uri="{BB962C8B-B14F-4D97-AF65-F5344CB8AC3E}">
        <p14:creationId xmlns:p14="http://schemas.microsoft.com/office/powerpoint/2010/main" val="1273926047"/>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Administrador\Escritorio\Presentación8.jpg"/>
          <p:cNvPicPr>
            <a:picLocks noChangeAspect="1" noChangeArrowheads="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3" name="2 CuadroTexto"/>
          <p:cNvSpPr txBox="1"/>
          <p:nvPr/>
        </p:nvSpPr>
        <p:spPr>
          <a:xfrm>
            <a:off x="1238253" y="285751"/>
            <a:ext cx="9429749" cy="461665"/>
          </a:xfrm>
          <a:prstGeom prst="rect">
            <a:avLst/>
          </a:prstGeom>
          <a:solidFill>
            <a:srgbClr val="FF0000"/>
          </a:solidFill>
        </p:spPr>
        <p:txBody>
          <a:bodyPr>
            <a:spAutoFit/>
          </a:bodyPr>
          <a:lstStyle/>
          <a:p>
            <a:pPr algn="ctr">
              <a:defRPr/>
            </a:pPr>
            <a:r>
              <a:rPr lang="es-ES" sz="2400"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sz="2400"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571500" y="872677"/>
            <a:ext cx="11144251" cy="1200329"/>
          </a:xfrm>
          <a:prstGeom prst="rect">
            <a:avLst/>
          </a:prstGeom>
          <a:noFill/>
        </p:spPr>
        <p:txBody>
          <a:bodyPr>
            <a:spAutoFit/>
          </a:bodyPr>
          <a:lstStyle/>
          <a:p>
            <a:pPr algn="ctr">
              <a:defRPr/>
            </a:pP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De Ud.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Click</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en CADA TÍTULO SUBRAYADO  a fin de poder descargar el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power</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a:t>
            </a:r>
            <a:r>
              <a:rPr lang="es-ES" sz="2400"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point</a:t>
            </a:r>
            <a:r>
              <a:rPr lang="es-E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rPr>
              <a:t> deseado,  por lo que para visualizarlo tendrá que salir de esta presentación. </a:t>
            </a:r>
            <a:endParaRPr lang="en-US" sz="2400" b="1" dirty="0">
              <a:solidFill>
                <a:prstClr val="white"/>
              </a:solidFill>
              <a:effectLst>
                <a:glow rad="139700">
                  <a:srgbClr val="C0504D">
                    <a:satMod val="175000"/>
                    <a:alpha val="40000"/>
                  </a:srgbClr>
                </a:glow>
                <a:outerShdw blurRad="38100" dist="38100" dir="2700000" algn="tl">
                  <a:srgbClr val="000000">
                    <a:alpha val="43137"/>
                  </a:srgbClr>
                </a:outerShdw>
              </a:effectLst>
              <a:latin typeface="Arial Black" panose="020B0A04020102020204" pitchFamily="34" charset="0"/>
              <a:cs typeface="Times New Roman" pitchFamily="18" charset="0"/>
            </a:endParaRPr>
          </a:p>
        </p:txBody>
      </p:sp>
      <p:sp>
        <p:nvSpPr>
          <p:cNvPr id="5" name="4 CuadroTexto">
            <a:hlinkClick r:id="rId3"/>
          </p:cNvPr>
          <p:cNvSpPr txBox="1"/>
          <p:nvPr/>
        </p:nvSpPr>
        <p:spPr>
          <a:xfrm>
            <a:off x="381000" y="2071690"/>
            <a:ext cx="5715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6" name="5 CuadroTexto">
            <a:hlinkClick r:id="rId4"/>
          </p:cNvPr>
          <p:cNvSpPr txBox="1"/>
          <p:nvPr/>
        </p:nvSpPr>
        <p:spPr>
          <a:xfrm>
            <a:off x="6096000" y="2071690"/>
            <a:ext cx="5715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Evidencias Científicas de la Biblia – II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p:cNvSpPr txBox="1"/>
          <p:nvPr/>
        </p:nvSpPr>
        <p:spPr>
          <a:xfrm>
            <a:off x="7810500" y="6286501"/>
            <a:ext cx="3905251" cy="338554"/>
          </a:xfrm>
          <a:prstGeom prst="rect">
            <a:avLst/>
          </a:prstGeom>
          <a:solidFill>
            <a:srgbClr val="FF0000"/>
          </a:solidFill>
        </p:spPr>
        <p:txBody>
          <a:bodyPr>
            <a:spAutoFit/>
          </a:bodyPr>
          <a:lstStyle/>
          <a:p>
            <a:pPr algn="ctr">
              <a:defRPr/>
            </a:pPr>
            <a:r>
              <a:rPr lang="es-ES" sz="16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600" b="1" i="1" dirty="0">
              <a:solidFill>
                <a:prstClr val="white"/>
              </a:solidFill>
              <a:effectLst>
                <a:outerShdw blurRad="38100" dist="38100" dir="2700000" algn="tl">
                  <a:srgbClr val="000000">
                    <a:alpha val="43137"/>
                  </a:srgbClr>
                </a:outerShdw>
              </a:effectLst>
              <a:cs typeface="Arial" charset="0"/>
            </a:endParaRPr>
          </a:p>
        </p:txBody>
      </p:sp>
      <p:sp>
        <p:nvSpPr>
          <p:cNvPr id="8" name="7 CuadroTexto">
            <a:hlinkClick r:id="rId5"/>
          </p:cNvPr>
          <p:cNvSpPr txBox="1"/>
          <p:nvPr/>
        </p:nvSpPr>
        <p:spPr>
          <a:xfrm>
            <a:off x="762002" y="2643190"/>
            <a:ext cx="4762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Jesucristo no es Religión, Él es Vida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6"/>
          </p:cNvPr>
          <p:cNvSpPr txBox="1"/>
          <p:nvPr/>
        </p:nvSpPr>
        <p:spPr>
          <a:xfrm>
            <a:off x="6096002" y="2643190"/>
            <a:ext cx="5524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Confronta a Dios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7"/>
          </p:cNvPr>
          <p:cNvSpPr txBox="1"/>
          <p:nvPr/>
        </p:nvSpPr>
        <p:spPr>
          <a:xfrm>
            <a:off x="1238253" y="3214690"/>
            <a:ext cx="3524249"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¿Celebras </a:t>
            </a:r>
            <a:r>
              <a:rPr lang="es-ES" sz="2400" b="1" u="sng" dirty="0" err="1">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Halloween</a:t>
            </a: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  </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8"/>
          </p:cNvPr>
          <p:cNvSpPr txBox="1"/>
          <p:nvPr/>
        </p:nvSpPr>
        <p:spPr>
          <a:xfrm>
            <a:off x="6667502" y="3241451"/>
            <a:ext cx="4000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Dios, el Taxi y el Instrumento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9"/>
          </p:cNvPr>
          <p:cNvSpPr txBox="1"/>
          <p:nvPr/>
        </p:nvSpPr>
        <p:spPr>
          <a:xfrm>
            <a:off x="381002" y="3857626"/>
            <a:ext cx="5238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Un Mundo Invisible pero Real - PARTE 1</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0"/>
          </p:cNvPr>
          <p:cNvSpPr txBox="1"/>
          <p:nvPr/>
        </p:nvSpPr>
        <p:spPr>
          <a:xfrm>
            <a:off x="6191253" y="3857626"/>
            <a:ext cx="55245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1"/>
          </p:cNvPr>
          <p:cNvSpPr txBox="1"/>
          <p:nvPr/>
        </p:nvSpPr>
        <p:spPr>
          <a:xfrm>
            <a:off x="381002" y="4500565"/>
            <a:ext cx="5619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2"/>
          </p:cNvPr>
          <p:cNvSpPr txBox="1"/>
          <p:nvPr/>
        </p:nvSpPr>
        <p:spPr>
          <a:xfrm>
            <a:off x="6191251" y="4500565"/>
            <a:ext cx="6000749"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III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5 CuadroTexto">
            <a:hlinkClick r:id="rId13"/>
          </p:cNvPr>
          <p:cNvSpPr txBox="1"/>
          <p:nvPr/>
        </p:nvSpPr>
        <p:spPr>
          <a:xfrm>
            <a:off x="381002" y="5214939"/>
            <a:ext cx="6000751"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Señales de la Segunda Venida de Cristo – IV</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7" name="16 CuadroTexto">
            <a:hlinkClick r:id="rId14"/>
          </p:cNvPr>
          <p:cNvSpPr txBox="1"/>
          <p:nvPr/>
        </p:nvSpPr>
        <p:spPr>
          <a:xfrm>
            <a:off x="5715000" y="5715001"/>
            <a:ext cx="6477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I</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3859690743"/>
      </p:ext>
    </p:extLst>
  </p:cSld>
  <p:clrMapOvr>
    <a:masterClrMapping/>
  </p:clrMapOvr>
  <p:transition spd="slow">
    <p:checker/>
    <p:sndAc>
      <p:end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Administrador\Escritorio\Presentación8.jpg">
            <a:hlinkClick r:id="rId2"/>
          </p:cNvPr>
          <p:cNvPicPr>
            <a:picLocks noChangeAspect="1" noChangeArrowheads="1"/>
          </p:cNvPicPr>
          <p:nvPr/>
        </p:nvPicPr>
        <p:blipFill>
          <a:blip r:embed="rId3" cstate="print"/>
          <a:srcRect/>
          <a:stretch>
            <a:fillRect/>
          </a:stretch>
        </p:blipFill>
        <p:spPr bwMode="auto">
          <a:xfrm>
            <a:off x="0" y="0"/>
            <a:ext cx="12192000" cy="6858000"/>
          </a:xfrm>
          <a:prstGeom prst="rect">
            <a:avLst/>
          </a:prstGeom>
          <a:noFill/>
          <a:ln w="9525">
            <a:noFill/>
            <a:miter lim="800000"/>
            <a:headEnd/>
            <a:tailEnd/>
          </a:ln>
        </p:spPr>
      </p:pic>
      <p:sp>
        <p:nvSpPr>
          <p:cNvPr id="3" name="2 CuadroTexto"/>
          <p:cNvSpPr txBox="1"/>
          <p:nvPr/>
        </p:nvSpPr>
        <p:spPr>
          <a:xfrm>
            <a:off x="1238253" y="305515"/>
            <a:ext cx="9429749" cy="461665"/>
          </a:xfrm>
          <a:prstGeom prst="rect">
            <a:avLst/>
          </a:prstGeom>
          <a:solidFill>
            <a:srgbClr val="FF0000"/>
          </a:solidFill>
        </p:spPr>
        <p:txBody>
          <a:bodyPr>
            <a:spAutoFit/>
          </a:bodyPr>
          <a:lstStyle/>
          <a:p>
            <a:pPr algn="ctr">
              <a:defRPr/>
            </a:pPr>
            <a:r>
              <a:rPr lang="es-ES" sz="2400" b="1" dirty="0">
                <a:solidFill>
                  <a:prstClr val="white"/>
                </a:solidFill>
                <a:effectLst>
                  <a:outerShdw blurRad="38100" dist="38100" dir="2700000" algn="tl">
                    <a:srgbClr val="000000">
                      <a:alpha val="43137"/>
                    </a:srgbClr>
                  </a:outerShdw>
                </a:effectLst>
                <a:cs typeface="Arial" charset="0"/>
              </a:rPr>
              <a:t>MENSAJES CRISTIANOS PUBLICADOS EN “MIS PPS”, POR MI</a:t>
            </a:r>
            <a:endParaRPr lang="en-US" sz="2400" b="1" dirty="0">
              <a:solidFill>
                <a:prstClr val="white"/>
              </a:solidFill>
              <a:effectLst>
                <a:outerShdw blurRad="38100" dist="38100" dir="2700000" algn="tl">
                  <a:srgbClr val="000000">
                    <a:alpha val="43137"/>
                  </a:srgbClr>
                </a:outerShdw>
              </a:effectLst>
              <a:cs typeface="Arial" charset="0"/>
            </a:endParaRPr>
          </a:p>
        </p:txBody>
      </p:sp>
      <p:sp>
        <p:nvSpPr>
          <p:cNvPr id="4" name="3 CuadroTexto"/>
          <p:cNvSpPr txBox="1"/>
          <p:nvPr/>
        </p:nvSpPr>
        <p:spPr>
          <a:xfrm>
            <a:off x="571500" y="929573"/>
            <a:ext cx="11144251" cy="1323632"/>
          </a:xfrm>
          <a:prstGeom prst="rect">
            <a:avLst/>
          </a:prstGeom>
          <a:noFill/>
        </p:spPr>
        <p:txBody>
          <a:bodyPr>
            <a:spAutoFit/>
          </a:bodyPr>
          <a:lstStyle/>
          <a:p>
            <a:pPr algn="ctr">
              <a:defRPr/>
            </a:pP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De Ud.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Click</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en CADA TÍTULO SUBRAYADO  a fin de poder descargar el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power</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a:t>
            </a:r>
            <a:r>
              <a:rPr lang="es-ES" sz="2667" b="1" dirty="0" err="1">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point</a:t>
            </a:r>
            <a:r>
              <a:rPr lang="es-E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rPr>
              <a:t> deseado,  por lo que para visualizarlo tendrá que salir de esta presentación. </a:t>
            </a:r>
            <a:endParaRPr lang="en-US" sz="2667" b="1" dirty="0">
              <a:solidFill>
                <a:prstClr val="white"/>
              </a:solidFill>
              <a:effectLst>
                <a:glow rad="139700">
                  <a:srgbClr val="C0504D">
                    <a:satMod val="175000"/>
                    <a:alpha val="40000"/>
                  </a:srgb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5" name="4 CuadroTexto"/>
          <p:cNvSpPr txBox="1"/>
          <p:nvPr/>
        </p:nvSpPr>
        <p:spPr>
          <a:xfrm>
            <a:off x="7810500" y="6411949"/>
            <a:ext cx="3905251" cy="338554"/>
          </a:xfrm>
          <a:prstGeom prst="rect">
            <a:avLst/>
          </a:prstGeom>
          <a:solidFill>
            <a:srgbClr val="FF0000"/>
          </a:solidFill>
        </p:spPr>
        <p:txBody>
          <a:bodyPr>
            <a:spAutoFit/>
          </a:bodyPr>
          <a:lstStyle/>
          <a:p>
            <a:pPr algn="ctr">
              <a:defRPr/>
            </a:pPr>
            <a:r>
              <a:rPr lang="es-ES" sz="1600" b="1" i="1" dirty="0">
                <a:solidFill>
                  <a:prstClr val="white"/>
                </a:solidFill>
                <a:effectLst>
                  <a:outerShdw blurRad="38100" dist="38100" dir="2700000" algn="tl">
                    <a:srgbClr val="000000">
                      <a:alpha val="43137"/>
                    </a:srgbClr>
                  </a:outerShdw>
                </a:effectLst>
                <a:cs typeface="Arial" charset="0"/>
              </a:rPr>
              <a:t>Hacer clic para siguiente diapositiva</a:t>
            </a:r>
            <a:endParaRPr lang="en-US" sz="1600" b="1" i="1" dirty="0">
              <a:solidFill>
                <a:prstClr val="white"/>
              </a:solidFill>
              <a:effectLst>
                <a:outerShdw blurRad="38100" dist="38100" dir="2700000" algn="tl">
                  <a:srgbClr val="000000">
                    <a:alpha val="43137"/>
                  </a:srgbClr>
                </a:outerShdw>
              </a:effectLst>
              <a:cs typeface="Arial" charset="0"/>
            </a:endParaRPr>
          </a:p>
        </p:txBody>
      </p:sp>
      <p:sp>
        <p:nvSpPr>
          <p:cNvPr id="6" name="5 CuadroTexto">
            <a:hlinkClick r:id="rId4"/>
          </p:cNvPr>
          <p:cNvSpPr txBox="1"/>
          <p:nvPr/>
        </p:nvSpPr>
        <p:spPr>
          <a:xfrm>
            <a:off x="381000" y="2286001"/>
            <a:ext cx="6477000" cy="461665"/>
          </a:xfrm>
          <a:prstGeom prst="rect">
            <a:avLst/>
          </a:prstGeom>
          <a:noFill/>
        </p:spPr>
        <p:txBody>
          <a:bodyPr>
            <a:spAutoFit/>
          </a:bodyPr>
          <a:lstStyle/>
          <a:p>
            <a:pP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¿Sabes por qué murió Cristo por ti en la cruz? - 2</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7" name="6 CuadroTexto">
            <a:hlinkClick r:id="rId5"/>
          </p:cNvPr>
          <p:cNvSpPr txBox="1"/>
          <p:nvPr/>
        </p:nvSpPr>
        <p:spPr>
          <a:xfrm>
            <a:off x="7810500" y="2286001"/>
            <a:ext cx="3429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Eclipses de Luna Roja</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8" name="7 CuadroTexto">
            <a:hlinkClick r:id="rId6"/>
          </p:cNvPr>
          <p:cNvSpPr txBox="1"/>
          <p:nvPr/>
        </p:nvSpPr>
        <p:spPr>
          <a:xfrm>
            <a:off x="1238253" y="2928939"/>
            <a:ext cx="2762249"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Arrebatamiento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9" name="8 CuadroTexto">
            <a:hlinkClick r:id="rId7"/>
          </p:cNvPr>
          <p:cNvSpPr txBox="1"/>
          <p:nvPr/>
        </p:nvSpPr>
        <p:spPr>
          <a:xfrm>
            <a:off x="4667251" y="2928939"/>
            <a:ext cx="2667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Acto de Juzgar</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0" name="9 CuadroTexto">
            <a:hlinkClick r:id="rId8"/>
          </p:cNvPr>
          <p:cNvSpPr txBox="1"/>
          <p:nvPr/>
        </p:nvSpPr>
        <p:spPr>
          <a:xfrm>
            <a:off x="7810502" y="2928939"/>
            <a:ext cx="29527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Salvación del Alma</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1" name="10 CuadroTexto">
            <a:hlinkClick r:id="rId9"/>
          </p:cNvPr>
          <p:cNvSpPr txBox="1"/>
          <p:nvPr/>
        </p:nvSpPr>
        <p:spPr>
          <a:xfrm>
            <a:off x="381000" y="3571875"/>
            <a:ext cx="46672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El Misterio de la Divina Trinidad</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2" name="11 CuadroTexto">
            <a:hlinkClick r:id="rId10"/>
          </p:cNvPr>
          <p:cNvSpPr txBox="1"/>
          <p:nvPr/>
        </p:nvSpPr>
        <p:spPr>
          <a:xfrm>
            <a:off x="5143502" y="4214814"/>
            <a:ext cx="47625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Radiografía Bíblica del Anticristo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3" name="12 CuadroTexto">
            <a:hlinkClick r:id="rId11"/>
          </p:cNvPr>
          <p:cNvSpPr txBox="1"/>
          <p:nvPr/>
        </p:nvSpPr>
        <p:spPr>
          <a:xfrm>
            <a:off x="666753" y="4214814"/>
            <a:ext cx="40005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Misterio del Espíritu Santo</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4" name="13 CuadroTexto">
            <a:hlinkClick r:id="rId12"/>
          </p:cNvPr>
          <p:cNvSpPr txBox="1"/>
          <p:nvPr/>
        </p:nvSpPr>
        <p:spPr>
          <a:xfrm>
            <a:off x="5619751" y="3571875"/>
            <a:ext cx="5715000"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¿Existen Varias Maneras de llegar a Dios?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5" name="14 CuadroTexto">
            <a:hlinkClick r:id="rId13"/>
          </p:cNvPr>
          <p:cNvSpPr txBox="1"/>
          <p:nvPr/>
        </p:nvSpPr>
        <p:spPr>
          <a:xfrm>
            <a:off x="1238253" y="4948755"/>
            <a:ext cx="3333751" cy="461665"/>
          </a:xfrm>
          <a:prstGeom prst="rect">
            <a:avLst/>
          </a:prstGeom>
          <a:noFill/>
        </p:spPr>
        <p:txBody>
          <a:bodyPr>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Más allá de la Muerte</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6" name="13 CuadroTexto">
            <a:hlinkClick r:id="rId14"/>
          </p:cNvPr>
          <p:cNvSpPr txBox="1"/>
          <p:nvPr/>
        </p:nvSpPr>
        <p:spPr>
          <a:xfrm>
            <a:off x="5114780" y="4929190"/>
            <a:ext cx="5942426" cy="461665"/>
          </a:xfrm>
          <a:prstGeom prst="rect">
            <a:avLst/>
          </a:prstGeom>
          <a:noFill/>
        </p:spPr>
        <p:txBody>
          <a:bodyPr wrap="square">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Cuando el Hombre le Cambia la Gloria a Dios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7" name="13 CuadroTexto">
            <a:hlinkClick r:id="rId15"/>
          </p:cNvPr>
          <p:cNvSpPr txBox="1"/>
          <p:nvPr/>
        </p:nvSpPr>
        <p:spPr>
          <a:xfrm>
            <a:off x="298062" y="5662762"/>
            <a:ext cx="5942426" cy="461665"/>
          </a:xfrm>
          <a:prstGeom prst="rect">
            <a:avLst/>
          </a:prstGeom>
          <a:noFill/>
        </p:spPr>
        <p:txBody>
          <a:bodyPr wrap="square">
            <a:spAutoFit/>
          </a:bodyPr>
          <a:lstStyle/>
          <a:p>
            <a:pPr algn="ctr">
              <a:defRPr/>
            </a:pP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Eventos Cósmicos por Acontecer en el 2015</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
        <p:nvSpPr>
          <p:cNvPr id="18" name="13 CuadroTexto">
            <a:hlinkClick r:id="rId2"/>
          </p:cNvPr>
          <p:cNvSpPr txBox="1"/>
          <p:nvPr/>
        </p:nvSpPr>
        <p:spPr>
          <a:xfrm>
            <a:off x="6096000" y="5495032"/>
            <a:ext cx="5942426" cy="830997"/>
          </a:xfrm>
          <a:prstGeom prst="rect">
            <a:avLst/>
          </a:prstGeom>
          <a:noFill/>
        </p:spPr>
        <p:txBody>
          <a:bodyPr wrap="square">
            <a:spAutoFit/>
          </a:bodyPr>
          <a:lstStyle/>
          <a:p>
            <a:pPr algn="ctr">
              <a:defRPr/>
            </a:pP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¿Se puede señalar Fechas Exactas para </a:t>
            </a: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E</a:t>
            </a: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ventos </a:t>
            </a:r>
            <a:r>
              <a:rPr lang="es-E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A</a:t>
            </a:r>
            <a:r>
              <a:rPr lang="es-ES" sz="2400" b="1" u="sng" dirty="0" smtClean="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rPr>
              <a:t>pocalípticos?</a:t>
            </a:r>
            <a:endParaRPr lang="en-US" sz="2400" b="1" u="sng" dirty="0">
              <a:solidFill>
                <a:srgbClr val="FFFF00"/>
              </a:solidFill>
              <a:effectLst>
                <a:glow rad="139700">
                  <a:srgbClr val="C0504D">
                    <a:satMod val="175000"/>
                    <a:alpha val="40000"/>
                  </a:srgbClr>
                </a:glow>
                <a:outerShdw blurRad="38100" dist="38100" dir="2700000" algn="tl">
                  <a:srgbClr val="000000">
                    <a:alpha val="43137"/>
                  </a:srgbClr>
                </a:outerShdw>
              </a:effectLst>
              <a:cs typeface="Arial" charset="0"/>
            </a:endParaRPr>
          </a:p>
        </p:txBody>
      </p:sp>
    </p:spTree>
    <p:extLst>
      <p:ext uri="{BB962C8B-B14F-4D97-AF65-F5344CB8AC3E}">
        <p14:creationId xmlns:p14="http://schemas.microsoft.com/office/powerpoint/2010/main" val="1049366708"/>
      </p:ext>
    </p:extLst>
  </p:cSld>
  <p:clrMapOvr>
    <a:masterClrMapping/>
  </p:clrMapOvr>
  <p:transition spd="slow">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PE">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PE" altLang="es-PE">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PE" sz="6000" b="1">
                <a:solidFill>
                  <a:srgbClr val="000000"/>
                </a:solidFill>
                <a:latin typeface="Kristen ITC" panose="03050502040202030202" pitchFamily="66" charset="0"/>
              </a:rPr>
              <a:t>¿Te ha gustado?</a:t>
            </a:r>
            <a:r>
              <a:rPr lang="es-ES" altLang="es-PE" sz="4800">
                <a:solidFill>
                  <a:srgbClr val="000000"/>
                </a:solidFill>
                <a:latin typeface="Kristen ITC" panose="03050502040202030202" pitchFamily="66" charset="0"/>
              </a:rPr>
              <a:t> </a:t>
            </a:r>
            <a:br>
              <a:rPr lang="es-ES" altLang="es-PE" sz="4800">
                <a:solidFill>
                  <a:srgbClr val="000000"/>
                </a:solidFill>
                <a:latin typeface="Kristen ITC" panose="03050502040202030202" pitchFamily="66" charset="0"/>
              </a:rPr>
            </a:br>
            <a:r>
              <a:rPr lang="es-ES" altLang="es-PE" sz="4400">
                <a:solidFill>
                  <a:srgbClr val="000000"/>
                </a:solidFill>
                <a:latin typeface="Kristen ITC" panose="03050502040202030202" pitchFamily="66" charset="0"/>
              </a:rPr>
              <a:t>Puedes ver más entrando </a:t>
            </a:r>
            <a:br>
              <a:rPr lang="es-ES" altLang="es-PE" sz="4400">
                <a:solidFill>
                  <a:srgbClr val="000000"/>
                </a:solidFill>
                <a:latin typeface="Kristen ITC" panose="03050502040202030202" pitchFamily="66" charset="0"/>
              </a:rPr>
            </a:br>
            <a:r>
              <a:rPr lang="es-ES" altLang="es-PE" sz="4400" b="1">
                <a:solidFill>
                  <a:srgbClr val="40F903"/>
                </a:solidFill>
                <a:latin typeface="Kristen ITC" panose="03050502040202030202" pitchFamily="66" charset="0"/>
                <a:hlinkClick r:id="rId2"/>
              </a:rPr>
              <a:t>Aquí</a:t>
            </a:r>
            <a:endParaRPr lang="es-ES" altLang="es-PE"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PE" b="1">
                <a:solidFill>
                  <a:srgbClr val="000000"/>
                </a:solidFill>
                <a:latin typeface="Kristen ITC" panose="03050502040202030202" pitchFamily="66" charset="0"/>
              </a:rPr>
              <a:t>Además puedes recibir powerpoints en tu correo electrónico suscribiéndote aquí:</a:t>
            </a:r>
            <a:r>
              <a:rPr lang="es-ES_tradnl" altLang="es-PE" b="1">
                <a:solidFill>
                  <a:srgbClr val="0066FF"/>
                </a:solidFill>
              </a:rPr>
              <a:t> </a:t>
            </a:r>
          </a:p>
          <a:p>
            <a:pPr fontAlgn="base">
              <a:spcBef>
                <a:spcPct val="50000"/>
              </a:spcBef>
              <a:spcAft>
                <a:spcPct val="0"/>
              </a:spcAft>
            </a:pPr>
            <a:endParaRPr lang="es-ES" altLang="es-PE"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567</TotalTime>
  <Words>2195</Words>
  <Application>Microsoft Office PowerPoint</Application>
  <PresentationFormat>Panorámica</PresentationFormat>
  <Paragraphs>124</Paragraphs>
  <Slides>42</Slides>
  <Notes>0</Notes>
  <HiddenSlides>0</HiddenSlides>
  <MMClips>0</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42</vt:i4>
      </vt:variant>
    </vt:vector>
  </HeadingPairs>
  <TitlesOfParts>
    <vt:vector size="52" baseType="lpstr">
      <vt:lpstr>Arial</vt:lpstr>
      <vt:lpstr>Arial Black</vt:lpstr>
      <vt:lpstr>Calibri</vt:lpstr>
      <vt:lpstr>Calibri Light</vt:lpstr>
      <vt:lpstr>Kristen ITC</vt:lpstr>
      <vt:lpstr>Lucida Calligraphy</vt:lpstr>
      <vt:lpstr>Times New Roman</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Roberto</dc:creator>
  <cp:lastModifiedBy>Roberto</cp:lastModifiedBy>
  <cp:revision>43</cp:revision>
  <dcterms:created xsi:type="dcterms:W3CDTF">2015-09-04T15:34:45Z</dcterms:created>
  <dcterms:modified xsi:type="dcterms:W3CDTF">2015-09-05T01:04:01Z</dcterms:modified>
</cp:coreProperties>
</file>