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396" r:id="rId3"/>
    <p:sldId id="397" r:id="rId4"/>
    <p:sldId id="398" r:id="rId5"/>
    <p:sldId id="380" r:id="rId6"/>
    <p:sldId id="381" r:id="rId7"/>
    <p:sldId id="382" r:id="rId8"/>
    <p:sldId id="383" r:id="rId9"/>
    <p:sldId id="392" r:id="rId10"/>
    <p:sldId id="393" r:id="rId11"/>
    <p:sldId id="394" r:id="rId12"/>
    <p:sldId id="395" r:id="rId13"/>
    <p:sldId id="388" r:id="rId14"/>
    <p:sldId id="389" r:id="rId15"/>
    <p:sldId id="390" r:id="rId16"/>
    <p:sldId id="391" r:id="rId17"/>
    <p:sldId id="384" r:id="rId18"/>
    <p:sldId id="386" r:id="rId19"/>
    <p:sldId id="385" r:id="rId20"/>
    <p:sldId id="387" r:id="rId21"/>
    <p:sldId id="399" r:id="rId22"/>
    <p:sldId id="400" r:id="rId2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nuCXI27atFT29uJf7WBGGg==" hashData="FoUtl+7o4TsR4W9xpaodJs8IHI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5400"/>
    <a:srgbClr val="3F7E00"/>
    <a:srgbClr val="9A9ABC"/>
    <a:srgbClr val="9898BA"/>
    <a:srgbClr val="666699"/>
    <a:srgbClr val="3E1716"/>
    <a:srgbClr val="4A1B1A"/>
    <a:srgbClr val="411817"/>
    <a:srgbClr val="57201F"/>
    <a:srgbClr val="482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11/05/2015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19</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11/05/2015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11/05/2015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11/05/2015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11/05/2015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11/05/2015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11/05/2015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11/05/2015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11/05/2015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11/05/2015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11/05/2015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11/05/2015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020409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11/05/2015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01 Mis docu. Backup\Mis imágenes\00 Para el mensaje haciendo\01.jpg"/>
          <p:cNvPicPr>
            <a:picLocks noChangeAspect="1" noChangeArrowheads="1"/>
          </p:cNvPicPr>
          <p:nvPr/>
        </p:nvPicPr>
        <p:blipFill rotWithShape="1">
          <a:blip r:embed="rId5">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9 Grupo"/>
          <p:cNvGrpSpPr/>
          <p:nvPr/>
        </p:nvGrpSpPr>
        <p:grpSpPr>
          <a:xfrm>
            <a:off x="6948753" y="761381"/>
            <a:ext cx="2097915" cy="3610619"/>
            <a:chOff x="6938705" y="185301"/>
            <a:chExt cx="2160300" cy="3610619"/>
          </a:xfrm>
        </p:grpSpPr>
        <p:pic>
          <p:nvPicPr>
            <p:cNvPr id="1028" name="Picture 4"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41563" y="185301"/>
              <a:ext cx="754584" cy="6477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38705" y="1131550"/>
              <a:ext cx="2160300" cy="66675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ndered Imag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01055" y="2149605"/>
              <a:ext cx="815437" cy="6381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ndered Imag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17120" y="3148220"/>
              <a:ext cx="1582191" cy="647700"/>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Samvel Yervinyan - El Choclo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3363855666"/>
      </p:ext>
    </p:extLst>
  </p:cSld>
  <p:clrMapOvr>
    <a:masterClrMapping/>
  </p:clrMapOvr>
  <mc:AlternateContent xmlns:mc="http://schemas.openxmlformats.org/markup-compatibility/2006" xmlns:p14="http://schemas.microsoft.com/office/powerpoint/2010/main">
    <mc:Choice Requires="p14">
      <p:transition spd="slow" p14:dur="20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anim calcmode="lin" valueType="num">
                                      <p:cBhvr>
                                        <p:cTn id="12" dur="2000" fill="hold"/>
                                        <p:tgtEl>
                                          <p:spTgt spid="10"/>
                                        </p:tgtEl>
                                        <p:attrNameLst>
                                          <p:attrName>ppt_x</p:attrName>
                                        </p:attrNameLst>
                                      </p:cBhvr>
                                      <p:tavLst>
                                        <p:tav tm="0">
                                          <p:val>
                                            <p:strVal val="#ppt_x"/>
                                          </p:val>
                                        </p:tav>
                                        <p:tav tm="100000">
                                          <p:val>
                                            <p:strVal val="#ppt_x"/>
                                          </p:val>
                                        </p:tav>
                                      </p:tavLst>
                                    </p:anim>
                                    <p:anim calcmode="lin" valueType="num">
                                      <p:cBhvr>
                                        <p:cTn id="13" dur="2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555470"/>
            <a:ext cx="2160300" cy="4093428"/>
          </a:xfrm>
          <a:prstGeom prst="rect">
            <a:avLst/>
          </a:prstGeom>
        </p:spPr>
        <p:txBody>
          <a:bodyPr wrap="square">
            <a:spAutoFit/>
          </a:bodyPr>
          <a:lstStyle/>
          <a:p>
            <a:pPr algn="ctr"/>
            <a:r>
              <a:rPr lang="es-CO" sz="2000" b="1" dirty="0">
                <a:solidFill>
                  <a:schemeClr val="tx1">
                    <a:lumMod val="85000"/>
                    <a:lumOff val="15000"/>
                  </a:schemeClr>
                </a:solidFill>
                <a:latin typeface="+mj-lt"/>
              </a:rPr>
              <a:t>Los seres humanos, siempre andamos en busca de la felicidad, felicidad que tardamos mucho tiempo en encontrar, o que no supimos aprovechar debido a los obstáculos más comunes que son:</a:t>
            </a:r>
          </a:p>
        </p:txBody>
      </p:sp>
    </p:spTree>
    <p:extLst>
      <p:ext uri="{BB962C8B-B14F-4D97-AF65-F5344CB8AC3E}">
        <p14:creationId xmlns:p14="http://schemas.microsoft.com/office/powerpoint/2010/main" val="2156589086"/>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01 Mis docu. Backup\Mis imágenes\00 Para el mensaje haciendo\03.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185266"/>
            <a:ext cx="2160300" cy="4801314"/>
          </a:xfrm>
          <a:prstGeom prst="rect">
            <a:avLst/>
          </a:prstGeom>
        </p:spPr>
        <p:txBody>
          <a:bodyPr wrap="square">
            <a:spAutoFit/>
          </a:bodyPr>
          <a:lstStyle/>
          <a:p>
            <a:pPr algn="ctr"/>
            <a:r>
              <a:rPr lang="es-CO" b="1" dirty="0">
                <a:solidFill>
                  <a:schemeClr val="tx1">
                    <a:lumMod val="85000"/>
                    <a:lumOff val="15000"/>
                  </a:schemeClr>
                </a:solidFill>
                <a:latin typeface="+mj-lt"/>
              </a:rPr>
              <a:t>No vivir el </a:t>
            </a:r>
            <a:r>
              <a:rPr lang="es-CO" b="1" dirty="0" smtClean="0">
                <a:solidFill>
                  <a:schemeClr val="tx1">
                    <a:lumMod val="85000"/>
                    <a:lumOff val="15000"/>
                  </a:schemeClr>
                </a:solidFill>
                <a:latin typeface="+mj-lt"/>
              </a:rPr>
              <a:t>momento.</a:t>
            </a:r>
          </a:p>
          <a:p>
            <a:pPr algn="ctr"/>
            <a:endParaRPr lang="es-CO" b="1" dirty="0">
              <a:solidFill>
                <a:schemeClr val="tx1">
                  <a:lumMod val="85000"/>
                  <a:lumOff val="15000"/>
                </a:schemeClr>
              </a:solidFill>
              <a:latin typeface="+mj-lt"/>
            </a:endParaRPr>
          </a:p>
          <a:p>
            <a:pPr algn="ctr"/>
            <a:r>
              <a:rPr lang="es-CO" b="1" dirty="0">
                <a:solidFill>
                  <a:schemeClr val="tx1">
                    <a:lumMod val="85000"/>
                    <a:lumOff val="15000"/>
                  </a:schemeClr>
                </a:solidFill>
                <a:latin typeface="+mj-lt"/>
              </a:rPr>
              <a:t>Siempre estamos esperanzados al futuro para ser felices olvidándonos del presente, siempre esperamos ser </a:t>
            </a:r>
            <a:r>
              <a:rPr lang="es-CO" b="1" dirty="0" smtClean="0">
                <a:solidFill>
                  <a:schemeClr val="tx1">
                    <a:lumMod val="85000"/>
                    <a:lumOff val="15000"/>
                  </a:schemeClr>
                </a:solidFill>
                <a:latin typeface="+mj-lt"/>
              </a:rPr>
              <a:t>felices </a:t>
            </a:r>
            <a:r>
              <a:rPr lang="es-CO" b="1" dirty="0">
                <a:solidFill>
                  <a:schemeClr val="tx1">
                    <a:lumMod val="85000"/>
                    <a:lumOff val="15000"/>
                  </a:schemeClr>
                </a:solidFill>
                <a:latin typeface="+mj-lt"/>
              </a:rPr>
              <a:t>cuando seamos grandes, cuando terminemos de estudiar, cuando tengamos un buen trabajo, cuando nos casemos, cuando tengamos hijos, </a:t>
            </a:r>
            <a:r>
              <a:rPr lang="es-CO" b="1" dirty="0" smtClean="0">
                <a:solidFill>
                  <a:schemeClr val="tx1">
                    <a:lumMod val="85000"/>
                    <a:lumOff val="15000"/>
                  </a:schemeClr>
                </a:solidFill>
                <a:latin typeface="+mj-lt"/>
              </a:rPr>
              <a:t>…</a:t>
            </a:r>
            <a:endParaRPr lang="es-CO" b="1" dirty="0">
              <a:solidFill>
                <a:schemeClr val="tx1">
                  <a:lumMod val="85000"/>
                  <a:lumOff val="15000"/>
                </a:schemeClr>
              </a:solidFill>
              <a:latin typeface="+mj-lt"/>
            </a:endParaRPr>
          </a:p>
        </p:txBody>
      </p:sp>
    </p:spTree>
    <p:extLst>
      <p:ext uri="{BB962C8B-B14F-4D97-AF65-F5344CB8AC3E}">
        <p14:creationId xmlns:p14="http://schemas.microsoft.com/office/powerpoint/2010/main" val="3241413810"/>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32150"/>
            <a:ext cx="2160300" cy="5078313"/>
          </a:xfrm>
          <a:prstGeom prst="rect">
            <a:avLst/>
          </a:prstGeom>
        </p:spPr>
        <p:txBody>
          <a:bodyPr wrap="square">
            <a:spAutoFit/>
          </a:bodyPr>
          <a:lstStyle/>
          <a:p>
            <a:pPr algn="ctr"/>
            <a:r>
              <a:rPr lang="es-CO" b="1" dirty="0">
                <a:solidFill>
                  <a:schemeClr val="tx1">
                    <a:lumMod val="85000"/>
                    <a:lumOff val="15000"/>
                  </a:schemeClr>
                </a:solidFill>
                <a:latin typeface="+mj-lt"/>
              </a:rPr>
              <a:t>cuando vengan los nietos, en </a:t>
            </a:r>
            <a:r>
              <a:rPr lang="es-CO" b="1" dirty="0" smtClean="0">
                <a:solidFill>
                  <a:schemeClr val="tx1">
                    <a:lumMod val="85000"/>
                    <a:lumOff val="15000"/>
                  </a:schemeClr>
                </a:solidFill>
                <a:latin typeface="+mj-lt"/>
              </a:rPr>
              <a:t>fin, </a:t>
            </a:r>
            <a:r>
              <a:rPr lang="es-CO" b="1" dirty="0">
                <a:solidFill>
                  <a:schemeClr val="tx1">
                    <a:lumMod val="85000"/>
                    <a:lumOff val="15000"/>
                  </a:schemeClr>
                </a:solidFill>
                <a:latin typeface="+mj-lt"/>
              </a:rPr>
              <a:t>una larguísima cadena de CUANDOS que nunca llegan, siendo que la felicidad está al alcance de nuestra mano, en el presente, lo demás son cosas que van complementando nuestra vida, pero que no necesariamente tenemos que esperar a que lleguen para ser felices.</a:t>
            </a:r>
          </a:p>
        </p:txBody>
      </p:sp>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5.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32150"/>
            <a:ext cx="2160300" cy="5078313"/>
          </a:xfrm>
          <a:prstGeom prst="rect">
            <a:avLst/>
          </a:prstGeom>
        </p:spPr>
        <p:txBody>
          <a:bodyPr wrap="square">
            <a:spAutoFit/>
          </a:bodyPr>
          <a:lstStyle/>
          <a:p>
            <a:pPr algn="ctr"/>
            <a:r>
              <a:rPr lang="es-CO" b="1" dirty="0">
                <a:solidFill>
                  <a:schemeClr val="tx1">
                    <a:lumMod val="85000"/>
                    <a:lumOff val="15000"/>
                  </a:schemeClr>
                </a:solidFill>
                <a:latin typeface="+mj-lt"/>
              </a:rPr>
              <a:t>El segundo obstáculo es L</a:t>
            </a:r>
            <a:r>
              <a:rPr lang="es-CO" b="1" dirty="0" smtClean="0">
                <a:solidFill>
                  <a:schemeClr val="tx1">
                    <a:lumMod val="85000"/>
                    <a:lumOff val="15000"/>
                  </a:schemeClr>
                </a:solidFill>
                <a:latin typeface="+mj-lt"/>
              </a:rPr>
              <a:t>a Rutina.</a:t>
            </a:r>
          </a:p>
          <a:p>
            <a:pPr algn="ctr"/>
            <a:endParaRPr lang="es-CO" b="1" dirty="0">
              <a:solidFill>
                <a:schemeClr val="tx1">
                  <a:lumMod val="85000"/>
                  <a:lumOff val="15000"/>
                </a:schemeClr>
              </a:solidFill>
              <a:latin typeface="+mj-lt"/>
            </a:endParaRPr>
          </a:p>
          <a:p>
            <a:pPr algn="ctr"/>
            <a:r>
              <a:rPr lang="es-CO" b="1" dirty="0">
                <a:solidFill>
                  <a:schemeClr val="tx1">
                    <a:lumMod val="85000"/>
                    <a:lumOff val="15000"/>
                  </a:schemeClr>
                </a:solidFill>
                <a:latin typeface="+mj-lt"/>
              </a:rPr>
              <a:t>La rutina es el enemigo número uno de las relaciones humanas, frecuentamos los mismos amigos, los mismos lugares, usamos el mismo estilo de ropa, mismo corte de pelo, en fin todo se vuelve tan rutinario, que acabamos por </a:t>
            </a:r>
            <a:r>
              <a:rPr lang="es-CO" b="1" dirty="0" smtClean="0">
                <a:solidFill>
                  <a:schemeClr val="tx1">
                    <a:lumMod val="85000"/>
                    <a:lumOff val="15000"/>
                  </a:schemeClr>
                </a:solidFill>
                <a:latin typeface="+mj-lt"/>
              </a:rPr>
              <a:t>aburrirnos… </a:t>
            </a:r>
            <a:endParaRPr lang="es-CO" b="1" dirty="0">
              <a:solidFill>
                <a:schemeClr val="tx1">
                  <a:lumMod val="85000"/>
                  <a:lumOff val="15000"/>
                </a:schemeClr>
              </a:solidFill>
              <a:latin typeface="+mj-lt"/>
            </a:endParaRPr>
          </a:p>
        </p:txBody>
      </p:sp>
    </p:spTree>
    <p:extLst>
      <p:ext uri="{BB962C8B-B14F-4D97-AF65-F5344CB8AC3E}">
        <p14:creationId xmlns:p14="http://schemas.microsoft.com/office/powerpoint/2010/main" val="1729293308"/>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37140"/>
            <a:ext cx="2160300" cy="5078313"/>
          </a:xfrm>
          <a:prstGeom prst="rect">
            <a:avLst/>
          </a:prstGeom>
        </p:spPr>
        <p:txBody>
          <a:bodyPr wrap="square">
            <a:spAutoFit/>
          </a:bodyPr>
          <a:lstStyle/>
          <a:p>
            <a:pPr algn="ctr"/>
            <a:r>
              <a:rPr lang="es-CO" b="1" dirty="0">
                <a:solidFill>
                  <a:schemeClr val="tx1">
                    <a:lumMod val="85000"/>
                    <a:lumOff val="15000"/>
                  </a:schemeClr>
                </a:solidFill>
                <a:latin typeface="+mj-lt"/>
              </a:rPr>
              <a:t>y ahí es donde surge la separación en las parejas, la desintegración familiar, y eso nos lleva a una frustración, porque no cambiamos nuestras costumbres, no le añadimos la sal a nuestro hogar a nuestro trabajo, y acabamos dando vueltas y vueltas </a:t>
            </a:r>
            <a:r>
              <a:rPr lang="es-CO" b="1" dirty="0" smtClean="0">
                <a:solidFill>
                  <a:schemeClr val="tx1">
                    <a:lumMod val="85000"/>
                    <a:lumOff val="15000"/>
                  </a:schemeClr>
                </a:solidFill>
                <a:latin typeface="+mj-lt"/>
              </a:rPr>
              <a:t>sin </a:t>
            </a:r>
            <a:r>
              <a:rPr lang="es-CO" b="1" dirty="0">
                <a:solidFill>
                  <a:schemeClr val="tx1">
                    <a:lumMod val="85000"/>
                    <a:lumOff val="15000"/>
                  </a:schemeClr>
                </a:solidFill>
                <a:latin typeface="+mj-lt"/>
              </a:rPr>
              <a:t>salirnos de ese círculo vicioso que es la rutina.</a:t>
            </a:r>
          </a:p>
        </p:txBody>
      </p:sp>
    </p:spTree>
    <p:extLst>
      <p:ext uri="{BB962C8B-B14F-4D97-AF65-F5344CB8AC3E}">
        <p14:creationId xmlns:p14="http://schemas.microsoft.com/office/powerpoint/2010/main" val="3520383724"/>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7.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51400"/>
            <a:ext cx="2160300" cy="5078313"/>
          </a:xfrm>
          <a:prstGeom prst="rect">
            <a:avLst/>
          </a:prstGeom>
        </p:spPr>
        <p:txBody>
          <a:bodyPr wrap="square">
            <a:spAutoFit/>
          </a:bodyPr>
          <a:lstStyle/>
          <a:p>
            <a:pPr algn="ctr"/>
            <a:r>
              <a:rPr lang="es-CO" b="1" dirty="0" smtClean="0">
                <a:solidFill>
                  <a:schemeClr val="tx1">
                    <a:lumMod val="85000"/>
                    <a:lumOff val="15000"/>
                  </a:schemeClr>
                </a:solidFill>
                <a:latin typeface="+mj-lt"/>
              </a:rPr>
              <a:t>LA IRA.</a:t>
            </a:r>
          </a:p>
          <a:p>
            <a:pPr algn="ctr"/>
            <a:endParaRPr lang="es-CO" b="1" dirty="0">
              <a:solidFill>
                <a:schemeClr val="tx1">
                  <a:lumMod val="85000"/>
                  <a:lumOff val="15000"/>
                </a:schemeClr>
              </a:solidFill>
              <a:latin typeface="+mj-lt"/>
            </a:endParaRPr>
          </a:p>
          <a:p>
            <a:pPr algn="ctr"/>
            <a:r>
              <a:rPr lang="es-CO" b="1" dirty="0">
                <a:solidFill>
                  <a:schemeClr val="tx1">
                    <a:lumMod val="85000"/>
                    <a:lumOff val="15000"/>
                  </a:schemeClr>
                </a:solidFill>
                <a:latin typeface="+mj-lt"/>
              </a:rPr>
              <a:t>La ira es uno de los sentimientos que mas impiden al hombre ser feliz, aquellos seres que viven enojados, o que fácilmente se alteran por cualquier cosa, están perdiendo la maravillosa oportunidad de ser feliz, y muchas veces no tan sólo son infelices, sino que lastiman </a:t>
            </a:r>
            <a:r>
              <a:rPr lang="es-CO" b="1" dirty="0" smtClean="0">
                <a:solidFill>
                  <a:schemeClr val="tx1">
                    <a:lumMod val="85000"/>
                    <a:lumOff val="15000"/>
                  </a:schemeClr>
                </a:solidFill>
                <a:latin typeface="+mj-lt"/>
              </a:rPr>
              <a:t>e hieren…</a:t>
            </a:r>
            <a:endParaRPr lang="es-CO" b="1" dirty="0">
              <a:solidFill>
                <a:schemeClr val="tx1">
                  <a:lumMod val="85000"/>
                  <a:lumOff val="15000"/>
                </a:schemeClr>
              </a:solidFill>
              <a:latin typeface="+mj-lt"/>
            </a:endParaRPr>
          </a:p>
        </p:txBody>
      </p:sp>
    </p:spTree>
    <p:extLst>
      <p:ext uri="{BB962C8B-B14F-4D97-AF65-F5344CB8AC3E}">
        <p14:creationId xmlns:p14="http://schemas.microsoft.com/office/powerpoint/2010/main" val="2123478016"/>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32150"/>
            <a:ext cx="2160300" cy="5078313"/>
          </a:xfrm>
          <a:prstGeom prst="rect">
            <a:avLst/>
          </a:prstGeom>
        </p:spPr>
        <p:txBody>
          <a:bodyPr wrap="square">
            <a:spAutoFit/>
          </a:bodyPr>
          <a:lstStyle/>
          <a:p>
            <a:pPr algn="ctr"/>
            <a:r>
              <a:rPr lang="es-CO" b="1" dirty="0">
                <a:solidFill>
                  <a:schemeClr val="tx1">
                    <a:lumMod val="85000"/>
                    <a:lumOff val="15000"/>
                  </a:schemeClr>
                </a:solidFill>
                <a:latin typeface="+mj-lt"/>
              </a:rPr>
              <a:t>a sus semejantes, a sus familiares, que es lo más grave, porque los amigos los escogemos nosotros, nuestra familia nos la da DIOS, así que cuando sintamos que la ira va a hacer presa de nosotros, tomemos un buche de agua, retengámoslo en la boca, eso quizás impida que estallemos en un arranque de ira.</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104160"/>
            <a:ext cx="2160300" cy="4938275"/>
          </a:xfrm>
          <a:prstGeom prst="rect">
            <a:avLst/>
          </a:prstGeom>
        </p:spPr>
        <p:txBody>
          <a:bodyPr wrap="square">
            <a:spAutoFit/>
          </a:bodyPr>
          <a:lstStyle/>
          <a:p>
            <a:pPr algn="ctr"/>
            <a:r>
              <a:rPr lang="es-CO" sz="1750" b="1" dirty="0">
                <a:solidFill>
                  <a:schemeClr val="tx1">
                    <a:lumMod val="85000"/>
                    <a:lumOff val="15000"/>
                  </a:schemeClr>
                </a:solidFill>
                <a:latin typeface="+mj-lt"/>
              </a:rPr>
              <a:t>EL NO PERDONARSE A SI MISMO</a:t>
            </a:r>
            <a:r>
              <a:rPr lang="es-CO" sz="1750" b="1" dirty="0" smtClean="0">
                <a:solidFill>
                  <a:schemeClr val="tx1">
                    <a:lumMod val="85000"/>
                    <a:lumOff val="15000"/>
                  </a:schemeClr>
                </a:solidFill>
                <a:latin typeface="+mj-lt"/>
              </a:rPr>
              <a:t>.</a:t>
            </a:r>
          </a:p>
          <a:p>
            <a:pPr algn="ctr"/>
            <a:endParaRPr lang="es-CO" sz="1750" b="1" dirty="0">
              <a:solidFill>
                <a:schemeClr val="tx1">
                  <a:lumMod val="85000"/>
                  <a:lumOff val="15000"/>
                </a:schemeClr>
              </a:solidFill>
              <a:latin typeface="+mj-lt"/>
            </a:endParaRPr>
          </a:p>
          <a:p>
            <a:pPr algn="ctr"/>
            <a:r>
              <a:rPr lang="es-CO" sz="1750" b="1" dirty="0">
                <a:solidFill>
                  <a:schemeClr val="tx1">
                    <a:lumMod val="85000"/>
                    <a:lumOff val="15000"/>
                  </a:schemeClr>
                </a:solidFill>
                <a:latin typeface="+mj-lt"/>
              </a:rPr>
              <a:t>Cuántos seres andan por el mundo arrastrando el estigma de algo que hicieron en su juventud, como haber dejado los estudios, haber caído en las garras del vicio, o las drogas, haber contribuido a la desintegración familiar</a:t>
            </a:r>
            <a:r>
              <a:rPr lang="es-CO" sz="1750" b="1" dirty="0" smtClean="0">
                <a:solidFill>
                  <a:schemeClr val="tx1">
                    <a:lumMod val="85000"/>
                    <a:lumOff val="15000"/>
                  </a:schemeClr>
                </a:solidFill>
                <a:latin typeface="+mj-lt"/>
              </a:rPr>
              <a:t>, o haber fracasado en </a:t>
            </a:r>
            <a:r>
              <a:rPr lang="es-CO" sz="1740" b="1" dirty="0" smtClean="0">
                <a:solidFill>
                  <a:schemeClr val="tx1">
                    <a:lumMod val="85000"/>
                    <a:lumOff val="15000"/>
                  </a:schemeClr>
                </a:solidFill>
                <a:latin typeface="+mj-lt"/>
              </a:rPr>
              <a:t>repetidas ocasiones,</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99525"/>
            <a:ext cx="2160300" cy="4939814"/>
          </a:xfrm>
          <a:prstGeom prst="rect">
            <a:avLst/>
          </a:prstGeom>
        </p:spPr>
        <p:txBody>
          <a:bodyPr wrap="square">
            <a:spAutoFit/>
          </a:bodyPr>
          <a:lstStyle/>
          <a:p>
            <a:pPr algn="ctr"/>
            <a:r>
              <a:rPr lang="es-CO" sz="1750" b="1" dirty="0" smtClean="0">
                <a:solidFill>
                  <a:schemeClr val="tx1">
                    <a:lumMod val="85000"/>
                    <a:lumOff val="15000"/>
                  </a:schemeClr>
                </a:solidFill>
                <a:latin typeface="+mj-lt"/>
              </a:rPr>
              <a:t>y </a:t>
            </a:r>
            <a:r>
              <a:rPr lang="es-CO" sz="1750" b="1" dirty="0">
                <a:solidFill>
                  <a:schemeClr val="tx1">
                    <a:lumMod val="85000"/>
                    <a:lumOff val="15000"/>
                  </a:schemeClr>
                </a:solidFill>
                <a:latin typeface="+mj-lt"/>
              </a:rPr>
              <a:t>no obstante que ya pasó el tiempo, que se están regenerando, siguen arrastrando esas pesadas cadenas de los recuerdos, sintiéndose culpables por algo que ya pasó y que por supuesto ya no tiene remedio, el no perdonarse y el no perdonar a los demás es algo que impide que los seres humanos sean felices.</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01 Mis docu. Backup\Mis imágenes\00 Para el mensaje haciendo\11.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51400"/>
            <a:ext cx="2160300" cy="5062924"/>
          </a:xfrm>
          <a:prstGeom prst="rect">
            <a:avLst/>
          </a:prstGeom>
        </p:spPr>
        <p:txBody>
          <a:bodyPr wrap="square">
            <a:spAutoFit/>
          </a:bodyPr>
          <a:lstStyle/>
          <a:p>
            <a:pPr algn="ctr"/>
            <a:r>
              <a:rPr lang="es-CO" sz="1700" b="1" dirty="0">
                <a:solidFill>
                  <a:schemeClr val="tx1">
                    <a:lumMod val="85000"/>
                    <a:lumOff val="15000"/>
                  </a:schemeClr>
                </a:solidFill>
                <a:latin typeface="+mj-lt"/>
              </a:rPr>
              <a:t>El quinto y último </a:t>
            </a:r>
            <a:r>
              <a:rPr lang="es-CO" sz="1700" b="1" dirty="0" smtClean="0">
                <a:solidFill>
                  <a:schemeClr val="tx1">
                    <a:lumMod val="85000"/>
                    <a:lumOff val="15000"/>
                  </a:schemeClr>
                </a:solidFill>
                <a:latin typeface="+mj-lt"/>
              </a:rPr>
              <a:t>obstáculo </a:t>
            </a:r>
            <a:r>
              <a:rPr lang="es-CO" sz="1700" b="1" dirty="0">
                <a:solidFill>
                  <a:schemeClr val="tx1">
                    <a:lumMod val="85000"/>
                    <a:lumOff val="15000"/>
                  </a:schemeClr>
                </a:solidFill>
                <a:latin typeface="+mj-lt"/>
              </a:rPr>
              <a:t>LAS PREOCUPACIONES</a:t>
            </a:r>
            <a:r>
              <a:rPr lang="es-CO" sz="1700" b="1" dirty="0" smtClean="0">
                <a:solidFill>
                  <a:schemeClr val="tx1">
                    <a:lumMod val="85000"/>
                    <a:lumOff val="15000"/>
                  </a:schemeClr>
                </a:solidFill>
                <a:latin typeface="+mj-lt"/>
              </a:rPr>
              <a:t>.</a:t>
            </a:r>
          </a:p>
          <a:p>
            <a:pPr algn="ctr"/>
            <a:endParaRPr lang="es-CO" sz="1700" b="1" dirty="0">
              <a:solidFill>
                <a:schemeClr val="tx1">
                  <a:lumMod val="85000"/>
                  <a:lumOff val="15000"/>
                </a:schemeClr>
              </a:solidFill>
              <a:latin typeface="+mj-lt"/>
            </a:endParaRPr>
          </a:p>
          <a:p>
            <a:pPr algn="ctr"/>
            <a:r>
              <a:rPr lang="es-CO" sz="1700" b="1" dirty="0">
                <a:solidFill>
                  <a:schemeClr val="tx1">
                    <a:lumMod val="85000"/>
                    <a:lumOff val="15000"/>
                  </a:schemeClr>
                </a:solidFill>
                <a:latin typeface="+mj-lt"/>
              </a:rPr>
              <a:t>Todos quizás en nuestra vida nos hemos topado con personas que viven frotándose las manos a causa de una preocupación, bien sea de salud, económico,  por algún examen que tienen que presentar y se encuentran ante la duda, de que si lo van a pasar o no, en fin</a:t>
            </a:r>
            <a:r>
              <a:rPr lang="es-CO" sz="1700" b="1" dirty="0" smtClean="0">
                <a:solidFill>
                  <a:schemeClr val="tx1">
                    <a:lumMod val="85000"/>
                    <a:lumOff val="15000"/>
                  </a:schemeClr>
                </a:solidFill>
                <a:latin typeface="+mj-lt"/>
              </a:rPr>
              <a:t>, …</a:t>
            </a:r>
            <a:endParaRPr lang="es-CO" sz="1700" b="1" dirty="0">
              <a:solidFill>
                <a:schemeClr val="tx1">
                  <a:lumMod val="85000"/>
                  <a:lumOff val="15000"/>
                </a:schemeClr>
              </a:solidFill>
              <a:latin typeface="+mj-lt"/>
            </a:endParaRP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36785"/>
            <a:ext cx="2160300" cy="5062924"/>
          </a:xfrm>
          <a:prstGeom prst="rect">
            <a:avLst/>
          </a:prstGeom>
        </p:spPr>
        <p:txBody>
          <a:bodyPr wrap="square">
            <a:spAutoFit/>
          </a:bodyPr>
          <a:lstStyle/>
          <a:p>
            <a:pPr algn="ctr"/>
            <a:r>
              <a:rPr lang="es-CO" sz="1700" b="1" dirty="0">
                <a:solidFill>
                  <a:schemeClr val="tx1">
                    <a:lumMod val="85000"/>
                    <a:lumOff val="15000"/>
                  </a:schemeClr>
                </a:solidFill>
                <a:latin typeface="+mj-lt"/>
              </a:rPr>
              <a:t>todo el mundo vive preocupado, por algo que tal vez no suceda, por algo que no es tan grave, y que a lo mejor tiene solución, mientras tanto nos ahogamos en la angustia de la incertidumbre, y se pierde tiempo muy precioso, al preocuparse en vez de ocuparse de pensar calmadamente en alguna posible solución a su problema.</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01 Mis docu. Backup\Mis imágenes\00 Para el mensaje haciendo\13.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308620"/>
            <a:ext cx="2160300" cy="4524315"/>
          </a:xfrm>
          <a:prstGeom prst="rect">
            <a:avLst/>
          </a:prstGeom>
        </p:spPr>
        <p:txBody>
          <a:bodyPr wrap="square">
            <a:spAutoFit/>
          </a:bodyPr>
          <a:lstStyle/>
          <a:p>
            <a:pPr algn="ctr"/>
            <a:r>
              <a:rPr lang="es-CO" b="1" dirty="0">
                <a:solidFill>
                  <a:schemeClr val="tx1">
                    <a:lumMod val="85000"/>
                    <a:lumOff val="15000"/>
                  </a:schemeClr>
                </a:solidFill>
                <a:latin typeface="+mj-lt"/>
              </a:rPr>
              <a:t>Así que mis queridos amigos, vivamos el momento presente, no esperemos al día de mañana, porque tal vez no despertemos, ni añoremos el ayer, aun cuando hubiere sido mejor, ya no podemos traerle y vivirlo de nuevo, solo debe quedar en nuestra mente como un agradable y bonito recuerdo.</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01 Mis docu. Backup\Mis imágenes\00 Para el mensaje haciendo\14.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61025"/>
            <a:ext cx="2160300" cy="5016758"/>
          </a:xfrm>
          <a:prstGeom prst="rect">
            <a:avLst/>
          </a:prstGeom>
        </p:spPr>
        <p:txBody>
          <a:bodyPr wrap="square">
            <a:spAutoFit/>
          </a:bodyPr>
          <a:lstStyle/>
          <a:p>
            <a:pPr algn="ctr"/>
            <a:r>
              <a:rPr lang="es-CO" sz="2000" b="1" dirty="0">
                <a:solidFill>
                  <a:schemeClr val="tx1">
                    <a:lumMod val="85000"/>
                    <a:lumOff val="15000"/>
                  </a:schemeClr>
                </a:solidFill>
                <a:latin typeface="+mn-lt"/>
              </a:rPr>
              <a:t>No nos esclavicemos en la rutina, cambiemos nuestras costumbres, hagamos nuestra vida más atractiva, lo que hasta hoy ha funcionado bien, cambiémoslo por algo que puede ser mejor y añadirle valor y calidad a nuestras vidas.</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01 Mis docu. Backup\Mis imágenes\00 Para el mensaje haciendo\15.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180276"/>
            <a:ext cx="2160300" cy="4801314"/>
          </a:xfrm>
          <a:prstGeom prst="rect">
            <a:avLst/>
          </a:prstGeom>
        </p:spPr>
        <p:txBody>
          <a:bodyPr wrap="square">
            <a:spAutoFit/>
          </a:bodyPr>
          <a:lstStyle/>
          <a:p>
            <a:pPr algn="ctr"/>
            <a:r>
              <a:rPr lang="es-CO" sz="1700" b="1" dirty="0">
                <a:solidFill>
                  <a:schemeClr val="tx1">
                    <a:lumMod val="85000"/>
                    <a:lumOff val="15000"/>
                  </a:schemeClr>
                </a:solidFill>
                <a:latin typeface="+mj-lt"/>
              </a:rPr>
              <a:t>Dejemos la ira a un lado, siempre que amanezcamos de malas, pensemos que no tan sólo nosotros podemos tener un mal día, sino que se lo ocasionaremos a los demás, a nuestra pareja o a nuestros hijos, la ira es un veneno que corroe, que lastima y lo que es </a:t>
            </a:r>
            <a:r>
              <a:rPr lang="es-CO" sz="1700" b="1" dirty="0" smtClean="0">
                <a:solidFill>
                  <a:schemeClr val="tx1">
                    <a:lumMod val="85000"/>
                    <a:lumOff val="15000"/>
                  </a:schemeClr>
                </a:solidFill>
                <a:latin typeface="+mj-lt"/>
              </a:rPr>
              <a:t>peor, las </a:t>
            </a:r>
            <a:r>
              <a:rPr lang="es-CO" sz="1700" b="1" dirty="0">
                <a:solidFill>
                  <a:schemeClr val="tx1">
                    <a:lumMod val="85000"/>
                    <a:lumOff val="15000"/>
                  </a:schemeClr>
                </a:solidFill>
                <a:latin typeface="+mj-lt"/>
              </a:rPr>
              <a:t>heridas que ocasiona </a:t>
            </a:r>
            <a:r>
              <a:rPr lang="es-CO" sz="1700" b="1" dirty="0" smtClean="0">
                <a:solidFill>
                  <a:schemeClr val="tx1">
                    <a:lumMod val="85000"/>
                    <a:lumOff val="15000"/>
                  </a:schemeClr>
                </a:solidFill>
                <a:latin typeface="+mj-lt"/>
              </a:rPr>
              <a:t>son permanentes </a:t>
            </a:r>
            <a:r>
              <a:rPr lang="es-CO" sz="1700" b="1" dirty="0">
                <a:solidFill>
                  <a:schemeClr val="tx1">
                    <a:lumMod val="85000"/>
                    <a:lumOff val="15000"/>
                  </a:schemeClr>
                </a:solidFill>
                <a:latin typeface="+mj-lt"/>
              </a:rPr>
              <a:t>e imborrables en aquellos en </a:t>
            </a:r>
            <a:r>
              <a:rPr lang="es-CO" sz="1700" b="1" dirty="0" smtClean="0">
                <a:solidFill>
                  <a:schemeClr val="tx1">
                    <a:lumMod val="85000"/>
                    <a:lumOff val="15000"/>
                  </a:schemeClr>
                </a:solidFill>
                <a:latin typeface="+mj-lt"/>
              </a:rPr>
              <a:t>quien… </a:t>
            </a:r>
            <a:endParaRPr lang="es-CO" sz="1700" b="1" dirty="0">
              <a:solidFill>
                <a:schemeClr val="tx1">
                  <a:lumMod val="85000"/>
                  <a:lumOff val="15000"/>
                </a:schemeClr>
              </a:solidFill>
              <a:latin typeface="+mj-lt"/>
            </a:endParaRP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01 Mis docu. Backup\Mis imágenes\00 Para el mensaje haciendo\16.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51400"/>
            <a:ext cx="2160300" cy="5062924"/>
          </a:xfrm>
          <a:prstGeom prst="rect">
            <a:avLst/>
          </a:prstGeom>
        </p:spPr>
        <p:txBody>
          <a:bodyPr wrap="square">
            <a:spAutoFit/>
          </a:bodyPr>
          <a:lstStyle/>
          <a:p>
            <a:pPr algn="ctr"/>
            <a:r>
              <a:rPr lang="es-CO" sz="1700" b="1" dirty="0" smtClean="0">
                <a:solidFill>
                  <a:schemeClr val="tx1">
                    <a:lumMod val="85000"/>
                    <a:lumOff val="15000"/>
                  </a:schemeClr>
                </a:solidFill>
                <a:latin typeface="+mj-lt"/>
              </a:rPr>
              <a:t>descargamos </a:t>
            </a:r>
            <a:r>
              <a:rPr lang="es-CO" sz="1700" b="1" dirty="0">
                <a:solidFill>
                  <a:schemeClr val="tx1">
                    <a:lumMod val="85000"/>
                    <a:lumOff val="15000"/>
                  </a:schemeClr>
                </a:solidFill>
                <a:latin typeface="+mj-lt"/>
              </a:rPr>
              <a:t>nuestro coraje y nuestra frustración</a:t>
            </a:r>
            <a:r>
              <a:rPr lang="es-CO" sz="1700" b="1" dirty="0" smtClean="0">
                <a:solidFill>
                  <a:schemeClr val="tx1">
                    <a:lumMod val="85000"/>
                    <a:lumOff val="15000"/>
                  </a:schemeClr>
                </a:solidFill>
                <a:latin typeface="+mj-lt"/>
              </a:rPr>
              <a:t>.</a:t>
            </a:r>
          </a:p>
          <a:p>
            <a:pPr algn="ctr"/>
            <a:endParaRPr lang="es-CO" sz="1700" b="1" dirty="0">
              <a:solidFill>
                <a:schemeClr val="tx1">
                  <a:lumMod val="85000"/>
                  <a:lumOff val="15000"/>
                </a:schemeClr>
              </a:solidFill>
              <a:latin typeface="+mj-lt"/>
            </a:endParaRPr>
          </a:p>
          <a:p>
            <a:pPr algn="ctr"/>
            <a:r>
              <a:rPr lang="es-CO" sz="1700" b="1" dirty="0">
                <a:solidFill>
                  <a:schemeClr val="tx1">
                    <a:lumMod val="85000"/>
                    <a:lumOff val="15000"/>
                  </a:schemeClr>
                </a:solidFill>
                <a:latin typeface="+mj-lt"/>
              </a:rPr>
              <a:t>Perdonémonos nuestras fallas, si es que fuimos culpables, ya bastante sufrimos al darnos cuenta, perdonemos también las fallas de los demás, nada ganamos con </a:t>
            </a:r>
            <a:r>
              <a:rPr lang="es-CO" sz="1700" b="1" dirty="0" smtClean="0">
                <a:solidFill>
                  <a:schemeClr val="tx1">
                    <a:lumMod val="85000"/>
                    <a:lumOff val="15000"/>
                  </a:schemeClr>
                </a:solidFill>
                <a:latin typeface="+mj-lt"/>
              </a:rPr>
              <a:t>estar</a:t>
            </a:r>
          </a:p>
          <a:p>
            <a:pPr algn="ctr"/>
            <a:r>
              <a:rPr lang="es-CO" sz="1700" b="1" dirty="0">
                <a:solidFill>
                  <a:schemeClr val="tx1">
                    <a:lumMod val="85000"/>
                    <a:lumOff val="15000"/>
                  </a:schemeClr>
                </a:solidFill>
                <a:latin typeface="+mj-lt"/>
              </a:rPr>
              <a:t>recordando, es como estar echando limón sobre las heridas, tengamos la certeza de que en lo </a:t>
            </a:r>
            <a:r>
              <a:rPr lang="es-CO" sz="1700" b="1" dirty="0" smtClean="0">
                <a:solidFill>
                  <a:schemeClr val="tx1">
                    <a:lumMod val="85000"/>
                    <a:lumOff val="15000"/>
                  </a:schemeClr>
                </a:solidFill>
                <a:latin typeface="+mj-lt"/>
              </a:rPr>
              <a:t>sucesivo…</a:t>
            </a:r>
            <a:endParaRPr lang="es-CO" sz="1700" b="1" dirty="0">
              <a:solidFill>
                <a:schemeClr val="tx1">
                  <a:lumMod val="85000"/>
                  <a:lumOff val="15000"/>
                </a:schemeClr>
              </a:solidFill>
              <a:latin typeface="+mj-lt"/>
            </a:endParaRP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01 Mis docu. Backup\Mis imágenes\00 Para el mensaje haciendo\17.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929080" y="153751"/>
            <a:ext cx="2160300" cy="4856714"/>
          </a:xfrm>
          <a:prstGeom prst="rect">
            <a:avLst/>
          </a:prstGeom>
        </p:spPr>
        <p:txBody>
          <a:bodyPr wrap="square">
            <a:spAutoFit/>
          </a:bodyPr>
          <a:lstStyle/>
          <a:p>
            <a:pPr algn="ctr"/>
            <a:r>
              <a:rPr lang="es-CO" sz="1720" b="1" dirty="0">
                <a:solidFill>
                  <a:schemeClr val="tx1">
                    <a:lumMod val="85000"/>
                    <a:lumOff val="15000"/>
                  </a:schemeClr>
                </a:solidFill>
                <a:latin typeface="+mj-lt"/>
              </a:rPr>
              <a:t>todo va a ser mejor, </a:t>
            </a:r>
          </a:p>
          <a:p>
            <a:pPr algn="ctr"/>
            <a:r>
              <a:rPr lang="es-CO" sz="1720" b="1" dirty="0" smtClean="0">
                <a:solidFill>
                  <a:schemeClr val="tx1">
                    <a:lumMod val="85000"/>
                    <a:lumOff val="15000"/>
                  </a:schemeClr>
                </a:solidFill>
                <a:latin typeface="+mj-lt"/>
              </a:rPr>
              <a:t>y </a:t>
            </a:r>
            <a:r>
              <a:rPr lang="es-CO" sz="1720" b="1" dirty="0">
                <a:solidFill>
                  <a:schemeClr val="tx1">
                    <a:lumMod val="85000"/>
                    <a:lumOff val="15000"/>
                  </a:schemeClr>
                </a:solidFill>
                <a:latin typeface="+mj-lt"/>
              </a:rPr>
              <a:t>que el pasado sepultado </a:t>
            </a:r>
            <a:r>
              <a:rPr lang="es-CO" sz="1720" b="1" dirty="0" smtClean="0">
                <a:solidFill>
                  <a:schemeClr val="tx1">
                    <a:lumMod val="85000"/>
                    <a:lumOff val="15000"/>
                  </a:schemeClr>
                </a:solidFill>
                <a:latin typeface="+mj-lt"/>
              </a:rPr>
              <a:t>quedó </a:t>
            </a:r>
            <a:r>
              <a:rPr lang="es-CO" sz="1720" b="1" dirty="0">
                <a:solidFill>
                  <a:schemeClr val="tx1">
                    <a:lumMod val="85000"/>
                    <a:lumOff val="15000"/>
                  </a:schemeClr>
                </a:solidFill>
                <a:latin typeface="+mj-lt"/>
              </a:rPr>
              <a:t>en el olvido</a:t>
            </a:r>
            <a:r>
              <a:rPr lang="es-CO" sz="1720" b="1" dirty="0" smtClean="0">
                <a:solidFill>
                  <a:schemeClr val="tx1">
                    <a:lumMod val="85000"/>
                    <a:lumOff val="15000"/>
                  </a:schemeClr>
                </a:solidFill>
                <a:latin typeface="+mj-lt"/>
              </a:rPr>
              <a:t>.</a:t>
            </a:r>
          </a:p>
          <a:p>
            <a:pPr algn="ctr"/>
            <a:endParaRPr lang="es-CO" sz="1720" b="1" dirty="0">
              <a:solidFill>
                <a:schemeClr val="tx1">
                  <a:lumMod val="85000"/>
                  <a:lumOff val="15000"/>
                </a:schemeClr>
              </a:solidFill>
              <a:latin typeface="+mj-lt"/>
            </a:endParaRPr>
          </a:p>
          <a:p>
            <a:pPr algn="ctr"/>
            <a:r>
              <a:rPr lang="es-CO" sz="1720" b="1" dirty="0">
                <a:solidFill>
                  <a:schemeClr val="tx1">
                    <a:lumMod val="85000"/>
                    <a:lumOff val="15000"/>
                  </a:schemeClr>
                </a:solidFill>
                <a:latin typeface="+mj-lt"/>
              </a:rPr>
              <a:t>No nos preocupemos por lo que sucederá, ocupémonos de hacer mejor las cosas, de prepararnos para los retos que tenemos que enfrentar, pensando que todo en esta vida tiene </a:t>
            </a:r>
            <a:r>
              <a:rPr lang="es-CO" sz="1720" b="1" dirty="0" smtClean="0">
                <a:solidFill>
                  <a:schemeClr val="tx1">
                    <a:lumMod val="85000"/>
                    <a:lumOff val="15000"/>
                  </a:schemeClr>
                </a:solidFill>
                <a:latin typeface="+mj-lt"/>
              </a:rPr>
              <a:t>solución, </a:t>
            </a:r>
            <a:r>
              <a:rPr lang="es-CO" sz="1720" b="1" dirty="0">
                <a:solidFill>
                  <a:schemeClr val="tx1">
                    <a:lumMod val="85000"/>
                    <a:lumOff val="15000"/>
                  </a:schemeClr>
                </a:solidFill>
                <a:latin typeface="+mj-lt"/>
              </a:rPr>
              <a:t>que lo único que es inevitable es la muerte.</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01 Mis docu. Backup\Mis imágenes\00 Para el mensaje haciendo\18.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929080" y="339440"/>
            <a:ext cx="2160300" cy="4524315"/>
          </a:xfrm>
          <a:prstGeom prst="rect">
            <a:avLst/>
          </a:prstGeom>
        </p:spPr>
        <p:txBody>
          <a:bodyPr wrap="square">
            <a:spAutoFit/>
          </a:bodyPr>
          <a:lstStyle/>
          <a:p>
            <a:pPr algn="ctr"/>
            <a:r>
              <a:rPr lang="es-CO" b="1" dirty="0">
                <a:solidFill>
                  <a:schemeClr val="tx1">
                    <a:lumMod val="85000"/>
                    <a:lumOff val="15000"/>
                  </a:schemeClr>
                </a:solidFill>
                <a:latin typeface="+mj-lt"/>
              </a:rPr>
              <a:t>Por último amigos imaginemos que diariamente se nos entregan 24 horas, mismas que debemos aprovechar para ser felices y la felicidad de nosotros empieza cuando empezamos a hacer felices a los </a:t>
            </a:r>
            <a:r>
              <a:rPr lang="es-CO" b="1" dirty="0" smtClean="0">
                <a:solidFill>
                  <a:schemeClr val="tx1">
                    <a:lumMod val="85000"/>
                    <a:lumOff val="15000"/>
                  </a:schemeClr>
                </a:solidFill>
                <a:latin typeface="+mj-lt"/>
              </a:rPr>
              <a:t>demás;  </a:t>
            </a:r>
            <a:r>
              <a:rPr lang="es-CO" b="1" dirty="0">
                <a:solidFill>
                  <a:schemeClr val="tx1">
                    <a:lumMod val="85000"/>
                    <a:lumOff val="15000"/>
                  </a:schemeClr>
                </a:solidFill>
                <a:latin typeface="+mj-lt"/>
              </a:rPr>
              <a:t>al despertarnos recorramos la cortina de nuestra recámara, </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01 Mis docu. Backup\Mis imágenes\00 Para el mensaje haciendo\19.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929080" y="339440"/>
            <a:ext cx="2160300" cy="4524315"/>
          </a:xfrm>
          <a:prstGeom prst="rect">
            <a:avLst/>
          </a:prstGeom>
        </p:spPr>
        <p:txBody>
          <a:bodyPr wrap="square">
            <a:spAutoFit/>
          </a:bodyPr>
          <a:lstStyle/>
          <a:p>
            <a:pPr algn="ctr"/>
            <a:r>
              <a:rPr lang="es-CO" b="1" dirty="0">
                <a:solidFill>
                  <a:schemeClr val="tx1">
                    <a:lumMod val="85000"/>
                    <a:lumOff val="15000"/>
                  </a:schemeClr>
                </a:solidFill>
                <a:latin typeface="+mj-lt"/>
              </a:rPr>
              <a:t>veamos la belleza de ese amanecer, como un cuadro lleno de vívidos colores que difícilmente algún artista puede igualar, escuchemos la sinfonía matinal de las aves, sintamos como los árboles se mecen suavemente al compás de música hermosa, esa es la obra de DIOS</a:t>
            </a:r>
            <a:r>
              <a:rPr lang="es-CO" b="1" dirty="0" smtClean="0">
                <a:solidFill>
                  <a:schemeClr val="tx1">
                    <a:lumMod val="85000"/>
                    <a:lumOff val="15000"/>
                  </a:schemeClr>
                </a:solidFill>
                <a:latin typeface="+mj-lt"/>
              </a:rPr>
              <a:t>, que al verte extasiado…</a:t>
            </a:r>
            <a:endParaRPr lang="es-CO" b="1" dirty="0">
              <a:solidFill>
                <a:schemeClr val="tx1">
                  <a:lumMod val="85000"/>
                  <a:lumOff val="15000"/>
                </a:schemeClr>
              </a:solidFill>
              <a:latin typeface="+mj-lt"/>
            </a:endParaRP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01 Mis docu. Backup\Mis imágenes\00 Para el mensaje haciendo\20.jpg"/>
          <p:cNvPicPr>
            <a:picLocks noChangeAspect="1" noChangeArrowheads="1"/>
          </p:cNvPicPr>
          <p:nvPr/>
        </p:nvPicPr>
        <p:blipFill rotWithShape="1">
          <a:blip r:embed="rId2">
            <a:extLst>
              <a:ext uri="{28A0092B-C50C-407E-A947-70E740481C1C}">
                <a14:useLocalDpi xmlns:a14="http://schemas.microsoft.com/office/drawing/2010/main" val="0"/>
              </a:ext>
            </a:extLst>
          </a:blip>
          <a:srcRect t="1057" b="1057"/>
          <a:stretch/>
        </p:blipFill>
        <p:spPr bwMode="auto">
          <a:xfrm>
            <a:off x="-9525" y="-1"/>
            <a:ext cx="916305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929080" y="123410"/>
            <a:ext cx="2160300" cy="1477328"/>
          </a:xfrm>
          <a:prstGeom prst="rect">
            <a:avLst/>
          </a:prstGeom>
        </p:spPr>
        <p:txBody>
          <a:bodyPr wrap="square">
            <a:spAutoFit/>
          </a:bodyPr>
          <a:lstStyle/>
          <a:p>
            <a:pPr algn="ctr"/>
            <a:r>
              <a:rPr lang="es-CO" b="1" dirty="0" smtClean="0">
                <a:solidFill>
                  <a:schemeClr val="tx1">
                    <a:lumMod val="85000"/>
                    <a:lumOff val="15000"/>
                  </a:schemeClr>
                </a:solidFill>
                <a:latin typeface="+mj-lt"/>
              </a:rPr>
              <a:t>con </a:t>
            </a:r>
            <a:r>
              <a:rPr lang="es-CO" b="1" dirty="0">
                <a:solidFill>
                  <a:schemeClr val="tx1">
                    <a:lumMod val="85000"/>
                    <a:lumOff val="15000"/>
                  </a:schemeClr>
                </a:solidFill>
                <a:latin typeface="+mj-lt"/>
              </a:rPr>
              <a:t>la belleza del amanecer, te preguntará: ¿Te gusta? La he creado para ti.</a:t>
            </a:r>
          </a:p>
        </p:txBody>
      </p:sp>
      <p:sp>
        <p:nvSpPr>
          <p:cNvPr id="3" name="2 CuadroTexto"/>
          <p:cNvSpPr txBox="1"/>
          <p:nvPr/>
        </p:nvSpPr>
        <p:spPr>
          <a:xfrm>
            <a:off x="6936450" y="2413470"/>
            <a:ext cx="2151103" cy="2492990"/>
          </a:xfrm>
          <a:prstGeom prst="rect">
            <a:avLst/>
          </a:prstGeom>
          <a:noFill/>
        </p:spPr>
        <p:txBody>
          <a:bodyPr wrap="none" rtlCol="0">
            <a:spAutoFit/>
          </a:bodyPr>
          <a:lstStyle/>
          <a:p>
            <a:pPr algn="ctr"/>
            <a:r>
              <a:rPr lang="es-CO" sz="1300" b="1" dirty="0" smtClean="0">
                <a:solidFill>
                  <a:schemeClr val="tx1">
                    <a:lumMod val="85000"/>
                    <a:lumOff val="15000"/>
                  </a:schemeClr>
                </a:solidFill>
                <a:latin typeface="+mj-lt"/>
              </a:rPr>
              <a:t>Texto:</a:t>
            </a:r>
          </a:p>
          <a:p>
            <a:pPr algn="ctr"/>
            <a:r>
              <a:rPr lang="es-CO" sz="1300" b="1" i="1" dirty="0" smtClean="0">
                <a:solidFill>
                  <a:schemeClr val="tx1">
                    <a:lumMod val="85000"/>
                    <a:lumOff val="15000"/>
                  </a:schemeClr>
                </a:solidFill>
                <a:latin typeface="+mj-lt"/>
              </a:rPr>
              <a:t>Víctor Manuel Olvera</a:t>
            </a:r>
          </a:p>
          <a:p>
            <a:pPr algn="ctr"/>
            <a:endParaRPr lang="es-CO" sz="1300" b="1" dirty="0">
              <a:solidFill>
                <a:schemeClr val="tx1">
                  <a:lumMod val="85000"/>
                  <a:lumOff val="15000"/>
                </a:schemeClr>
              </a:solidFill>
              <a:latin typeface="+mj-lt"/>
            </a:endParaRPr>
          </a:p>
          <a:p>
            <a:pPr algn="ctr"/>
            <a:r>
              <a:rPr lang="es-CO" sz="1300" b="1" dirty="0" smtClean="0">
                <a:solidFill>
                  <a:schemeClr val="tx1">
                    <a:lumMod val="85000"/>
                    <a:lumOff val="15000"/>
                  </a:schemeClr>
                </a:solidFill>
                <a:latin typeface="+mj-lt"/>
              </a:rPr>
              <a:t>Fotos propias:</a:t>
            </a:r>
          </a:p>
          <a:p>
            <a:pPr algn="ctr"/>
            <a:r>
              <a:rPr lang="es-CO" sz="1300" b="1" i="1" dirty="0" smtClean="0">
                <a:solidFill>
                  <a:schemeClr val="tx1">
                    <a:lumMod val="85000"/>
                    <a:lumOff val="15000"/>
                  </a:schemeClr>
                </a:solidFill>
                <a:latin typeface="+mj-lt"/>
              </a:rPr>
              <a:t>Paisajes de Argentina</a:t>
            </a:r>
          </a:p>
          <a:p>
            <a:pPr algn="ctr"/>
            <a:endParaRPr lang="es-CO" sz="1300" b="1" dirty="0">
              <a:solidFill>
                <a:schemeClr val="tx1">
                  <a:lumMod val="85000"/>
                  <a:lumOff val="15000"/>
                </a:schemeClr>
              </a:solidFill>
              <a:latin typeface="+mj-lt"/>
            </a:endParaRPr>
          </a:p>
          <a:p>
            <a:pPr algn="ctr"/>
            <a:r>
              <a:rPr lang="es-CO" sz="1300" b="1" dirty="0" smtClean="0">
                <a:solidFill>
                  <a:schemeClr val="tx1">
                    <a:lumMod val="85000"/>
                    <a:lumOff val="15000"/>
                  </a:schemeClr>
                </a:solidFill>
                <a:latin typeface="+mj-lt"/>
              </a:rPr>
              <a:t>Música:</a:t>
            </a:r>
          </a:p>
          <a:p>
            <a:pPr algn="ctr"/>
            <a:r>
              <a:rPr lang="es-CO" sz="1300" b="1" dirty="0">
                <a:solidFill>
                  <a:schemeClr val="tx1">
                    <a:lumMod val="85000"/>
                    <a:lumOff val="15000"/>
                  </a:schemeClr>
                </a:solidFill>
                <a:latin typeface="+mj-lt"/>
              </a:rPr>
              <a:t>El Choclo - </a:t>
            </a:r>
            <a:r>
              <a:rPr lang="es-CO" sz="1300" b="1" i="1" dirty="0" err="1">
                <a:solidFill>
                  <a:schemeClr val="tx1">
                    <a:lumMod val="85000"/>
                    <a:lumOff val="15000"/>
                  </a:schemeClr>
                </a:solidFill>
                <a:latin typeface="+mj-lt"/>
              </a:rPr>
              <a:t>Samvel</a:t>
            </a:r>
            <a:r>
              <a:rPr lang="es-CO" sz="1300" b="1" i="1" dirty="0">
                <a:solidFill>
                  <a:schemeClr val="tx1">
                    <a:lumMod val="85000"/>
                    <a:lumOff val="15000"/>
                  </a:schemeClr>
                </a:solidFill>
                <a:latin typeface="+mj-lt"/>
              </a:rPr>
              <a:t> </a:t>
            </a:r>
            <a:r>
              <a:rPr lang="es-CO" sz="1300" b="1" i="1" dirty="0" err="1">
                <a:solidFill>
                  <a:schemeClr val="tx1">
                    <a:lumMod val="85000"/>
                    <a:lumOff val="15000"/>
                  </a:schemeClr>
                </a:solidFill>
                <a:latin typeface="+mj-lt"/>
              </a:rPr>
              <a:t>Yervinyan</a:t>
            </a:r>
            <a:endParaRPr lang="es-CO" sz="1300" b="1" i="1" dirty="0" smtClean="0">
              <a:solidFill>
                <a:schemeClr val="tx1">
                  <a:lumMod val="85000"/>
                  <a:lumOff val="15000"/>
                </a:schemeClr>
              </a:solidFill>
              <a:latin typeface="+mj-lt"/>
            </a:endParaRPr>
          </a:p>
          <a:p>
            <a:pPr algn="ctr"/>
            <a:endParaRPr lang="es-CO" sz="1300" b="1" dirty="0">
              <a:solidFill>
                <a:schemeClr val="tx1">
                  <a:lumMod val="85000"/>
                  <a:lumOff val="15000"/>
                </a:schemeClr>
              </a:solidFill>
              <a:latin typeface="+mj-lt"/>
            </a:endParaRPr>
          </a:p>
          <a:p>
            <a:pPr algn="ctr"/>
            <a:r>
              <a:rPr lang="es-CO" sz="1300" b="1" dirty="0" smtClean="0">
                <a:solidFill>
                  <a:schemeClr val="tx1">
                    <a:lumMod val="85000"/>
                    <a:lumOff val="15000"/>
                  </a:schemeClr>
                </a:solidFill>
                <a:latin typeface="+mj-lt"/>
              </a:rPr>
              <a:t>Realización general:</a:t>
            </a:r>
          </a:p>
          <a:p>
            <a:pPr algn="ctr"/>
            <a:r>
              <a:rPr lang="es-CO" sz="1300" b="1" i="1" dirty="0" smtClean="0">
                <a:solidFill>
                  <a:schemeClr val="tx1">
                    <a:lumMod val="85000"/>
                    <a:lumOff val="15000"/>
                  </a:schemeClr>
                </a:solidFill>
                <a:latin typeface="+mj-lt"/>
              </a:rPr>
              <a:t>Rodrigo Valencia Cardona</a:t>
            </a:r>
          </a:p>
          <a:p>
            <a:pPr algn="ctr"/>
            <a:r>
              <a:rPr lang="es-CO" sz="1300" b="1" dirty="0" smtClean="0">
                <a:solidFill>
                  <a:schemeClr val="tx1">
                    <a:lumMod val="85000"/>
                    <a:lumOff val="15000"/>
                  </a:schemeClr>
                </a:solidFill>
                <a:latin typeface="+mj-lt"/>
              </a:rPr>
              <a:t>Medellín-Colombia</a:t>
            </a:r>
            <a:endParaRPr lang="es-CO" sz="1300" b="1" dirty="0">
              <a:solidFill>
                <a:schemeClr val="tx1">
                  <a:lumMod val="85000"/>
                  <a:lumOff val="15000"/>
                </a:schemeClr>
              </a:solidFill>
              <a:latin typeface="+mj-lt"/>
            </a:endParaRPr>
          </a:p>
        </p:txBody>
      </p:sp>
    </p:spTree>
    <p:extLst>
      <p:ext uri="{BB962C8B-B14F-4D97-AF65-F5344CB8AC3E}">
        <p14:creationId xmlns:p14="http://schemas.microsoft.com/office/powerpoint/2010/main" val="3414537270"/>
      </p:ext>
    </p:extLst>
  </p:cSld>
  <p:clrMapOvr>
    <a:masterClrMapping/>
  </p:clrMapOvr>
  <mc:AlternateContent xmlns:mc="http://schemas.openxmlformats.org/markup-compatibility/2006" xmlns:p14="http://schemas.microsoft.com/office/powerpoint/2010/main">
    <mc:Choice Requires="p14">
      <p:transition spd="slow" p14:dur="2500">
        <p:pull dir="ru"/>
      </p:transition>
    </mc:Choice>
    <mc:Fallback xmlns="">
      <p:transition spd="slow">
        <p:pull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ppt_x</p:attrName>
                                        </p:attrNameLst>
                                      </p:cBhvr>
                                      <p:tavLst>
                                        <p:tav tm="0">
                                          <p:val>
                                            <p:strVal val="#ppt_x"/>
                                          </p:val>
                                        </p:tav>
                                        <p:tav tm="100000">
                                          <p:val>
                                            <p:strVal val="#ppt_x"/>
                                          </p:val>
                                        </p:tav>
                                      </p:tavLst>
                                    </p:anim>
                                    <p:anim calcmode="lin" valueType="num">
                                      <p:cBhvr>
                                        <p:cTn id="14"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4354</TotalTime>
  <Words>1064</Words>
  <Application>Microsoft Office PowerPoint</Application>
  <PresentationFormat>Presentación en pantalla (16:9)</PresentationFormat>
  <Paragraphs>59</Paragraphs>
  <Slides>21</Slides>
  <Notes>10</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249</cp:revision>
  <dcterms:created xsi:type="dcterms:W3CDTF">2013-05-29T02:56:16Z</dcterms:created>
  <dcterms:modified xsi:type="dcterms:W3CDTF">2015-05-11T19:10:55Z</dcterms:modified>
</cp:coreProperties>
</file>