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Smp4tWe5QuWp9YgmjXsbg==" hashData="ZuCA/o2yOIiYCKbF42mCDyR1kN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6666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75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24/01/2014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24/01/2014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24/01/2014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24/01/2014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24/01/2014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24/01/2014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C80E43-14A5-415F-9636-20575FF83F5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205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B49336B-2721-42BA-9A67-AEB8AE0C7200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4" name="Picture 8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2385347" y="1707654"/>
            <a:ext cx="437331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erlin Sans FB Demi" pitchFamily="34" charset="0"/>
              </a:rPr>
              <a:t>EL INVIERNO</a:t>
            </a:r>
          </a:p>
          <a:p>
            <a:pPr algn="ctr"/>
            <a:r>
              <a:rPr lang="es-E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Berlin Sans FB Demi" pitchFamily="34" charset="0"/>
              </a:rPr>
              <a:t>DE MI VIDA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  <p:sndAc>
          <p:stSnd loop="1">
            <p:snd r:embed="rId2" name="The Green Leaves of Summer - Pierre Belmonde.wav"/>
          </p:stSnd>
        </p:sndAc>
      </p:transition>
    </mc:Choice>
    <mc:Fallback>
      <p:transition spd="slow">
        <p:zoom/>
        <p:sndAc>
          <p:stSnd loop="1">
            <p:snd r:embed="rId2" name="The Green Leaves of Summer - Pierre Belmon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454874" y="557267"/>
            <a:ext cx="6246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Y ya es Invierno...sabes?,  el tiempo tiene su manera especial de moverse rápido y tomarte desprevenido del paso de los años.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2069976" y="3939902"/>
            <a:ext cx="5022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Parece que solo ayer que era joven, recién casado y embarcándome en mi nueva vida con mi pareja.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1763688" y="555526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Pero de cierta forma parece que fue hace mucho tiempo y ahora pienso, a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dónde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se fueron los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años?.</a:t>
            </a:r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1053270" y="3147814"/>
            <a:ext cx="70567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Sé que los he vivido todos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Tengo visiones como fue entonces y de todas mis esperanzas y sueños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 </a:t>
            </a:r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Pero, allí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está,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el invierno de mi vida y "me agarra de sorpresa".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568446" y="557267"/>
            <a:ext cx="60304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Cómo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llegué aquí tan rápido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?, Dónde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se fueron los años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?</a:t>
            </a:r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A dónde se fue mi juventud?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002773" y="3651870"/>
            <a:ext cx="71287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Recuerdo bien haber visto gente mayor a través de los años y pensaba que aquellas personas mayores estaban muy lejos de mí y que ese invierno estaba tan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lejos,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que no me podía imaginar cómo sería…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99592" y="557267"/>
            <a:ext cx="73448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Pero aquí está, mis amigos están retirados y volviéndose "grises", se mueven más lento y ahora veo una persona mayor. Algunos están en mejor forma, otros peor que yo, pero veo el gran cambio.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486047" y="3723878"/>
            <a:ext cx="6174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No como los que recuerdo que eran jóvenes y vibrantes, sino como yo, su edad se empieza a mostrar y ahora somos aquellas personas mayores que solía ver y que nunca pensé que sería…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788024" y="915566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Cada día, ahora encuentro que solo el tomar una ducha es uno de los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¡acontecimientos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reales del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día!.</a:t>
            </a:r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14741" y="2397660"/>
            <a:ext cx="7704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Y que tomar una siesta ya no es algo agradable como era, ¡es algo obligatorio!.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644008" y="3304604"/>
            <a:ext cx="39604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Porque si no lo hago por mi propia voluntad, simplemente me quedo dormido donde esté sentado.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9552" y="817424"/>
            <a:ext cx="42484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Así que ahora entro en esta nueva etapa de la vida sin preparación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alguna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para todos los dolores y achaques y la pérdida de fuerza o habilidad para ir y hacer todas las cosas que quisiera haber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hecho,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pero que nunca hice!!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436096" y="817424"/>
            <a:ext cx="30963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Pero, por lo menos sé, que aunque el invierno ha llegado y que no estoy seguro cuánto va a durar, esto sí sé: que cuando éste se acabe en esta tierra, se acabó.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039050" y="3539792"/>
            <a:ext cx="30629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¡Otra </a:t>
            </a:r>
            <a:r>
              <a:rPr lang="es-CO" sz="2000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aventura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empezará! </a:t>
            </a:r>
            <a:endParaRPr lang="es-CO" sz="2000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899592" y="987574"/>
            <a:ext cx="29036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Sí, tengo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arrepentimientos…</a:t>
            </a:r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827584" y="2643758"/>
            <a:ext cx="74888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Hay cosas que hubiese querido no haber hecho, cosas que debí haber hecho, pero de verdad, hay muchas cosas de las que estoy contento que hice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 </a:t>
            </a:r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Así que si todavía no estás en tu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invierno,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permíteme recordarte que estará aquí mucho más rápido de lo que piensas.</a:t>
            </a:r>
          </a:p>
        </p:txBody>
      </p:sp>
    </p:spTree>
    <p:extLst>
      <p:ext uri="{BB962C8B-B14F-4D97-AF65-F5344CB8AC3E}">
        <p14:creationId xmlns:p14="http://schemas.microsoft.com/office/powerpoint/2010/main" val="4247594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293865" y="1347614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¡Por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tanto, cualquier cosa que quieras lograr en tu vida, por favor hazlo rápido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No lo pospongas por mucho tiempo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La vida se pasa rápido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Haz todo lo que puedas hoy, porque nunca estarás seguro si ya es tu invierno o no!.</a:t>
            </a:r>
          </a:p>
        </p:txBody>
      </p:sp>
    </p:spTree>
    <p:extLst>
      <p:ext uri="{BB962C8B-B14F-4D97-AF65-F5344CB8AC3E}">
        <p14:creationId xmlns:p14="http://schemas.microsoft.com/office/powerpoint/2010/main" val="36979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9552" y="555526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No tienes promesa que verás todas las estaciones de tu vida, así que vive por el hoy y di todas las cosas que quieres que tus seres queridos recuerden, con la esperanza que ellos lo aprecien y amen, por todas las cosas que has hecho por ellos en los años pasados!!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331640" y="3110646"/>
            <a:ext cx="64807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"La vida es un regalo que se te ha dado</a:t>
            </a:r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".</a:t>
            </a:r>
          </a:p>
          <a:p>
            <a:pPr algn="ctr"/>
            <a:endParaRPr lang="es-CO" b="1" dirty="0">
              <a:solidFill>
                <a:schemeClr val="bg1"/>
              </a:solidFill>
              <a:effectLst>
                <a:glow rad="1270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La forma en que la vives es un regalo para los que vienen después</a:t>
            </a:r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endParaRPr lang="es-CO" b="1" dirty="0">
              <a:solidFill>
                <a:schemeClr val="bg1"/>
              </a:solidFill>
              <a:effectLst>
                <a:glow rad="1270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Has de este viaje algo único y fantástico. </a:t>
            </a:r>
          </a:p>
        </p:txBody>
      </p:sp>
    </p:spTree>
    <p:extLst>
      <p:ext uri="{BB962C8B-B14F-4D97-AF65-F5344CB8AC3E}">
        <p14:creationId xmlns:p14="http://schemas.microsoft.com/office/powerpoint/2010/main" val="341502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187624" y="555526"/>
            <a:ext cx="67687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200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Vive bien!.  </a:t>
            </a:r>
            <a:r>
              <a:rPr lang="es-CO" sz="2200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Goza el día!.  Has algo agradable!.  </a:t>
            </a:r>
            <a:r>
              <a:rPr lang="es-CO" sz="2200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Sé </a:t>
            </a:r>
            <a:r>
              <a:rPr lang="es-CO" sz="2200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Feliz!.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39552" y="1131590"/>
            <a:ext cx="80648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Recuerda, "Lo real es la salud y no las piezas de oro y plata". 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36371" y="3075806"/>
            <a:ext cx="828092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Antes de terminar,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considera lo siguiente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:</a:t>
            </a:r>
          </a:p>
          <a:p>
            <a:pPr algn="ctr"/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 </a:t>
            </a:r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Hoy día es el día en que serás el máximo de Viejo, pero lo más joven que podrás ser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.</a:t>
            </a:r>
          </a:p>
          <a:p>
            <a:pPr algn="ctr"/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 </a:t>
            </a:r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Goza de tu día mientras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dure… </a:t>
            </a:r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5035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96411" y="606752"/>
            <a:ext cx="75608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Tus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hijos se están convirtiendo en lo que tú eres, pero tus nietos son perfectos! </a:t>
            </a:r>
            <a:endParaRPr lang="es-CO" b="1" dirty="0" smtClean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marL="285750" indent="-285750">
              <a:buFontTx/>
              <a:buChar char="-"/>
            </a:pPr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marL="285750" indent="-285750">
              <a:buFontTx/>
              <a:buChar char="-"/>
            </a:pP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Salir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a la calle es bueno,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regresar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a la casa es mejor! </a:t>
            </a:r>
            <a:endParaRPr lang="es-CO" b="1" dirty="0" smtClean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marL="285750" indent="-285750">
              <a:buFontTx/>
              <a:buChar char="-"/>
            </a:pPr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marL="285750" indent="-285750">
              <a:buFontTx/>
              <a:buChar char="-"/>
            </a:pP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Te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olvidas de los nombres, pero no importa, está bien porque otras personas se olvidan que siquiera te conocieron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!!!</a:t>
            </a:r>
          </a:p>
          <a:p>
            <a:pPr marL="285750" indent="-285750">
              <a:buFontTx/>
              <a:buChar char="-"/>
            </a:pPr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 </a:t>
            </a:r>
          </a:p>
          <a:p>
            <a:pPr marL="285750" indent="-285750">
              <a:buFontTx/>
              <a:buChar char="-"/>
            </a:pP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Las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cosas que te importaban hacer, no te importan ahora, pero si te importa que no te "importe", que no lo hagas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más.</a:t>
            </a:r>
          </a:p>
          <a:p>
            <a:pPr marL="285750" indent="-285750">
              <a:buFontTx/>
              <a:buChar char="-"/>
            </a:pPr>
            <a:endParaRPr lang="es-CO" b="1" dirty="0">
              <a:solidFill>
                <a:schemeClr val="bg1"/>
              </a:solidFill>
              <a:effectLst>
                <a:glow rad="889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marL="285750" indent="-285750">
              <a:buFontTx/>
              <a:buChar char="-"/>
            </a:pP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Duermes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mejor en un sillón con la TV </a:t>
            </a:r>
            <a:r>
              <a:rPr lang="es-CO" b="1" dirty="0" smtClean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prendida, </a:t>
            </a:r>
            <a:r>
              <a:rPr lang="es-CO" b="1" dirty="0">
                <a:solidFill>
                  <a:schemeClr val="bg1"/>
                </a:solidFill>
                <a:effectLst>
                  <a:glow rad="88900">
                    <a:schemeClr val="tx1">
                      <a:alpha val="97000"/>
                    </a:schemeClr>
                  </a:glow>
                </a:effectLst>
                <a:latin typeface="+mj-lt"/>
              </a:rPr>
              <a:t>que en la cama. A esto se le llama "pre-dormir".  </a:t>
            </a:r>
          </a:p>
        </p:txBody>
      </p:sp>
    </p:spTree>
    <p:extLst>
      <p:ext uri="{BB962C8B-B14F-4D97-AF65-F5344CB8AC3E}">
        <p14:creationId xmlns:p14="http://schemas.microsoft.com/office/powerpoint/2010/main" val="593478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941156" y="1008356"/>
            <a:ext cx="727280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Ahora </a:t>
            </a:r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tiendes a usar más las palabras: "</a:t>
            </a:r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qu</a:t>
            </a:r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é</a:t>
            </a:r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?"..."</a:t>
            </a:r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dónde</a:t>
            </a:r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?"...? </a:t>
            </a:r>
            <a:endParaRPr lang="es-CO" b="1" dirty="0" smtClean="0">
              <a:solidFill>
                <a:schemeClr val="bg1"/>
              </a:solidFill>
              <a:effectLst>
                <a:glow rad="1270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marL="285750" indent="-285750">
              <a:buFontTx/>
              <a:buChar char="-"/>
            </a:pPr>
            <a:endParaRPr lang="es-CO" b="1" dirty="0">
              <a:solidFill>
                <a:schemeClr val="bg1"/>
              </a:solidFill>
              <a:effectLst>
                <a:glow rad="1270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marL="285750" indent="-285750">
              <a:buFontTx/>
              <a:buChar char="-"/>
            </a:pPr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Lo </a:t>
            </a:r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que solía </a:t>
            </a:r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ser </a:t>
            </a:r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pecas, ahora son manchas del hígado</a:t>
            </a:r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.</a:t>
            </a:r>
          </a:p>
          <a:p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 </a:t>
            </a:r>
            <a:endParaRPr lang="es-CO" b="1" dirty="0">
              <a:solidFill>
                <a:schemeClr val="bg1"/>
              </a:solidFill>
              <a:effectLst>
                <a:glow rad="1270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marL="285750" indent="-285750">
              <a:buFontTx/>
              <a:buChar char="-"/>
            </a:pPr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Todo </a:t>
            </a:r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el mundo "susurra". </a:t>
            </a:r>
            <a:endParaRPr lang="es-CO" b="1" dirty="0" smtClean="0">
              <a:solidFill>
                <a:schemeClr val="bg1"/>
              </a:solidFill>
              <a:effectLst>
                <a:glow rad="1270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marL="285750" indent="-285750">
              <a:buFontTx/>
              <a:buChar char="-"/>
            </a:pPr>
            <a:endParaRPr lang="es-CO" b="1" dirty="0">
              <a:solidFill>
                <a:schemeClr val="bg1"/>
              </a:solidFill>
              <a:effectLst>
                <a:glow rad="1270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marL="285750" indent="-285750">
              <a:buFontTx/>
              <a:buChar char="-"/>
            </a:pPr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Tienes </a:t>
            </a:r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tres tallas de ropa en el ropero, 2 de las cuales nunca las volverás a usar</a:t>
            </a:r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.</a:t>
            </a:r>
          </a:p>
          <a:p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 </a:t>
            </a:r>
            <a:endParaRPr lang="es-CO" b="1" dirty="0">
              <a:solidFill>
                <a:schemeClr val="bg1"/>
              </a:solidFill>
              <a:effectLst>
                <a:glow rad="1270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marL="285750" indent="-285750">
              <a:buFontTx/>
              <a:buChar char="-"/>
            </a:pPr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Pero </a:t>
            </a:r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lo Viejo es bueno en algunos casos: Viejas canciones, Viejas películas, y lo mejor de todo, VIEJOS AMIGOS</a:t>
            </a:r>
            <a:r>
              <a:rPr lang="es-CO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!!.</a:t>
            </a:r>
            <a:endParaRPr lang="es-CO" b="1" dirty="0">
              <a:solidFill>
                <a:schemeClr val="bg1"/>
              </a:solidFill>
              <a:effectLst>
                <a:glow rad="127000">
                  <a:schemeClr val="tx1">
                    <a:alpha val="97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3511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344509" y="627534"/>
            <a:ext cx="645907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"Que estés bien, viejo amigo</a:t>
            </a:r>
            <a:r>
              <a:rPr lang="es-CO" sz="2200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"!  y </a:t>
            </a:r>
            <a:r>
              <a:rPr lang="es-CO" sz="2200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¡DIOS TE BENDIGA!.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987577" y="1347614"/>
            <a:ext cx="5166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No es lo que reúnes, sino más bien lo que repartes, lo que dice la clase de vida que has vivido.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792582" y="2355726"/>
            <a:ext cx="3578224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200" b="1" dirty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¡QUE TENGAS UN GRAN DÍA</a:t>
            </a:r>
            <a:r>
              <a:rPr lang="es-CO" sz="2200" b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!</a:t>
            </a:r>
          </a:p>
          <a:p>
            <a:pPr algn="ctr"/>
            <a:endParaRPr lang="es-CO" sz="2200" b="1" dirty="0">
              <a:solidFill>
                <a:schemeClr val="bg1"/>
              </a:solidFill>
              <a:effectLst>
                <a:glow rad="127000">
                  <a:schemeClr val="tx1">
                    <a:alpha val="97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27000">
                    <a:schemeClr val="tx1">
                      <a:alpha val="97000"/>
                    </a:schemeClr>
                  </a:glow>
                </a:effectLst>
                <a:latin typeface="+mj-lt"/>
              </a:rPr>
              <a:t>Autor desconocido</a:t>
            </a:r>
            <a:endParaRPr lang="es-CO" sz="1400" b="1" i="1" dirty="0">
              <a:solidFill>
                <a:schemeClr val="bg1"/>
              </a:solidFill>
              <a:effectLst>
                <a:glow rad="127000">
                  <a:schemeClr val="tx1">
                    <a:alpha val="97000"/>
                  </a:schemeClr>
                </a:glow>
              </a:effectLst>
              <a:latin typeface="+mj-lt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397390" y="3849310"/>
            <a:ext cx="434965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effectLst>
                  <a:glow rad="88900">
                    <a:schemeClr val="bg1">
                      <a:alpha val="97000"/>
                    </a:schemeClr>
                  </a:glow>
                </a:effectLst>
                <a:latin typeface="+mj-lt"/>
              </a:rPr>
              <a:t>Música</a:t>
            </a:r>
            <a:r>
              <a:rPr lang="es-CO" sz="1400" b="1" dirty="0" smtClean="0">
                <a:effectLst>
                  <a:glow rad="88900">
                    <a:schemeClr val="bg1">
                      <a:alpha val="97000"/>
                    </a:schemeClr>
                  </a:glow>
                </a:effectLst>
                <a:latin typeface="+mj-lt"/>
              </a:rPr>
              <a:t>: </a:t>
            </a:r>
            <a:r>
              <a:rPr lang="en-US" sz="1400" b="1" dirty="0">
                <a:effectLst>
                  <a:glow rad="88900">
                    <a:schemeClr val="bg1">
                      <a:alpha val="97000"/>
                    </a:schemeClr>
                  </a:glow>
                </a:effectLst>
                <a:latin typeface="+mj-lt"/>
              </a:rPr>
              <a:t>The </a:t>
            </a:r>
            <a:r>
              <a:rPr lang="en-US" sz="1400" b="1" dirty="0" smtClean="0">
                <a:effectLst>
                  <a:glow rad="88900">
                    <a:schemeClr val="bg1">
                      <a:alpha val="97000"/>
                    </a:schemeClr>
                  </a:glow>
                </a:effectLst>
                <a:latin typeface="+mj-lt"/>
              </a:rPr>
              <a:t>green leaves </a:t>
            </a:r>
            <a:r>
              <a:rPr lang="en-US" sz="1400" b="1" dirty="0">
                <a:effectLst>
                  <a:glow rad="88900">
                    <a:schemeClr val="bg1">
                      <a:alpha val="97000"/>
                    </a:schemeClr>
                  </a:glow>
                </a:effectLst>
                <a:latin typeface="+mj-lt"/>
              </a:rPr>
              <a:t>of </a:t>
            </a:r>
            <a:r>
              <a:rPr lang="en-US" sz="1400" b="1" dirty="0" smtClean="0">
                <a:effectLst>
                  <a:glow rad="88900">
                    <a:schemeClr val="bg1">
                      <a:alpha val="97000"/>
                    </a:schemeClr>
                  </a:glow>
                </a:effectLst>
                <a:latin typeface="+mj-lt"/>
              </a:rPr>
              <a:t>summer </a:t>
            </a:r>
            <a:r>
              <a:rPr lang="en-US" sz="1400" b="1" dirty="0">
                <a:effectLst>
                  <a:glow rad="88900">
                    <a:schemeClr val="bg1">
                      <a:alpha val="97000"/>
                    </a:schemeClr>
                  </a:glow>
                </a:effectLst>
                <a:latin typeface="+mj-lt"/>
              </a:rPr>
              <a:t>- </a:t>
            </a:r>
            <a:r>
              <a:rPr lang="en-US" sz="1400" b="1" i="1" dirty="0">
                <a:effectLst>
                  <a:glow rad="88900">
                    <a:schemeClr val="bg1">
                      <a:alpha val="97000"/>
                    </a:schemeClr>
                  </a:glow>
                </a:effectLst>
                <a:latin typeface="+mj-lt"/>
              </a:rPr>
              <a:t>Pierre </a:t>
            </a:r>
            <a:r>
              <a:rPr lang="en-US" sz="1400" b="1" i="1" dirty="0" err="1">
                <a:effectLst>
                  <a:glow rad="88900">
                    <a:schemeClr val="bg1">
                      <a:alpha val="97000"/>
                    </a:schemeClr>
                  </a:glow>
                </a:effectLst>
                <a:latin typeface="+mj-lt"/>
              </a:rPr>
              <a:t>Belmonde</a:t>
            </a:r>
            <a:endParaRPr lang="es-CO" sz="1400" b="1" i="1" dirty="0" smtClean="0">
              <a:effectLst>
                <a:glow rad="88900">
                  <a:schemeClr val="bg1">
                    <a:alpha val="97000"/>
                  </a:schemeClr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effectLst>
                  <a:glow rad="88900">
                    <a:schemeClr val="bg1">
                      <a:alpha val="97000"/>
                    </a:schemeClr>
                  </a:glow>
                </a:effectLst>
                <a:latin typeface="+mj-lt"/>
              </a:rPr>
              <a:t>Realización general: </a:t>
            </a:r>
            <a:r>
              <a:rPr lang="es-CO" sz="1400" b="1" i="1" dirty="0" smtClean="0">
                <a:effectLst>
                  <a:glow rad="88900">
                    <a:schemeClr val="bg1">
                      <a:alpha val="97000"/>
                    </a:schemeClr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effectLst>
                  <a:glow rad="88900">
                    <a:schemeClr val="bg1">
                      <a:alpha val="97000"/>
                    </a:schemeClr>
                  </a:glow>
                </a:effectLst>
                <a:latin typeface="+mj-lt"/>
              </a:rPr>
              <a:t>Medellín-Colombia</a:t>
            </a:r>
            <a:endParaRPr lang="es-CO" sz="1400" b="1" dirty="0">
              <a:effectLst>
                <a:glow rad="88900">
                  <a:schemeClr val="bg1">
                    <a:alpha val="97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1090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zoom/>
      </p:transition>
    </mc:Choice>
    <mc:Fallback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747</TotalTime>
  <Words>963</Words>
  <Application>Microsoft Office PowerPoint</Application>
  <PresentationFormat>Presentación en pantalla (16:9)</PresentationFormat>
  <Paragraphs>100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63</cp:revision>
  <dcterms:created xsi:type="dcterms:W3CDTF">2013-05-29T02:56:16Z</dcterms:created>
  <dcterms:modified xsi:type="dcterms:W3CDTF">2014-01-24T23:05:40Z</dcterms:modified>
</cp:coreProperties>
</file>