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notesMasterIdLst>
    <p:notesMasterId r:id="rId24"/>
  </p:notesMasterIdLst>
  <p:sldIdLst>
    <p:sldId id="257" r:id="rId3"/>
    <p:sldId id="302" r:id="rId4"/>
    <p:sldId id="306" r:id="rId5"/>
    <p:sldId id="303" r:id="rId6"/>
    <p:sldId id="311" r:id="rId7"/>
    <p:sldId id="304" r:id="rId8"/>
    <p:sldId id="312" r:id="rId9"/>
    <p:sldId id="310" r:id="rId10"/>
    <p:sldId id="309" r:id="rId11"/>
    <p:sldId id="307" r:id="rId12"/>
    <p:sldId id="313" r:id="rId13"/>
    <p:sldId id="314" r:id="rId14"/>
    <p:sldId id="308" r:id="rId15"/>
    <p:sldId id="305" r:id="rId16"/>
    <p:sldId id="315" r:id="rId17"/>
    <p:sldId id="316" r:id="rId18"/>
    <p:sldId id="317" r:id="rId19"/>
    <p:sldId id="318" r:id="rId20"/>
    <p:sldId id="319" r:id="rId21"/>
    <p:sldId id="258" r:id="rId22"/>
    <p:sldId id="300" r:id="rId23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euhH6ftU7Otvwc6XN+dviA" hashData="qcCb27vO2GZ5NTNxE83ai6u/8PM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9FF"/>
    <a:srgbClr val="00FFFF"/>
    <a:srgbClr val="996633"/>
    <a:srgbClr val="00FF9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45" autoAdjust="0"/>
    <p:restoredTop sz="94624" autoAdjust="0"/>
  </p:normalViewPr>
  <p:slideViewPr>
    <p:cSldViewPr>
      <p:cViewPr varScale="1">
        <p:scale>
          <a:sx n="57" d="100"/>
          <a:sy n="57" d="100"/>
        </p:scale>
        <p:origin x="-96" y="-25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36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s-ES"/>
          </a:p>
        </p:txBody>
      </p:sp>
      <p:sp>
        <p:nvSpPr>
          <p:cNvPr id="3482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48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348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s-ES"/>
          </a:p>
        </p:txBody>
      </p:sp>
      <p:sp>
        <p:nvSpPr>
          <p:cNvPr id="348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6A8C65BF-C6D7-4CBD-930E-80ECEBD26B07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6020D42C-E98B-458C-AEDF-D14118657F97}" type="datetime2">
              <a:rPr lang="es-ES"/>
              <a:pPr/>
              <a:t>miércoles, 10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EBA82B-67B6-42F2-9DA4-F26018985D9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CDA0D64-50F1-4550-A565-9961C9E7E6CA}" type="datetime2">
              <a:rPr lang="es-ES"/>
              <a:pPr/>
              <a:t>miércoles, 10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D3B11D-708B-40BD-9400-1BB1C3424848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ACFA378A-FC48-4CF3-A169-26396B4DEF84}" type="datetime2">
              <a:rPr lang="es-ES"/>
              <a:pPr/>
              <a:t>miércoles, 10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F1E8E46-AF7B-4C76-AA2F-253151C7CC81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4C5671F-C078-4456-B106-81E578C744E9}" type="datetime2">
              <a:rPr lang="es-ES"/>
              <a:pPr/>
              <a:t>miércoles, 10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0EE827B-C5B0-48AB-8EB7-B0058E34B35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1A57E2-A387-442A-AC49-4E0DBEAA4537}" type="datetime2">
              <a:rPr lang="es-ES"/>
              <a:pPr/>
              <a:t>miércoles, 10 de julio de 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A1FA9F-39EE-40DE-A6A3-427B7FE1F8DB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E9E5E7F-E40C-4010-8CD7-ABDC7279BBD7}" type="datetime2">
              <a:rPr lang="es-ES"/>
              <a:pPr/>
              <a:t>miércoles, 10 de julio de 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AE26F44-3470-4115-A4F9-F57365BE657F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1FF9F3E-DC4F-4F1D-980E-1C9C71F57748}" type="datetime2">
              <a:rPr lang="es-ES"/>
              <a:pPr/>
              <a:t>miércoles, 10 de julio de 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2201FB6-3753-417D-8F6F-6D7E667EB60E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DAD647-D402-4ED7-87C6-100851DC7E84}" type="datetime2">
              <a:rPr lang="es-ES"/>
              <a:pPr/>
              <a:t>miércoles, 10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27A3461-4251-4403-B7FB-4EC0578759A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70628A32-CBF5-4EAF-98E3-71EEC5D7BF9A}" type="datetime2">
              <a:rPr lang="es-ES"/>
              <a:pPr/>
              <a:t>miércoles, 10 de julio de 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A33D704-0AFE-4C7A-A640-67C61F7F635C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5E3847E-4204-46DF-9A92-582EDF8CDDAF}" type="datetime2">
              <a:rPr lang="es-ES"/>
              <a:pPr/>
              <a:t>miércoles, 10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1E05FD-043F-48BA-A3EC-56B4A3CD99A7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B418FD14-1CA2-422C-9805-E80A44364058}" type="datetime2">
              <a:rPr lang="es-ES"/>
              <a:pPr/>
              <a:t>miércoles, 10 de julio de 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42D53A-D955-44B9-8AE2-04578AE53EC4}" type="slidenum">
              <a:rPr lang="es-ES"/>
              <a:pPr/>
              <a:t>‹Nº›</a:t>
            </a:fld>
            <a:endParaRPr lang="es-ES"/>
          </a:p>
        </p:txBody>
      </p:sp>
    </p:spTree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EB05D2D7-61E4-4B53-93D5-820DF72F919B}" type="datetime2">
              <a:rPr lang="es-ES_tradnl"/>
              <a:pPr/>
              <a:t>miércoles, 10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98B5026-02F5-4E29-8229-EE72DAEF7FCA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50DB5A4B-6534-4470-A923-803C6D660808}" type="datetime2">
              <a:rPr lang="es-ES_tradnl"/>
              <a:pPr/>
              <a:t>miércoles, 10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7FA70B-7384-45CE-A7B7-54EBFEB2D04E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00D02F67-BE4A-4F65-A8EA-892F2855D62D}" type="datetime2">
              <a:rPr lang="es-ES_tradnl"/>
              <a:pPr/>
              <a:t>miércoles, 10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7C59222-A902-4F88-9BA9-9D561B3B75D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28279CED-C3AE-40C8-9632-0EAC6021BE0A}" type="datetime2">
              <a:rPr lang="es-ES_tradnl"/>
              <a:pPr/>
              <a:t>miércoles, 10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EAC947E-0B40-45EC-A58A-EBE054EAA963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0CE0301-4A99-4F23-A6BD-99113928D556}" type="datetime2">
              <a:rPr lang="es-ES_tradnl"/>
              <a:pPr/>
              <a:t>miércoles, 10 de julio de 2013</a:t>
            </a:fld>
            <a:endParaRPr lang="es-ES_tradn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C757B1A-AF96-44A1-8764-2E86AC07278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C389C0ED-443D-4127-B980-35BB6A9EBB31}" type="datetime2">
              <a:rPr lang="es-ES_tradnl"/>
              <a:pPr/>
              <a:t>miércoles, 10 de julio de 2013</a:t>
            </a:fld>
            <a:endParaRPr lang="es-ES_tradn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87DB218-9D3C-4AC3-974F-050711AE2CE5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620312D-107E-4DEE-8768-38DF6BEF4DCF}" type="datetime2">
              <a:rPr lang="es-ES_tradnl"/>
              <a:pPr/>
              <a:t>miércoles, 10 de julio de 2013</a:t>
            </a:fld>
            <a:endParaRPr lang="es-ES_tradn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3C00068-B49E-4869-9F9C-BC62F15147E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F14DC97C-AB36-4DD5-BB45-18416E0A8F6D}" type="datetime2">
              <a:rPr lang="es-ES_tradnl"/>
              <a:pPr/>
              <a:t>miércoles, 10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20EF365-D58E-4D55-92C4-0C3A3AD4445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81B95545-65A2-448D-8AA2-E3AD8DD6666B}" type="datetime2">
              <a:rPr lang="es-ES_tradnl"/>
              <a:pPr/>
              <a:t>miércoles, 10 de julio de 2013</a:t>
            </a:fld>
            <a:endParaRPr lang="es-ES_tradn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CEA558B-3D31-45F5-8077-D067D57AE35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1F939405-CFD1-4BE1-853D-643815DC4682}" type="datetime2">
              <a:rPr lang="es-ES_tradnl"/>
              <a:pPr/>
              <a:t>miércoles, 10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9A0D834-8230-4F34-AD94-3CFDB70C7FC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DE4539E0-CB4A-4805-A2B3-5CDA3C7D633C}" type="datetime2">
              <a:rPr lang="es-ES_tradnl"/>
              <a:pPr/>
              <a:t>miércoles, 10 de julio de 2013</a:t>
            </a:fld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ACF5AD-E8E5-48CE-8392-D9811D91C68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A2A2FE09-2131-4275-89B5-E964FE38D117}" type="datetime2">
              <a:rPr lang="es-ES"/>
              <a:pPr/>
              <a:t>miércoles, 10 de julio de 2013</a:t>
            </a:fld>
            <a:endParaRPr lang="es-E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62D7F955-2494-4C5A-A5DF-BE84B345F4C3}" type="slidenum">
              <a:rPr lang="es-ES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>
    <p:random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512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5120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fld id="{7E554421-CB02-4A31-BED6-95C7C14D0979}" type="datetime2">
              <a:rPr lang="es-ES_tradnl"/>
              <a:pPr/>
              <a:t>miércoles, 10 de julio de 2013</a:t>
            </a:fld>
            <a:endParaRPr lang="es-ES_tradnl"/>
          </a:p>
        </p:txBody>
      </p:sp>
      <p:sp>
        <p:nvSpPr>
          <p:cNvPr id="5120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5120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238B3254-EEF9-4E1E-9FAD-793729E219F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>
    <p:random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5.gif"/><Relationship Id="rId4" Type="http://schemas.openxmlformats.org/officeDocument/2006/relationships/image" Target="../media/image5.gif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6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7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 descr="C:\Users\Jose Luis\Desktop\imagesCAQLZMK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49174"/>
          </a:xfrm>
          <a:prstGeom prst="rect">
            <a:avLst/>
          </a:prstGeom>
          <a:noFill/>
        </p:spPr>
      </p:pic>
      <p:pic>
        <p:nvPicPr>
          <p:cNvPr id="14" name="Picture 2" descr="C:\Users\Jose Luis\Desktop\135673_solia-decir-mi-abuelo.jpg"/>
          <p:cNvPicPr>
            <a:picLocks noChangeAspect="1" noChangeArrowheads="1"/>
          </p:cNvPicPr>
          <p:nvPr/>
        </p:nvPicPr>
        <p:blipFill>
          <a:blip r:embed="rId4"/>
          <a:srcRect l="9836" t="10292" r="10245" b="35677"/>
          <a:stretch>
            <a:fillRect/>
          </a:stretch>
        </p:blipFill>
        <p:spPr bwMode="auto">
          <a:xfrm>
            <a:off x="0" y="0"/>
            <a:ext cx="9176344" cy="6858000"/>
          </a:xfrm>
          <a:prstGeom prst="rect">
            <a:avLst/>
          </a:prstGeom>
          <a:noFill/>
        </p:spPr>
      </p:pic>
      <p:pic>
        <p:nvPicPr>
          <p:cNvPr id="3074" name="Picture 2" descr="CARA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8027988" y="5516563"/>
            <a:ext cx="849312" cy="98107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3075" name="WordArt 3" descr="rainbow"/>
          <p:cNvSpPr>
            <a:spLocks noChangeArrowheads="1" noChangeShapeType="1" noTextEdit="1"/>
          </p:cNvSpPr>
          <p:nvPr/>
        </p:nvSpPr>
        <p:spPr bwMode="auto">
          <a:xfrm>
            <a:off x="5580063" y="5949950"/>
            <a:ext cx="2233612" cy="4302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>
                <a:ln w="9525">
                  <a:solidFill>
                    <a:srgbClr val="E31C07"/>
                  </a:solidFill>
                  <a:round/>
                  <a:headEnd/>
                  <a:tailEnd/>
                </a:ln>
                <a:blipFill dpi="0" rotWithShape="1">
                  <a:blip r:embed="rId6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80000"/>
                    </a:schemeClr>
                  </a:outerShdw>
                </a:effectLst>
                <a:latin typeface="Forte"/>
              </a:rPr>
              <a:t>José Luis</a:t>
            </a:r>
          </a:p>
        </p:txBody>
      </p:sp>
      <p:pic>
        <p:nvPicPr>
          <p:cNvPr id="3076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6783388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81" name="WordArt 5"/>
          <p:cNvSpPr>
            <a:spLocks noChangeArrowheads="1" noChangeShapeType="1" noTextEdit="1"/>
          </p:cNvSpPr>
          <p:nvPr/>
        </p:nvSpPr>
        <p:spPr bwMode="auto">
          <a:xfrm>
            <a:off x="4643438" y="428604"/>
            <a:ext cx="4286280" cy="1133466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40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ahoma"/>
                <a:ea typeface="Tahoma"/>
                <a:cs typeface="Tahoma"/>
              </a:rPr>
              <a:t>EL INVENTARIO DEL </a:t>
            </a:r>
          </a:p>
          <a:p>
            <a:pPr algn="ctr"/>
            <a:r>
              <a:rPr lang="es-ES" sz="4000" b="1" kern="10" dirty="0" smtClean="0">
                <a:ln w="25400">
                  <a:solidFill>
                    <a:srgbClr val="E31C07"/>
                  </a:solidFill>
                  <a:round/>
                  <a:headEnd/>
                  <a:tailEnd/>
                </a:ln>
                <a:solidFill>
                  <a:srgbClr val="0000FF"/>
                </a:solidFill>
                <a:effectLst>
                  <a:outerShdw dist="35921" dir="2700000" algn="ctr" rotWithShape="0">
                    <a:srgbClr val="808080">
                      <a:alpha val="79999"/>
                    </a:srgbClr>
                  </a:outerShdw>
                </a:effectLst>
                <a:latin typeface="Tahoma"/>
                <a:ea typeface="Tahoma"/>
                <a:cs typeface="Tahoma"/>
              </a:rPr>
              <a:t>LAS COSAS PERDIDAS</a:t>
            </a:r>
            <a:endParaRPr lang="es-ES" sz="4000" b="1" kern="10" dirty="0">
              <a:ln w="25400">
                <a:solidFill>
                  <a:srgbClr val="E31C07"/>
                </a:solidFill>
                <a:round/>
                <a:headEnd/>
                <a:tailEnd/>
              </a:ln>
              <a:solidFill>
                <a:srgbClr val="0000FF"/>
              </a:solidFill>
              <a:effectLst>
                <a:outerShdw dist="35921" dir="2700000" algn="ctr" rotWithShape="0">
                  <a:srgbClr val="808080">
                    <a:alpha val="79999"/>
                  </a:srgbClr>
                </a:outerShdw>
              </a:effectLst>
              <a:latin typeface="Tahoma"/>
              <a:ea typeface="Tahoma"/>
              <a:cs typeface="Tahoma"/>
            </a:endParaRPr>
          </a:p>
        </p:txBody>
      </p:sp>
      <p:sp>
        <p:nvSpPr>
          <p:cNvPr id="3082" name="Text Box 10"/>
          <p:cNvSpPr txBox="1">
            <a:spLocks noChangeArrowheads="1"/>
          </p:cNvSpPr>
          <p:nvPr/>
        </p:nvSpPr>
        <p:spPr bwMode="auto">
          <a:xfrm>
            <a:off x="357158" y="6000768"/>
            <a:ext cx="2509015" cy="592371"/>
          </a:xfrm>
          <a:prstGeom prst="rect">
            <a:avLst/>
          </a:prstGeom>
          <a:solidFill>
            <a:srgbClr val="1116E9"/>
          </a:solidFill>
          <a:ln w="9525">
            <a:solidFill>
              <a:srgbClr val="E31C07"/>
            </a:solidFill>
            <a:miter lim="800000"/>
            <a:headEnd/>
            <a:tailEnd/>
          </a:ln>
          <a:effectLst/>
        </p:spPr>
        <p:txBody>
          <a:bodyPr wrap="none" lIns="38002" tIns="19001" rIns="38002" bIns="19001">
            <a:spAutoFit/>
          </a:bodyPr>
          <a:lstStyle/>
          <a:p>
            <a:pPr defTabSz="919163"/>
            <a:r>
              <a:rPr lang="es-ES" dirty="0">
                <a:solidFill>
                  <a:schemeClr val="bg1"/>
                </a:solidFill>
              </a:rPr>
              <a:t>ERNESTO </a:t>
            </a:r>
            <a:r>
              <a:rPr lang="es-ES" dirty="0" smtClean="0">
                <a:solidFill>
                  <a:schemeClr val="bg1"/>
                </a:solidFill>
              </a:rPr>
              <a:t>CORTAZAR</a:t>
            </a:r>
          </a:p>
          <a:p>
            <a:pPr defTabSz="919163"/>
            <a:r>
              <a:rPr lang="es-ES" dirty="0" smtClean="0">
                <a:solidFill>
                  <a:schemeClr val="bg1"/>
                </a:solidFill>
              </a:rPr>
              <a:t>CORAZON SOLITARIO</a:t>
            </a:r>
            <a:endParaRPr lang="es-ES" dirty="0">
              <a:solidFill>
                <a:schemeClr val="bg1"/>
              </a:solidFill>
            </a:endParaRPr>
          </a:p>
        </p:txBody>
      </p:sp>
      <p:pic>
        <p:nvPicPr>
          <p:cNvPr id="3085" name="Picture 13" descr="rnotab"/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28596" y="5072074"/>
            <a:ext cx="1219200" cy="733425"/>
          </a:xfrm>
          <a:prstGeom prst="rect">
            <a:avLst/>
          </a:prstGeom>
          <a:noFill/>
        </p:spPr>
      </p:pic>
      <p:pic>
        <p:nvPicPr>
          <p:cNvPr id="3086" name="Picture 14" descr="notas musicales1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1500166" y="5214950"/>
            <a:ext cx="1606550" cy="711200"/>
          </a:xfrm>
          <a:prstGeom prst="rect">
            <a:avLst/>
          </a:prstGeom>
          <a:noFill/>
        </p:spPr>
      </p:pic>
      <p:pic>
        <p:nvPicPr>
          <p:cNvPr id="3090" name="Picture 18" descr="notas musicales1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-2429444">
            <a:off x="752872" y="4436929"/>
            <a:ext cx="1606550" cy="711200"/>
          </a:xfrm>
          <a:prstGeom prst="rect">
            <a:avLst/>
          </a:prstGeom>
          <a:noFill/>
        </p:spPr>
      </p:pic>
      <p:pic>
        <p:nvPicPr>
          <p:cNvPr id="3091" name="Picture 19" descr="notas musicales1"/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 rot="20556608" flipV="1">
            <a:off x="1416639" y="5119831"/>
            <a:ext cx="1368425" cy="606425"/>
          </a:xfrm>
          <a:prstGeom prst="rect">
            <a:avLst/>
          </a:prstGeom>
          <a:noFill/>
        </p:spPr>
      </p:pic>
    </p:spTree>
  </p:cSld>
  <p:clrMapOvr>
    <a:masterClrMapping/>
  </p:clrMapOvr>
  <p:transition advTm="13000">
    <p:random/>
    <p:sndAc>
      <p:stSnd loop="1">
        <p:snd r:embed="rId2" name="Ernesto-Cortazar-Corazon-Solitario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1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30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81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Users\Jose Luis\Desktop\Abuelo_1.jpg"/>
          <p:cNvPicPr>
            <a:picLocks noChangeAspect="1" noChangeArrowheads="1"/>
          </p:cNvPicPr>
          <p:nvPr/>
        </p:nvPicPr>
        <p:blipFill>
          <a:blip r:embed="rId2"/>
          <a:srcRect l="7515" t="8047" r="8316" b="24356"/>
          <a:stretch>
            <a:fillRect/>
          </a:stretch>
        </p:blipFill>
        <p:spPr bwMode="auto">
          <a:xfrm>
            <a:off x="0" y="-214338"/>
            <a:ext cx="9144000" cy="7358090"/>
          </a:xfrm>
          <a:prstGeom prst="rect">
            <a:avLst/>
          </a:prstGeom>
          <a:noFill/>
        </p:spPr>
      </p:pic>
      <p:pic>
        <p:nvPicPr>
          <p:cNvPr id="1026" name="Picture 2" descr="C:\Users\Jose Luis\Desktop\imagesCAQLZMKL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49174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5786446" y="6286520"/>
            <a:ext cx="2916311" cy="369332"/>
          </a:xfrm>
          <a:prstGeom prst="rect">
            <a:avLst/>
          </a:prstGeom>
          <a:solidFill>
            <a:srgbClr val="00FFFF"/>
          </a:solidFill>
        </p:spPr>
        <p:txBody>
          <a:bodyPr wrap="none">
            <a:spAutoFit/>
          </a:bodyPr>
          <a:lstStyle/>
          <a:p>
            <a:r>
              <a:rPr lang="es-ES" dirty="0" smtClean="0">
                <a:solidFill>
                  <a:srgbClr val="FF0000"/>
                </a:solidFill>
              </a:rPr>
              <a:t>PASALAS TU PARA LEER</a:t>
            </a:r>
            <a:endParaRPr lang="es-ES" dirty="0">
              <a:solidFill>
                <a:srgbClr val="FF0000"/>
              </a:solidFill>
            </a:endParaRPr>
          </a:p>
        </p:txBody>
      </p:sp>
      <p:sp>
        <p:nvSpPr>
          <p:cNvPr id="6" name="5 Rectángulo redondeado"/>
          <p:cNvSpPr/>
          <p:nvPr/>
        </p:nvSpPr>
        <p:spPr>
          <a:xfrm>
            <a:off x="4714876" y="214290"/>
            <a:ext cx="4143404" cy="1857364"/>
          </a:xfrm>
          <a:prstGeom prst="round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99FF"/>
              </a:solidFill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4572000" y="428604"/>
            <a:ext cx="428624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/>
            <a:r>
              <a:rPr lang="es-ES" dirty="0" smtClean="0"/>
              <a:t>Aquel día lo vi distinto. Tenía la mirada enfocada en lo distante.</a:t>
            </a:r>
            <a:br>
              <a:rPr lang="es-ES" dirty="0" smtClean="0"/>
            </a:br>
            <a:r>
              <a:rPr lang="es-ES" dirty="0" smtClean="0"/>
              <a:t>Casi ausente. Pienso ahora que tal vez presentía que ese era el último día de</a:t>
            </a:r>
            <a:br>
              <a:rPr lang="es-ES" dirty="0" smtClean="0"/>
            </a:br>
            <a:r>
              <a:rPr lang="es-ES" dirty="0" smtClean="0"/>
              <a:t>su vida. Me aproximé y le dije</a:t>
            </a:r>
            <a:r>
              <a:rPr lang="es-ES" dirty="0" smtClean="0">
                <a:solidFill>
                  <a:srgbClr val="990000"/>
                </a:solidFill>
              </a:rPr>
              <a:t>:</a:t>
            </a:r>
            <a:endParaRPr lang="es-ES" dirty="0" smtClean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1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Users\Jose Luis\Desktop\desmotivaciones_mx_Mas-que-mi-Abuelo-Eres-mi-PADRE-___-_135130700136.jpg"/>
          <p:cNvPicPr>
            <a:picLocks noChangeAspect="1" noChangeArrowheads="1"/>
          </p:cNvPicPr>
          <p:nvPr/>
        </p:nvPicPr>
        <p:blipFill>
          <a:blip r:embed="rId2"/>
          <a:srcRect l="7500" t="8115" r="20832" b="35392"/>
          <a:stretch>
            <a:fillRect/>
          </a:stretch>
        </p:blipFill>
        <p:spPr bwMode="auto">
          <a:xfrm>
            <a:off x="2500298" y="-35732"/>
            <a:ext cx="6643702" cy="6991326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4214818"/>
            <a:ext cx="2143108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hangingPunct="0"/>
            <a:r>
              <a:rPr lang="es-ES" dirty="0" smtClean="0">
                <a:solidFill>
                  <a:srgbClr val="990000"/>
                </a:solidFill>
              </a:rPr>
              <a:t>-¡Buenos días, abuelo! -Y él extendió su silencio. Me senté junto a su</a:t>
            </a:r>
            <a:br>
              <a:rPr lang="es-ES" dirty="0" smtClean="0">
                <a:solidFill>
                  <a:srgbClr val="990000"/>
                </a:solidFill>
              </a:rPr>
            </a:br>
            <a:r>
              <a:rPr lang="es-ES" dirty="0" smtClean="0">
                <a:solidFill>
                  <a:srgbClr val="990000"/>
                </a:solidFill>
              </a:rPr>
              <a:t>sillón y, después de un misterioso instante, exclamó:</a:t>
            </a:r>
            <a:endParaRPr lang="es-ES" dirty="0" smtClean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Jose Luis\Desktop\abuelo-cuida-nieto3[4]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224691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7286644" y="4643446"/>
            <a:ext cx="2143108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hangingPunct="0"/>
            <a:r>
              <a:rPr lang="es-ES" dirty="0" smtClean="0">
                <a:solidFill>
                  <a:srgbClr val="990000"/>
                </a:solidFill>
              </a:rPr>
              <a:t>-¡Hoy es día de inventario, hijo!</a:t>
            </a:r>
            <a:endParaRPr lang="es-ES" dirty="0" smtClean="0"/>
          </a:p>
          <a:p>
            <a:pPr lvl="0" eaLnBrk="0" hangingPunct="0"/>
            <a:r>
              <a:rPr lang="es-ES" dirty="0" smtClean="0">
                <a:solidFill>
                  <a:srgbClr val="990000"/>
                </a:solidFill>
              </a:rPr>
              <a:t>-¿Inventario? -pregunté sorprendido.</a:t>
            </a:r>
            <a:endParaRPr lang="es-ES" dirty="0" smtClean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5715008" y="4143380"/>
            <a:ext cx="292895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 eaLnBrk="0" hangingPunct="0"/>
            <a:r>
              <a:rPr lang="es-ES" dirty="0" smtClean="0">
                <a:solidFill>
                  <a:srgbClr val="990000"/>
                </a:solidFill>
              </a:rPr>
              <a:t>-Sí, ¡el inventario de las cosas perdidas! -me contestó con cierta</a:t>
            </a:r>
            <a:br>
              <a:rPr lang="es-ES" dirty="0" smtClean="0">
                <a:solidFill>
                  <a:srgbClr val="990000"/>
                </a:solidFill>
              </a:rPr>
            </a:br>
            <a:r>
              <a:rPr lang="es-ES" dirty="0" smtClean="0">
                <a:solidFill>
                  <a:srgbClr val="990000"/>
                </a:solidFill>
              </a:rPr>
              <a:t>energía y, no sé si con tristeza o alegría. Y prosiguió:</a:t>
            </a:r>
            <a:endParaRPr lang="es-ES" dirty="0" smtClean="0"/>
          </a:p>
        </p:txBody>
      </p:sp>
      <p:pic>
        <p:nvPicPr>
          <p:cNvPr id="10242" name="Picture 2" descr="C:\Users\Jose Luis\Desktop\abuel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162551" cy="6877050"/>
          </a:xfrm>
          <a:prstGeom prst="rect">
            <a:avLst/>
          </a:prstGeom>
          <a:noFill/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Jose Luis\Desktop\1258037670Zvf6uq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00563" y="-1"/>
            <a:ext cx="4643438" cy="697512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3071810"/>
            <a:ext cx="3214710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rgbClr val="990000"/>
                </a:solidFill>
              </a:rPr>
              <a:t>-Del lugar de donde yo vengo, las montañas quiebran el cielo como</a:t>
            </a:r>
            <a:br>
              <a:rPr lang="es-ES" dirty="0" smtClean="0">
                <a:solidFill>
                  <a:srgbClr val="990000"/>
                </a:solidFill>
              </a:rPr>
            </a:br>
            <a:r>
              <a:rPr lang="es-ES" dirty="0" smtClean="0">
                <a:solidFill>
                  <a:srgbClr val="990000"/>
                </a:solidFill>
              </a:rPr>
              <a:t>monstruosas presencias constantes. Siempre tuve deseos de escalar la más</a:t>
            </a:r>
            <a:br>
              <a:rPr lang="es-ES" dirty="0" smtClean="0">
                <a:solidFill>
                  <a:srgbClr val="990000"/>
                </a:solidFill>
              </a:rPr>
            </a:br>
            <a:r>
              <a:rPr lang="es-ES" dirty="0" smtClean="0">
                <a:solidFill>
                  <a:srgbClr val="990000"/>
                </a:solidFill>
              </a:rPr>
              <a:t>alta. Nunca lo hice, no tuve el tiempo ni la voluntad suficientes... </a:t>
            </a:r>
            <a:br>
              <a:rPr lang="es-ES" dirty="0" smtClean="0">
                <a:solidFill>
                  <a:srgbClr val="990000"/>
                </a:solidFill>
              </a:rPr>
            </a:br>
            <a:r>
              <a:rPr lang="es-ES" dirty="0" smtClean="0">
                <a:solidFill>
                  <a:srgbClr val="990000"/>
                </a:solidFill>
              </a:rPr>
              <a:t>Recuerdo también a Mara, aquella chica que amé en silencio durante cuatro años</a:t>
            </a:r>
            <a:endParaRPr lang="es-ES" dirty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Jose Luis\Desktop\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14282" y="857232"/>
            <a:ext cx="185737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rgbClr val="990000"/>
                </a:solidFill>
              </a:rPr>
              <a:t>Hasta que un día se marchó del pueblo, sin yo saberlo. </a:t>
            </a:r>
            <a:endParaRPr lang="es-ES" dirty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Users\Jose Luis\Desktop\abuel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36834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071538" y="285728"/>
            <a:ext cx="807246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rgbClr val="990000"/>
                </a:solidFill>
              </a:rPr>
              <a:t>¿Sabes algo? También estuve a punto de estudiar ingeniería,</a:t>
            </a:r>
            <a:br>
              <a:rPr lang="es-ES" dirty="0" smtClean="0">
                <a:solidFill>
                  <a:srgbClr val="990000"/>
                </a:solidFill>
              </a:rPr>
            </a:br>
            <a:r>
              <a:rPr lang="es-ES" dirty="0" smtClean="0">
                <a:solidFill>
                  <a:srgbClr val="990000"/>
                </a:solidFill>
              </a:rPr>
              <a:t>pero mis padres no pudieron pagarme los estudios. Además, el trabajo en</a:t>
            </a:r>
            <a:br>
              <a:rPr lang="es-ES" dirty="0" smtClean="0">
                <a:solidFill>
                  <a:srgbClr val="990000"/>
                </a:solidFill>
              </a:rPr>
            </a:br>
            <a:r>
              <a:rPr lang="es-ES" dirty="0" smtClean="0">
                <a:solidFill>
                  <a:srgbClr val="990000"/>
                </a:solidFill>
              </a:rPr>
              <a:t>la carpintería de mi padre no me permitía viajar. </a:t>
            </a:r>
            <a:endParaRPr lang="es-ES" dirty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Jose Luis\Desktop\ABUELO1.jpg"/>
          <p:cNvPicPr>
            <a:picLocks noChangeAspect="1" noChangeArrowheads="1"/>
          </p:cNvPicPr>
          <p:nvPr/>
        </p:nvPicPr>
        <p:blipFill>
          <a:blip r:embed="rId2"/>
          <a:srcRect l="7500" t="5350" r="6999" b="35806"/>
          <a:stretch>
            <a:fillRect/>
          </a:stretch>
        </p:blipFill>
        <p:spPr bwMode="auto">
          <a:xfrm>
            <a:off x="2036573" y="0"/>
            <a:ext cx="7107427" cy="6858001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285720" y="3857628"/>
            <a:ext cx="1643074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rgbClr val="990000"/>
                </a:solidFill>
              </a:rPr>
              <a:t>¡Tantas cosas no concluidas! ¡Tantos amores no declarados! </a:t>
            </a:r>
            <a:br>
              <a:rPr lang="es-ES" dirty="0" smtClean="0">
                <a:solidFill>
                  <a:srgbClr val="990000"/>
                </a:solidFill>
              </a:rPr>
            </a:br>
            <a:r>
              <a:rPr lang="es-ES" dirty="0" smtClean="0">
                <a:solidFill>
                  <a:srgbClr val="990000"/>
                </a:solidFill>
              </a:rPr>
              <a:t>¡Tantas oportunidades perdidas! </a:t>
            </a:r>
            <a:endParaRPr lang="es-ES" dirty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Users\Jose Luis\Desktop\Abuelo_1.jpg"/>
          <p:cNvPicPr>
            <a:picLocks noChangeAspect="1" noChangeArrowheads="1"/>
          </p:cNvPicPr>
          <p:nvPr/>
        </p:nvPicPr>
        <p:blipFill>
          <a:blip r:embed="rId2"/>
          <a:srcRect l="7515" t="8047" r="8316" b="24356"/>
          <a:stretch>
            <a:fillRect/>
          </a:stretch>
        </p:blipFill>
        <p:spPr bwMode="auto">
          <a:xfrm>
            <a:off x="0" y="-500090"/>
            <a:ext cx="9144000" cy="735809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28596" y="3643314"/>
            <a:ext cx="1643074" cy="2571768"/>
          </a:xfrm>
          <a:prstGeom prst="rect">
            <a:avLst/>
          </a:prstGeom>
          <a:solidFill>
            <a:srgbClr val="99663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28596" y="3571876"/>
            <a:ext cx="1643058" cy="25853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/>
              <a:t>Luego, su mirada se hundió aún más en el vacío y se humedecieron sus ojos.</a:t>
            </a:r>
            <a:br>
              <a:rPr lang="es-ES" dirty="0" smtClean="0"/>
            </a:br>
            <a:r>
              <a:rPr lang="es-ES" dirty="0" smtClean="0"/>
              <a:t>Pero continuó:</a:t>
            </a:r>
            <a:endParaRPr lang="es-ES" dirty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mbre mayor con mujer joven"/>
          <p:cNvPicPr>
            <a:picLocks noChangeAspect="1" noChangeArrowheads="1"/>
          </p:cNvPicPr>
          <p:nvPr/>
        </p:nvPicPr>
        <p:blipFill>
          <a:blip r:embed="rId2"/>
          <a:srcRect r="2105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4 Rectángulo redondeado"/>
          <p:cNvSpPr/>
          <p:nvPr/>
        </p:nvSpPr>
        <p:spPr>
          <a:xfrm>
            <a:off x="3929058" y="214290"/>
            <a:ext cx="4786346" cy="1857364"/>
          </a:xfrm>
          <a:prstGeom prst="roundRect">
            <a:avLst/>
          </a:prstGeom>
          <a:solidFill>
            <a:srgbClr val="00FF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071934" y="285728"/>
            <a:ext cx="4572000" cy="175432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s-ES" dirty="0" smtClean="0">
                <a:solidFill>
                  <a:srgbClr val="990000"/>
                </a:solidFill>
              </a:rPr>
              <a:t>-En los treinta años que estuve casado con Rita, creo que sólo cuatro o</a:t>
            </a:r>
            <a:br>
              <a:rPr lang="es-ES" dirty="0" smtClean="0">
                <a:solidFill>
                  <a:srgbClr val="990000"/>
                </a:solidFill>
              </a:rPr>
            </a:br>
            <a:r>
              <a:rPr lang="es-ES" dirty="0" smtClean="0">
                <a:solidFill>
                  <a:srgbClr val="990000"/>
                </a:solidFill>
              </a:rPr>
              <a:t>cinco veces le dije "te amo". Después de un breve silencio, regresó de</a:t>
            </a:r>
            <a:br>
              <a:rPr lang="es-ES" dirty="0" smtClean="0">
                <a:solidFill>
                  <a:srgbClr val="990000"/>
                </a:solidFill>
              </a:rPr>
            </a:br>
            <a:r>
              <a:rPr lang="es-ES" dirty="0" smtClean="0">
                <a:solidFill>
                  <a:srgbClr val="990000"/>
                </a:solidFill>
              </a:rPr>
              <a:t>su viaje mental y, mirándome a los ojos, me dijo: </a:t>
            </a:r>
            <a:endParaRPr lang="es-ES" dirty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C:\Users\Jose Luis\Desktop\joven-670xXx80.jpg"/>
          <p:cNvPicPr>
            <a:picLocks noChangeAspect="1" noChangeArrowheads="1"/>
          </p:cNvPicPr>
          <p:nvPr/>
        </p:nvPicPr>
        <p:blipFill>
          <a:blip r:embed="rId2"/>
          <a:srcRect t="8253"/>
          <a:stretch>
            <a:fillRect/>
          </a:stretch>
        </p:blipFill>
        <p:spPr bwMode="auto">
          <a:xfrm>
            <a:off x="0" y="0"/>
            <a:ext cx="9144000" cy="6924443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85720" y="5643578"/>
            <a:ext cx="392909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 smtClean="0">
                <a:solidFill>
                  <a:srgbClr val="990000"/>
                </a:solidFill>
              </a:rPr>
              <a:t>-Este es mi inventario de las cosas perdidas, la revisión de mi vida. </a:t>
            </a:r>
            <a:br>
              <a:rPr lang="es-ES" dirty="0" smtClean="0">
                <a:solidFill>
                  <a:srgbClr val="990000"/>
                </a:solidFill>
              </a:rPr>
            </a:br>
            <a:r>
              <a:rPr lang="es-ES" dirty="0" smtClean="0">
                <a:solidFill>
                  <a:srgbClr val="990000"/>
                </a:solidFill>
              </a:rPr>
              <a:t>A mí ya no me sirve. A ti sí. </a:t>
            </a:r>
            <a:endParaRPr lang="es-ES" dirty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Jose Luis\Desktop\escondite-del-juego-del-abuelo-y-del-nieto-338953.jpg"/>
          <p:cNvPicPr>
            <a:picLocks noChangeAspect="1" noChangeArrowheads="1"/>
          </p:cNvPicPr>
          <p:nvPr/>
        </p:nvPicPr>
        <p:blipFill>
          <a:blip r:embed="rId2"/>
          <a:srcRect r="8988"/>
          <a:stretch>
            <a:fillRect/>
          </a:stretch>
        </p:blipFill>
        <p:spPr bwMode="auto">
          <a:xfrm>
            <a:off x="4030203" y="0"/>
            <a:ext cx="5113797" cy="68580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57158" y="4286256"/>
            <a:ext cx="321471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hangingPunct="0"/>
            <a:r>
              <a:rPr lang="es-ES" dirty="0" smtClean="0">
                <a:solidFill>
                  <a:srgbClr val="990000"/>
                </a:solidFill>
              </a:rPr>
              <a:t>Te lo dejo como regalo para que puedas hacer tu inventario a tiempo".</a:t>
            </a:r>
            <a:endParaRPr lang="es-ES" dirty="0" smtClean="0"/>
          </a:p>
          <a:p>
            <a:pPr lvl="0" eaLnBrk="0" hangingPunct="0"/>
            <a:r>
              <a:rPr lang="es-ES" dirty="0" smtClean="0">
                <a:solidFill>
                  <a:srgbClr val="990000"/>
                </a:solidFill>
              </a:rPr>
              <a:t>Luego, con cierta alegría en el rostro, continuó con entusiasmo y casi</a:t>
            </a:r>
            <a:br>
              <a:rPr lang="es-ES" dirty="0" smtClean="0">
                <a:solidFill>
                  <a:srgbClr val="990000"/>
                </a:solidFill>
              </a:rPr>
            </a:br>
            <a:r>
              <a:rPr lang="es-ES" dirty="0" smtClean="0">
                <a:solidFill>
                  <a:srgbClr val="990000"/>
                </a:solidFill>
              </a:rPr>
              <a:t>divertido:</a:t>
            </a:r>
            <a:endParaRPr lang="es-ES" dirty="0" smtClean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Jose Luis\Desktop\135673_solia-decir-mi-abuelo.jpg"/>
          <p:cNvPicPr>
            <a:picLocks noChangeAspect="1" noChangeArrowheads="1"/>
          </p:cNvPicPr>
          <p:nvPr/>
        </p:nvPicPr>
        <p:blipFill>
          <a:blip r:embed="rId2"/>
          <a:srcRect l="9836" t="10292" r="10245" b="35677"/>
          <a:stretch>
            <a:fillRect/>
          </a:stretch>
        </p:blipFill>
        <p:spPr bwMode="auto">
          <a:xfrm>
            <a:off x="0" y="0"/>
            <a:ext cx="9176344" cy="6858000"/>
          </a:xfrm>
          <a:prstGeom prst="rect">
            <a:avLst/>
          </a:prstGeom>
          <a:noFill/>
        </p:spPr>
      </p:pic>
      <p:sp>
        <p:nvSpPr>
          <p:cNvPr id="5" name="4 Rectángulo redondeado"/>
          <p:cNvSpPr/>
          <p:nvPr/>
        </p:nvSpPr>
        <p:spPr>
          <a:xfrm>
            <a:off x="4143372" y="4714884"/>
            <a:ext cx="4786346" cy="1857364"/>
          </a:xfrm>
          <a:prstGeom prst="roundRect">
            <a:avLst/>
          </a:prstGeom>
          <a:solidFill>
            <a:srgbClr val="FF99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>
              <a:solidFill>
                <a:srgbClr val="FF99FF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4286248" y="4929198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eaLnBrk="0" hangingPunct="0"/>
            <a:r>
              <a:rPr lang="es-ES" dirty="0" smtClean="0">
                <a:solidFill>
                  <a:srgbClr val="990000"/>
                </a:solidFill>
              </a:rPr>
              <a:t>-¿Sabes qué he descubierto en estos días?</a:t>
            </a:r>
            <a:endParaRPr lang="es-ES" dirty="0" smtClean="0"/>
          </a:p>
          <a:p>
            <a:pPr lvl="0" eaLnBrk="0" hangingPunct="0"/>
            <a:r>
              <a:rPr lang="es-ES" dirty="0" smtClean="0">
                <a:solidFill>
                  <a:srgbClr val="990000"/>
                </a:solidFill>
              </a:rPr>
              <a:t>-¿Qué abuelo? Aguardó unos segundos y no contestó, sólo me interrogó</a:t>
            </a:r>
            <a:br>
              <a:rPr lang="es-ES" dirty="0" smtClean="0">
                <a:solidFill>
                  <a:srgbClr val="990000"/>
                </a:solidFill>
              </a:rPr>
            </a:br>
            <a:r>
              <a:rPr lang="es-ES" dirty="0" smtClean="0">
                <a:solidFill>
                  <a:srgbClr val="990000"/>
                </a:solidFill>
              </a:rPr>
              <a:t>nuevamente:</a:t>
            </a:r>
            <a:endParaRPr lang="es-ES" dirty="0" smtClean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9" name="Picture 3" descr="C:\Users\Jose Luis\Desktop\padres_e_hijos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42290" cy="68580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285720" y="285728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eaLnBrk="0" hangingPunct="0"/>
            <a:r>
              <a:rPr lang="es-ES" dirty="0" smtClean="0">
                <a:solidFill>
                  <a:srgbClr val="990000"/>
                </a:solidFill>
              </a:rPr>
              <a:t>-¿Cuál es el pecado más grave en la vida de un hombre? La pregunta me</a:t>
            </a:r>
            <a:br>
              <a:rPr lang="es-ES" dirty="0" smtClean="0">
                <a:solidFill>
                  <a:srgbClr val="990000"/>
                </a:solidFill>
              </a:rPr>
            </a:br>
            <a:r>
              <a:rPr lang="es-ES" dirty="0" smtClean="0">
                <a:solidFill>
                  <a:srgbClr val="990000"/>
                </a:solidFill>
              </a:rPr>
              <a:t>sorprendió, y sólo atiné a decir con inseguridad:</a:t>
            </a:r>
            <a:endParaRPr lang="es-ES" dirty="0" smtClean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40000"/>
            <a:lumOff val="60000"/>
            <a:alpha val="38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C:\Users\Jose Luis\Desktop\imagesCAXKZJGO.jpg"/>
          <p:cNvPicPr>
            <a:picLocks noChangeAspect="1" noChangeArrowheads="1"/>
          </p:cNvPicPr>
          <p:nvPr/>
        </p:nvPicPr>
        <p:blipFill>
          <a:blip r:embed="rId2"/>
          <a:srcRect t="11000" b="8000"/>
          <a:stretch>
            <a:fillRect/>
          </a:stretch>
        </p:blipFill>
        <p:spPr bwMode="auto">
          <a:xfrm>
            <a:off x="2000232" y="-27885"/>
            <a:ext cx="7143768" cy="6885885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714348" y="714356"/>
            <a:ext cx="3429024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hangingPunct="0"/>
            <a:r>
              <a:rPr lang="es-ES" dirty="0" smtClean="0">
                <a:solidFill>
                  <a:srgbClr val="990000"/>
                </a:solidFill>
              </a:rPr>
              <a:t>-No lo había pensado...Supongo que matar a otros seres humanos...odiar</a:t>
            </a:r>
            <a:br>
              <a:rPr lang="es-ES" dirty="0" smtClean="0">
                <a:solidFill>
                  <a:srgbClr val="990000"/>
                </a:solidFill>
              </a:rPr>
            </a:br>
            <a:r>
              <a:rPr lang="es-ES" dirty="0" smtClean="0">
                <a:solidFill>
                  <a:srgbClr val="990000"/>
                </a:solidFill>
              </a:rPr>
              <a:t>al prójimo...¿tener malos pensamientos, tal vez?</a:t>
            </a:r>
            <a:endParaRPr lang="es-ES" dirty="0" smtClean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C:\Users\Jose Luis\Desktop\imagesCAGPV0M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32252" cy="6858000"/>
          </a:xfrm>
          <a:prstGeom prst="rect">
            <a:avLst/>
          </a:prstGeom>
          <a:noFill/>
        </p:spPr>
      </p:pic>
      <p:sp>
        <p:nvSpPr>
          <p:cNvPr id="4" name="3 Rectángulo redondeado"/>
          <p:cNvSpPr/>
          <p:nvPr/>
        </p:nvSpPr>
        <p:spPr>
          <a:xfrm>
            <a:off x="4000496" y="5214950"/>
            <a:ext cx="4786346" cy="135732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143372" y="5429264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eaLnBrk="0" hangingPunct="0"/>
            <a:r>
              <a:rPr lang="es-ES" dirty="0" smtClean="0">
                <a:solidFill>
                  <a:srgbClr val="990000"/>
                </a:solidFill>
              </a:rPr>
              <a:t>Su cara reflejaba negativa. Me miró intensamente, como remarcando el</a:t>
            </a:r>
            <a:br>
              <a:rPr lang="es-ES" dirty="0" smtClean="0">
                <a:solidFill>
                  <a:srgbClr val="990000"/>
                </a:solidFill>
              </a:rPr>
            </a:br>
            <a:r>
              <a:rPr lang="es-ES" dirty="0" smtClean="0">
                <a:solidFill>
                  <a:srgbClr val="990000"/>
                </a:solidFill>
              </a:rPr>
              <a:t>momento, y en tono grave y firme señaló:</a:t>
            </a:r>
            <a:endParaRPr lang="es-ES" dirty="0" smtClean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7" name="Picture 5" descr="C:\Users\Jose Luis\Desktop\LOOO.jpg"/>
          <p:cNvPicPr>
            <a:picLocks noChangeAspect="1" noChangeArrowheads="1"/>
          </p:cNvPicPr>
          <p:nvPr/>
        </p:nvPicPr>
        <p:blipFill>
          <a:blip r:embed="rId2"/>
          <a:srcRect l="2344" t="3125" r="3100" b="3125"/>
          <a:stretch>
            <a:fillRect/>
          </a:stretch>
        </p:blipFill>
        <p:spPr bwMode="auto">
          <a:xfrm>
            <a:off x="0" y="0"/>
            <a:ext cx="9220200" cy="6858000"/>
          </a:xfrm>
          <a:prstGeom prst="rect">
            <a:avLst/>
          </a:prstGeom>
          <a:noFill/>
        </p:spPr>
      </p:pic>
      <p:sp>
        <p:nvSpPr>
          <p:cNvPr id="4" name="3 Rectángulo redondeado"/>
          <p:cNvSpPr/>
          <p:nvPr/>
        </p:nvSpPr>
        <p:spPr>
          <a:xfrm>
            <a:off x="4214810" y="4643446"/>
            <a:ext cx="4714908" cy="185736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5" name="4 Rectángulo"/>
          <p:cNvSpPr/>
          <p:nvPr/>
        </p:nvSpPr>
        <p:spPr>
          <a:xfrm>
            <a:off x="4286248" y="4857760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eaLnBrk="0" hangingPunct="0"/>
            <a:r>
              <a:rPr lang="es-ES" dirty="0" smtClean="0">
                <a:solidFill>
                  <a:srgbClr val="990000"/>
                </a:solidFill>
              </a:rPr>
              <a:t>-El pecado más grave en la vida de un ser humano es el pecado por</a:t>
            </a:r>
            <a:br>
              <a:rPr lang="es-ES" dirty="0" smtClean="0">
                <a:solidFill>
                  <a:srgbClr val="990000"/>
                </a:solidFill>
              </a:rPr>
            </a:br>
            <a:r>
              <a:rPr lang="es-ES" dirty="0" smtClean="0">
                <a:solidFill>
                  <a:srgbClr val="990000"/>
                </a:solidFill>
              </a:rPr>
              <a:t>omisión; y, lo más doloroso es descubrir las cosas perdidas sin tener</a:t>
            </a:r>
            <a:br>
              <a:rPr lang="es-ES" dirty="0" smtClean="0">
                <a:solidFill>
                  <a:srgbClr val="990000"/>
                </a:solidFill>
              </a:rPr>
            </a:br>
            <a:r>
              <a:rPr lang="es-ES" dirty="0" smtClean="0">
                <a:solidFill>
                  <a:srgbClr val="990000"/>
                </a:solidFill>
              </a:rPr>
              <a:t>tiempo para encontrarlas y recuperarlas.</a:t>
            </a:r>
            <a:endParaRPr lang="es-ES" dirty="0" smtClean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C:\Users\Jose Luis\Desktop\Abuelo-y-nieto-navegan-por-Internet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93031" cy="6858000"/>
          </a:xfrm>
          <a:prstGeom prst="rect">
            <a:avLst/>
          </a:prstGeom>
          <a:noFill/>
        </p:spPr>
      </p:pic>
      <p:sp>
        <p:nvSpPr>
          <p:cNvPr id="5" name="4 Rectángulo redondeado"/>
          <p:cNvSpPr/>
          <p:nvPr/>
        </p:nvSpPr>
        <p:spPr>
          <a:xfrm>
            <a:off x="4214810" y="4786322"/>
            <a:ext cx="4714908" cy="1857364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4357686" y="5000636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lvl="0" eaLnBrk="0" hangingPunct="0"/>
            <a:r>
              <a:rPr lang="es-ES" dirty="0" smtClean="0">
                <a:solidFill>
                  <a:srgbClr val="990000"/>
                </a:solidFill>
              </a:rPr>
              <a:t>Al día siguiente regresé temprano a casa, después del entierro de mi</a:t>
            </a:r>
            <a:br>
              <a:rPr lang="es-ES" dirty="0" smtClean="0">
                <a:solidFill>
                  <a:srgbClr val="990000"/>
                </a:solidFill>
              </a:rPr>
            </a:br>
            <a:r>
              <a:rPr lang="es-ES" dirty="0" smtClean="0">
                <a:solidFill>
                  <a:srgbClr val="990000"/>
                </a:solidFill>
              </a:rPr>
              <a:t>abuelo, para realizar de forma urgente mi propio inventario de las cosas</a:t>
            </a:r>
            <a:br>
              <a:rPr lang="es-ES" dirty="0" smtClean="0">
                <a:solidFill>
                  <a:srgbClr val="990000"/>
                </a:solidFill>
              </a:rPr>
            </a:br>
            <a:r>
              <a:rPr lang="es-ES" dirty="0" smtClean="0">
                <a:solidFill>
                  <a:srgbClr val="990000"/>
                </a:solidFill>
              </a:rPr>
              <a:t>perdidas</a:t>
            </a:r>
            <a:endParaRPr lang="es-ES" dirty="0" smtClean="0"/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C:\Users\Jose Luis\Desktop\imagesCAQLZMK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0" y="0"/>
            <a:ext cx="9144000" cy="6849174"/>
          </a:xfrm>
          <a:prstGeom prst="rect">
            <a:avLst/>
          </a:prstGeom>
          <a:noFill/>
        </p:spPr>
      </p:pic>
      <p:sp>
        <p:nvSpPr>
          <p:cNvPr id="4098" name="WordArt 2"/>
          <p:cNvSpPr>
            <a:spLocks noChangeArrowheads="1" noChangeShapeType="1" noTextEdit="1"/>
          </p:cNvSpPr>
          <p:nvPr/>
        </p:nvSpPr>
        <p:spPr bwMode="auto">
          <a:xfrm>
            <a:off x="285720" y="357166"/>
            <a:ext cx="3459162" cy="30178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Un Abrazo </a:t>
            </a: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Que tengas un </a:t>
            </a: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gradFill rotWithShape="0">
                  <a:gsLst>
                    <a:gs pos="0">
                      <a:srgbClr val="A603AB"/>
                    </a:gs>
                    <a:gs pos="12000">
                      <a:srgbClr val="E81766"/>
                    </a:gs>
                    <a:gs pos="27000">
                      <a:srgbClr val="EE3F17"/>
                    </a:gs>
                    <a:gs pos="48000">
                      <a:srgbClr val="FFFF00"/>
                    </a:gs>
                    <a:gs pos="64999">
                      <a:srgbClr val="1A8D48"/>
                    </a:gs>
                    <a:gs pos="78999">
                      <a:srgbClr val="0819FB"/>
                    </a:gs>
                    <a:gs pos="100000">
                      <a:srgbClr val="A603AB"/>
                    </a:gs>
                  </a:gsLst>
                  <a:lin ang="0" scaled="1"/>
                </a:gradFill>
                <a:effectLst>
                  <a:outerShdw dist="35921" dir="2700000" sy="50000" kx="2115830" algn="bl" rotWithShape="0">
                    <a:srgbClr val="C0C0C0">
                      <a:alpha val="80000"/>
                    </a:srgbClr>
                  </a:outerShdw>
                </a:effectLst>
                <a:latin typeface="Forte"/>
              </a:rPr>
              <a:t>buen día!</a:t>
            </a:r>
          </a:p>
        </p:txBody>
      </p:sp>
      <p:pic>
        <p:nvPicPr>
          <p:cNvPr id="4099" name="Picture 3" descr="CARA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51813" y="5475288"/>
            <a:ext cx="787400" cy="1039812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4100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10800000"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2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3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04" name="WordArt 8" descr="glitter_BB_039"/>
          <p:cNvSpPr>
            <a:spLocks noChangeArrowheads="1" noChangeShapeType="1" noTextEdit="1"/>
          </p:cNvSpPr>
          <p:nvPr/>
        </p:nvSpPr>
        <p:spPr bwMode="auto">
          <a:xfrm>
            <a:off x="6011863" y="5949950"/>
            <a:ext cx="1831975" cy="522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5400" b="1" i="1" kern="10">
                <a:ln w="9525">
                  <a:solidFill>
                    <a:srgbClr val="00FFFF"/>
                  </a:solidFill>
                  <a:round/>
                  <a:headEnd/>
                  <a:tailEnd/>
                </a:ln>
                <a:blipFill dpi="0" rotWithShape="1">
                  <a:blip r:embed="rId5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rgbClr val="808080">
                      <a:alpha val="80000"/>
                    </a:srgbClr>
                  </a:outerShdw>
                </a:effectLst>
                <a:latin typeface="Forte"/>
              </a:rPr>
              <a:t>José Luis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098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52229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52230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31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52232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52233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52234" name="Group 10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52256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52257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52258" name="Group 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52280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2281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-EL INVENTARIO DE LAS COSAS PERDIDAS.pptx-">
  <a:themeElements>
    <a:clrScheme name="GATO DE ANGORA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ATO DE ANGORA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GATO DE ANGORA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ATO DE ANGORA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ATO DE ANGORA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-EL INVENTARIO DE LAS COSAS PERDIDAS.pptx-</Template>
  <TotalTime>4</TotalTime>
  <Words>374</Words>
  <Application>Microsoft Office PowerPoint</Application>
  <PresentationFormat>Presentación en pantalla (4:3)</PresentationFormat>
  <Paragraphs>59</Paragraphs>
  <Slides>21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21</vt:i4>
      </vt:variant>
    </vt:vector>
  </HeadingPairs>
  <TitlesOfParts>
    <vt:vector size="23" baseType="lpstr">
      <vt:lpstr>-EL INVENTARIO DE LAS COSAS PERDIDAS.pptx-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2013-07-10T20:12:19Z</dcterms:created>
  <dcterms:modified xsi:type="dcterms:W3CDTF">2013-07-10T20:16:34Z</dcterms:modified>
</cp:coreProperties>
</file>