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61" r:id="rId3"/>
    <p:sldId id="262" r:id="rId4"/>
    <p:sldId id="263" r:id="rId5"/>
    <p:sldId id="264" r:id="rId6"/>
    <p:sldId id="265" r:id="rId7"/>
    <p:sldId id="266" r:id="rId8"/>
    <p:sldId id="267" r:id="rId9"/>
    <p:sldId id="268" r:id="rId10"/>
    <p:sldId id="269" r:id="rId11"/>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zC7JOvfmiI/XeUtMQY+kVQ==" hashData="zlAubR02s9hfEWclH01ZdHWagW8="/>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0" d="100"/>
          <a:sy n="90" d="100"/>
        </p:scale>
        <p:origin x="-120" y="-126"/>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03/09/2013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03/09/2013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03/09/2013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03/09/2013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03/09/2013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03/09/2013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03/09/2013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03/09/2013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03/09/2013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03/09/2013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03/09/2013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DCA73130-5133-41C4-A55D-39DA43AC9E8C}"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3028328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03/09/2013</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05979"/>
            <a:ext cx="8229600" cy="857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200151"/>
            <a:ext cx="8229600" cy="33944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3CC0D132-1DAC-4958-95D2-9ED6F942EB43}"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01 Mis docu. Backup\Mis imágenes\00 Para el mensaje haciendo\01.jpg"/>
          <p:cNvPicPr>
            <a:picLocks noChangeAspect="1" noChangeArrowheads="1"/>
          </p:cNvPicPr>
          <p:nvPr/>
        </p:nvPicPr>
        <p:blipFill rotWithShape="1">
          <a:blip r:embed="rId3">
            <a:extLst>
              <a:ext uri="{28A0092B-C50C-407E-A947-70E740481C1C}">
                <a14:useLocalDpi xmlns:a14="http://schemas.microsoft.com/office/drawing/2010/main" val="0"/>
              </a:ext>
            </a:extLst>
          </a:blip>
          <a:srcRect t="1057" b="1057"/>
          <a:stretch/>
        </p:blipFill>
        <p:spPr bwMode="auto">
          <a:xfrm>
            <a:off x="3175" y="-1"/>
            <a:ext cx="9137650" cy="5143501"/>
          </a:xfrm>
          <a:prstGeom prst="rect">
            <a:avLst/>
          </a:prstGeom>
          <a:noFill/>
          <a:extLst>
            <a:ext uri="{909E8E84-426E-40DD-AFC4-6F175D3DCCD1}">
              <a14:hiddenFill xmlns:a14="http://schemas.microsoft.com/office/drawing/2010/main">
                <a:solidFill>
                  <a:srgbClr val="FFFFFF"/>
                </a:solidFill>
              </a14:hiddenFill>
            </a:ext>
          </a:extLst>
        </p:spPr>
      </p:pic>
      <p:grpSp>
        <p:nvGrpSpPr>
          <p:cNvPr id="5" name="4 Grupo"/>
          <p:cNvGrpSpPr/>
          <p:nvPr/>
        </p:nvGrpSpPr>
        <p:grpSpPr>
          <a:xfrm>
            <a:off x="1587968" y="658707"/>
            <a:ext cx="5975225" cy="3816424"/>
            <a:chOff x="1587968" y="483518"/>
            <a:chExt cx="5975225" cy="3816424"/>
          </a:xfrm>
        </p:grpSpPr>
        <p:sp>
          <p:nvSpPr>
            <p:cNvPr id="3" name="2 Rectángulo"/>
            <p:cNvSpPr/>
            <p:nvPr/>
          </p:nvSpPr>
          <p:spPr>
            <a:xfrm>
              <a:off x="1616096" y="483518"/>
              <a:ext cx="5911811" cy="1908215"/>
            </a:xfrm>
            <a:prstGeom prst="rect">
              <a:avLst/>
            </a:prstGeom>
            <a:noFill/>
          </p:spPr>
          <p:txBody>
            <a:bodyPr wrap="none" lIns="91440" tIns="45720" rIns="91440" bIns="45720">
              <a:spAutoFit/>
            </a:bodyPr>
            <a:lstStyle/>
            <a:p>
              <a:pPr algn="ctr"/>
              <a:r>
                <a:rPr lang="es-ES" sz="5400" b="1" dirty="0" smtClean="0">
                  <a:ln w="1905"/>
                  <a:solidFill>
                    <a:schemeClr val="bg1"/>
                  </a:solidFill>
                  <a:effectLst>
                    <a:innerShdw blurRad="69850" dist="43180" dir="5400000">
                      <a:srgbClr val="000000">
                        <a:alpha val="65000"/>
                      </a:srgbClr>
                    </a:innerShdw>
                  </a:effectLst>
                  <a:latin typeface="+mj-lt"/>
                </a:rPr>
                <a:t>LA HORA DE</a:t>
              </a:r>
            </a:p>
            <a:p>
              <a:pPr algn="ctr"/>
              <a:r>
                <a:rPr lang="es-ES" sz="6400" b="1" dirty="0">
                  <a:ln w="1905"/>
                  <a:solidFill>
                    <a:schemeClr val="bg1"/>
                  </a:solidFill>
                  <a:effectLst>
                    <a:innerShdw blurRad="69850" dist="43180" dir="5400000">
                      <a:srgbClr val="000000">
                        <a:alpha val="65000"/>
                      </a:srgbClr>
                    </a:innerShdw>
                  </a:effectLst>
                  <a:latin typeface="+mj-lt"/>
                </a:rPr>
                <a:t>"DESAPRENDER</a:t>
              </a:r>
              <a:r>
                <a:rPr lang="es-ES" sz="6400" b="1" dirty="0" smtClean="0">
                  <a:ln w="1905"/>
                  <a:solidFill>
                    <a:schemeClr val="bg1"/>
                  </a:solidFill>
                  <a:effectLst>
                    <a:innerShdw blurRad="69850" dist="43180" dir="5400000">
                      <a:srgbClr val="000000">
                        <a:alpha val="65000"/>
                      </a:srgbClr>
                    </a:innerShdw>
                  </a:effectLst>
                  <a:latin typeface="+mj-lt"/>
                </a:rPr>
                <a:t>"</a:t>
              </a:r>
              <a:endParaRPr lang="es-ES" sz="5400" b="1" cap="none" spc="0" dirty="0">
                <a:ln w="1905"/>
                <a:solidFill>
                  <a:schemeClr val="bg1"/>
                </a:solidFill>
                <a:effectLst>
                  <a:innerShdw blurRad="69850" dist="43180" dir="5400000">
                    <a:srgbClr val="000000">
                      <a:alpha val="65000"/>
                    </a:srgbClr>
                  </a:innerShdw>
                </a:effectLst>
                <a:latin typeface="+mj-lt"/>
              </a:endParaRPr>
            </a:p>
          </p:txBody>
        </p:sp>
        <p:sp>
          <p:nvSpPr>
            <p:cNvPr id="4" name="3 Rectángulo"/>
            <p:cNvSpPr/>
            <p:nvPr/>
          </p:nvSpPr>
          <p:spPr>
            <a:xfrm>
              <a:off x="1587968" y="2668726"/>
              <a:ext cx="5975225" cy="1631216"/>
            </a:xfrm>
            <a:prstGeom prst="rect">
              <a:avLst/>
            </a:prstGeom>
            <a:noFill/>
          </p:spPr>
          <p:txBody>
            <a:bodyPr wrap="none" lIns="91440" tIns="45720" rIns="91440" bIns="45720">
              <a:spAutoFit/>
            </a:bodyPr>
            <a:lstStyle/>
            <a:p>
              <a:pPr algn="ctr"/>
              <a:r>
                <a:rPr lang="es-ES" sz="4800" b="1" dirty="0" smtClean="0">
                  <a:ln w="1905"/>
                  <a:solidFill>
                    <a:schemeClr val="bg1"/>
                  </a:solidFill>
                  <a:effectLst>
                    <a:innerShdw blurRad="69850" dist="43180" dir="5400000">
                      <a:srgbClr val="000000">
                        <a:alpha val="65000"/>
                      </a:srgbClr>
                    </a:innerShdw>
                  </a:effectLst>
                  <a:latin typeface="+mj-lt"/>
                </a:rPr>
                <a:t>EL</a:t>
              </a:r>
            </a:p>
            <a:p>
              <a:pPr algn="ctr"/>
              <a:r>
                <a:rPr lang="es-ES" sz="5200" b="1" dirty="0">
                  <a:ln w="1905"/>
                  <a:solidFill>
                    <a:schemeClr val="bg1"/>
                  </a:solidFill>
                  <a:effectLst>
                    <a:innerShdw blurRad="69850" dist="43180" dir="5400000">
                      <a:srgbClr val="000000">
                        <a:alpha val="65000"/>
                      </a:srgbClr>
                    </a:innerShdw>
                  </a:effectLst>
                  <a:latin typeface="+mj-lt"/>
                </a:rPr>
                <a:t>"IMPORTACULISMO</a:t>
              </a:r>
              <a:r>
                <a:rPr lang="es-ES" sz="5200" b="1" dirty="0" smtClean="0">
                  <a:ln w="1905"/>
                  <a:solidFill>
                    <a:schemeClr val="bg1"/>
                  </a:solidFill>
                  <a:effectLst>
                    <a:innerShdw blurRad="69850" dist="43180" dir="5400000">
                      <a:srgbClr val="000000">
                        <a:alpha val="65000"/>
                      </a:srgbClr>
                    </a:innerShdw>
                  </a:effectLst>
                  <a:latin typeface="+mj-lt"/>
                </a:rPr>
                <a:t>"</a:t>
              </a:r>
              <a:endParaRPr lang="es-ES" sz="5200" b="1" cap="none" spc="0" dirty="0">
                <a:ln w="1905"/>
                <a:solidFill>
                  <a:schemeClr val="bg1"/>
                </a:solidFill>
                <a:effectLst>
                  <a:innerShdw blurRad="69850" dist="43180" dir="5400000">
                    <a:srgbClr val="000000">
                      <a:alpha val="65000"/>
                    </a:srgbClr>
                  </a:innerShdw>
                </a:effectLst>
                <a:latin typeface="+mj-lt"/>
              </a:endParaRPr>
            </a:p>
          </p:txBody>
        </p:sp>
      </p:grpSp>
    </p:spTree>
  </p:cSld>
  <p:clrMapOvr>
    <a:masterClrMapping/>
  </p:clrMapOvr>
  <mc:AlternateContent xmlns:mc="http://schemas.openxmlformats.org/markup-compatibility/2006">
    <mc:Choice xmlns:p14="http://schemas.microsoft.com/office/powerpoint/2010/main" Requires="p14">
      <p:transition spd="slow" p14:dur="2000">
        <p14:flip dir="r"/>
        <p:sndAc>
          <p:stSnd loop="1">
            <p:snd r:embed="rId2" name="Afric Simone   Hafanana ( FFWizard Instrumental )     compr..wav"/>
          </p:stSnd>
        </p:sndAc>
      </p:transition>
    </mc:Choice>
    <mc:Fallback>
      <p:transition spd="slow">
        <p:fade/>
        <p:sndAc>
          <p:stSnd loop="1">
            <p:snd r:embed="rId2" name="Afric Simone   Hafanana ( FFWizard Instrumental )     comp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01 Mis docu. Backup\Mis imágenes\Fondos A 2 columnas\A 2 columnas.jpg"/>
          <p:cNvPicPr>
            <a:picLocks noChangeAspect="1" noChangeArrowheads="1"/>
          </p:cNvPicPr>
          <p:nvPr/>
        </p:nvPicPr>
        <p:blipFill rotWithShape="1">
          <a:blip r:embed="rId2">
            <a:extLst>
              <a:ext uri="{28A0092B-C50C-407E-A947-70E740481C1C}">
                <a14:useLocalDpi xmlns:a14="http://schemas.microsoft.com/office/drawing/2010/main" val="0"/>
              </a:ext>
            </a:extLst>
          </a:blip>
          <a:srcRect l="636" t="346" r="297" b="-1"/>
          <a:stretch/>
        </p:blipFill>
        <p:spPr bwMode="auto">
          <a:xfrm>
            <a:off x="-1" y="0"/>
            <a:ext cx="9144001" cy="516428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358737" y="216268"/>
            <a:ext cx="4446240" cy="4708981"/>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Los hombres maduros de ahora hemos llegado a una edad maravillosa en la que emprendemos el camino del </a:t>
            </a:r>
            <a:r>
              <a:rPr lang="es-CO" sz="2000" b="1" dirty="0" err="1">
                <a:solidFill>
                  <a:schemeClr val="bg1"/>
                </a:solidFill>
                <a:effectLst>
                  <a:outerShdw blurRad="38100" dist="38100" dir="2700000" algn="tl">
                    <a:srgbClr val="000000">
                      <a:alpha val="43137"/>
                    </a:srgbClr>
                  </a:outerShdw>
                </a:effectLst>
                <a:latin typeface="+mj-lt"/>
              </a:rPr>
              <a:t>desaprendizaje</a:t>
            </a:r>
            <a:r>
              <a:rPr lang="es-CO" sz="2000" b="1" dirty="0" smtClean="0">
                <a:solidFill>
                  <a:schemeClr val="bg1"/>
                </a:solidFill>
                <a:effectLst>
                  <a:outerShdw blurRad="38100" dist="38100" dir="2700000" algn="tl">
                    <a:srgbClr val="000000">
                      <a:alpha val="43137"/>
                    </a:srgbClr>
                  </a:outerShdw>
                </a:effectLst>
                <a:latin typeface="+mj-lt"/>
              </a:rPr>
              <a:t>.</a:t>
            </a:r>
          </a:p>
          <a:p>
            <a:pPr algn="ctr"/>
            <a:r>
              <a:rPr lang="es-CO" sz="2000" b="1" dirty="0" smtClean="0">
                <a:solidFill>
                  <a:schemeClr val="bg1"/>
                </a:solidFill>
                <a:effectLst>
                  <a:outerShdw blurRad="38100" dist="38100" dir="2700000" algn="tl">
                    <a:srgbClr val="000000">
                      <a:alpha val="43137"/>
                    </a:srgbClr>
                  </a:outerShdw>
                </a:effectLst>
                <a:latin typeface="+mj-lt"/>
              </a:rPr>
              <a:t> </a:t>
            </a:r>
            <a:endParaRPr lang="es-CO" sz="2000" b="1" dirty="0">
              <a:solidFill>
                <a:schemeClr val="bg1"/>
              </a:solidFill>
              <a:effectLst>
                <a:outerShdw blurRad="38100" dist="38100" dir="2700000" algn="tl">
                  <a:srgbClr val="000000">
                    <a:alpha val="43137"/>
                  </a:srgbClr>
                </a:outerShdw>
              </a:effectLst>
              <a:latin typeface="+mj-lt"/>
            </a:endParaRPr>
          </a:p>
          <a:p>
            <a:pPr algn="ctr"/>
            <a:r>
              <a:rPr lang="es-CO" sz="2000" b="1" dirty="0">
                <a:solidFill>
                  <a:schemeClr val="bg1"/>
                </a:solidFill>
                <a:effectLst>
                  <a:outerShdw blurRad="38100" dist="38100" dir="2700000" algn="tl">
                    <a:srgbClr val="000000">
                      <a:alpha val="43137"/>
                    </a:srgbClr>
                  </a:outerShdw>
                </a:effectLst>
                <a:latin typeface="+mj-lt"/>
              </a:rPr>
              <a:t>Fuimos criados con la creencia de que debíamos ser los mejores en todo: mejores estudiantes, mejores esposos, mejores profesionales, mejores padres, etc. Fuimos educados con la creencia de que TODO es pecado. Ha llegado la hora del </a:t>
            </a:r>
            <a:r>
              <a:rPr lang="es-CO" sz="2000" b="1" dirty="0" err="1">
                <a:solidFill>
                  <a:schemeClr val="bg1"/>
                </a:solidFill>
                <a:effectLst>
                  <a:outerShdw blurRad="38100" dist="38100" dir="2700000" algn="tl">
                    <a:srgbClr val="000000">
                      <a:alpha val="43137"/>
                    </a:srgbClr>
                  </a:outerShdw>
                </a:effectLst>
                <a:latin typeface="+mj-lt"/>
              </a:rPr>
              <a:t>desaprendizaje</a:t>
            </a:r>
            <a:r>
              <a:rPr lang="es-CO" sz="2000" b="1" dirty="0">
                <a:solidFill>
                  <a:schemeClr val="bg1"/>
                </a:solidFill>
                <a:effectLst>
                  <a:outerShdw blurRad="38100" dist="38100" dir="2700000" algn="tl">
                    <a:srgbClr val="000000">
                      <a:alpha val="43137"/>
                    </a:srgbClr>
                  </a:outerShdw>
                </a:effectLst>
                <a:latin typeface="+mj-lt"/>
              </a:rPr>
              <a:t> o lo que mi hija llama graciosamente el "</a:t>
            </a:r>
            <a:r>
              <a:rPr lang="es-CO" sz="2000" b="1" dirty="0" err="1">
                <a:solidFill>
                  <a:schemeClr val="bg1"/>
                </a:solidFill>
                <a:effectLst>
                  <a:outerShdw blurRad="38100" dist="38100" dir="2700000" algn="tl">
                    <a:srgbClr val="000000">
                      <a:alpha val="43137"/>
                    </a:srgbClr>
                  </a:outerShdw>
                </a:effectLst>
                <a:latin typeface="+mj-lt"/>
              </a:rPr>
              <a:t>importaculismo</a:t>
            </a:r>
            <a:r>
              <a:rPr lang="es-CO" sz="2000" b="1" dirty="0" smtClean="0">
                <a:solidFill>
                  <a:schemeClr val="bg1"/>
                </a:solidFill>
                <a:effectLst>
                  <a:outerShdw blurRad="38100" dist="38100" dir="2700000" algn="tl">
                    <a:srgbClr val="000000">
                      <a:alpha val="43137"/>
                    </a:srgbClr>
                  </a:outerShdw>
                </a:effectLst>
                <a:latin typeface="+mj-lt"/>
              </a:rPr>
              <a:t>".</a:t>
            </a:r>
          </a:p>
          <a:p>
            <a:pPr algn="ctr"/>
            <a:r>
              <a:rPr lang="es-CO" sz="2000" b="1" dirty="0" smtClean="0">
                <a:solidFill>
                  <a:schemeClr val="bg1"/>
                </a:solidFill>
                <a:effectLst>
                  <a:outerShdw blurRad="38100" dist="38100" dir="2700000" algn="tl">
                    <a:srgbClr val="000000">
                      <a:alpha val="43137"/>
                    </a:srgbClr>
                  </a:outerShdw>
                </a:effectLst>
                <a:latin typeface="+mj-lt"/>
              </a:rPr>
              <a:t>("</a:t>
            </a:r>
            <a:r>
              <a:rPr lang="es-CO" sz="2000" b="1" dirty="0">
                <a:solidFill>
                  <a:schemeClr val="bg1"/>
                </a:solidFill>
                <a:effectLst>
                  <a:outerShdw blurRad="38100" dist="38100" dir="2700000" algn="tl">
                    <a:srgbClr val="000000">
                      <a:alpha val="43137"/>
                    </a:srgbClr>
                  </a:outerShdw>
                </a:effectLst>
                <a:latin typeface="+mj-lt"/>
              </a:rPr>
              <a:t>Todo me importa un culo").</a:t>
            </a:r>
          </a:p>
        </p:txBody>
      </p:sp>
    </p:spTree>
  </p:cSld>
  <p:clrMapOvr>
    <a:masterClrMapping/>
  </p:clrMapOvr>
  <mc:AlternateContent xmlns:mc="http://schemas.openxmlformats.org/markup-compatibility/2006" xmlns:p14="http://schemas.microsoft.com/office/powerpoint/2010/main">
    <mc:Choice Requires="p14">
      <p:transition spd="slow" p14:dur="20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01 Mis docu. Backup\Mis imágenes\00 Para el mensaje haciendo\03.jpg"/>
          <p:cNvPicPr>
            <a:picLocks noChangeAspect="1" noChangeArrowheads="1"/>
          </p:cNvPicPr>
          <p:nvPr/>
        </p:nvPicPr>
        <p:blipFill rotWithShape="1">
          <a:blip r:embed="rId2">
            <a:extLst>
              <a:ext uri="{28A0092B-C50C-407E-A947-70E740481C1C}">
                <a14:useLocalDpi xmlns:a14="http://schemas.microsoft.com/office/drawing/2010/main" val="0"/>
              </a:ext>
            </a:extLst>
          </a:blip>
          <a:srcRect l="207" t="1449" r="329" b="1689"/>
          <a:stretch/>
        </p:blipFill>
        <p:spPr bwMode="auto">
          <a:xfrm>
            <a:off x="-17132" y="0"/>
            <a:ext cx="9161132"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286000" y="195486"/>
            <a:ext cx="4806280" cy="4708981"/>
          </a:xfrm>
          <a:prstGeom prst="rect">
            <a:avLst/>
          </a:prstGeom>
        </p:spPr>
        <p:txBody>
          <a:bodyPr wrap="square">
            <a:spAutoFit/>
          </a:bodyPr>
          <a:lstStyle/>
          <a:p>
            <a:pPr algn="ctr"/>
            <a:r>
              <a:rPr lang="es-CO" sz="2000" b="1" dirty="0">
                <a:solidFill>
                  <a:schemeClr val="bg1"/>
                </a:solidFill>
                <a:latin typeface="+mj-lt"/>
              </a:rPr>
              <a:t>Ha llegado la hora de decir NO en muchas ocasiones, de mandar al carajo los compromisos y las obligaciones. Pasó la hora de las responsabilidades </a:t>
            </a:r>
            <a:r>
              <a:rPr lang="es-CO" sz="2000" b="1" dirty="0" err="1">
                <a:solidFill>
                  <a:schemeClr val="bg1"/>
                </a:solidFill>
                <a:latin typeface="+mj-lt"/>
              </a:rPr>
              <a:t>desvelantes</a:t>
            </a:r>
            <a:r>
              <a:rPr lang="es-CO" sz="2000" b="1" dirty="0">
                <a:solidFill>
                  <a:schemeClr val="bg1"/>
                </a:solidFill>
                <a:latin typeface="+mj-lt"/>
              </a:rPr>
              <a:t>. Ahora nos gusta estar solos, disfrutar buenas conversaciones con gente que no nos insulta y que cree lo mismo que nosotros o que no le importa que opinemos diferente. Es la hora de hablar de todo sin necesidad de sostenerlo como medio de defensa. Es hora de ver películas, de estar en una finca durante la semana, de leer, de escuchar, de sonreír y de burlarse de la mayoría de los mortales que viven pendientes de las pendejadas.</a:t>
            </a:r>
          </a:p>
        </p:txBody>
      </p:sp>
    </p:spTree>
  </p:cSld>
  <p:clrMapOvr>
    <a:masterClrMapping/>
  </p:clrMapOvr>
  <mc:AlternateContent xmlns:mc="http://schemas.openxmlformats.org/markup-compatibility/2006" xmlns:p14="http://schemas.microsoft.com/office/powerpoint/2010/main">
    <mc:Choice Requires="p14">
      <p:transition spd="slow" p14:dur="20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01 Mis docu. Backup\Mis imágenes\00 Para el mensaje haciendo\04.jpg"/>
          <p:cNvPicPr>
            <a:picLocks noChangeAspect="1" noChangeArrowheads="1"/>
          </p:cNvPicPr>
          <p:nvPr/>
        </p:nvPicPr>
        <p:blipFill rotWithShape="1">
          <a:blip r:embed="rId2">
            <a:extLst>
              <a:ext uri="{28A0092B-C50C-407E-A947-70E740481C1C}">
                <a14:useLocalDpi xmlns:a14="http://schemas.microsoft.com/office/drawing/2010/main" val="0"/>
              </a:ext>
            </a:extLst>
          </a:blip>
          <a:srcRect l="114" t="1110" r="114" b="200"/>
          <a:stretch/>
        </p:blipFill>
        <p:spPr bwMode="auto">
          <a:xfrm>
            <a:off x="1" y="0"/>
            <a:ext cx="9144000" cy="515389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420354" y="195486"/>
            <a:ext cx="4302224" cy="4708981"/>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Nosotros demostramos que las responsabilidades fueron bien atendidas por nosotros, que hicimos las cosas lo mejor posible, que dejamos huellas, que somos buenas personas</a:t>
            </a:r>
            <a:r>
              <a:rPr lang="es-CO" sz="2000" b="1" dirty="0" smtClean="0">
                <a:solidFill>
                  <a:schemeClr val="bg1"/>
                </a:solidFill>
                <a:effectLst>
                  <a:outerShdw blurRad="38100" dist="38100" dir="2700000" algn="tl">
                    <a:srgbClr val="000000">
                      <a:alpha val="43137"/>
                    </a:srgbClr>
                  </a:outerShdw>
                </a:effectLst>
                <a:latin typeface="+mj-lt"/>
              </a:rPr>
              <a:t>.</a:t>
            </a:r>
          </a:p>
          <a:p>
            <a:pPr algn="ctr"/>
            <a:r>
              <a:rPr lang="es-CO" sz="2000" b="1" dirty="0" smtClean="0">
                <a:solidFill>
                  <a:schemeClr val="bg1"/>
                </a:solidFill>
                <a:effectLst>
                  <a:outerShdw blurRad="38100" dist="38100" dir="2700000" algn="tl">
                    <a:srgbClr val="000000">
                      <a:alpha val="43137"/>
                    </a:srgbClr>
                  </a:outerShdw>
                </a:effectLst>
                <a:latin typeface="+mj-lt"/>
              </a:rPr>
              <a:t> </a:t>
            </a:r>
            <a:endParaRPr lang="es-CO" sz="2000" b="1" dirty="0">
              <a:solidFill>
                <a:schemeClr val="bg1"/>
              </a:solidFill>
              <a:effectLst>
                <a:outerShdw blurRad="38100" dist="38100" dir="2700000" algn="tl">
                  <a:srgbClr val="000000">
                    <a:alpha val="43137"/>
                  </a:srgbClr>
                </a:outerShdw>
              </a:effectLst>
              <a:latin typeface="+mj-lt"/>
            </a:endParaRPr>
          </a:p>
          <a:p>
            <a:pPr algn="ctr"/>
            <a:r>
              <a:rPr lang="es-CO" sz="2000" b="1" dirty="0">
                <a:solidFill>
                  <a:schemeClr val="bg1"/>
                </a:solidFill>
                <a:effectLst>
                  <a:outerShdw blurRad="38100" dist="38100" dir="2700000" algn="tl">
                    <a:srgbClr val="000000">
                      <a:alpha val="43137"/>
                    </a:srgbClr>
                  </a:outerShdw>
                </a:effectLst>
                <a:latin typeface="+mj-lt"/>
              </a:rPr>
              <a:t>Lo que nos queda de vida es para nosotros, para disfrutar, para cumplir el mandamiento divino de amarnos a nosotros mismos. Por eso vamos a hacer lo que nos da la gana. Viajar al máximo, tomando café con amigos y amigas, conversando con todo el que nos encontremos.</a:t>
            </a:r>
          </a:p>
        </p:txBody>
      </p:sp>
    </p:spTree>
  </p:cSld>
  <p:clrMapOvr>
    <a:masterClrMapping/>
  </p:clrMapOvr>
  <mc:AlternateContent xmlns:mc="http://schemas.openxmlformats.org/markup-compatibility/2006" xmlns:p14="http://schemas.microsoft.com/office/powerpoint/2010/main">
    <mc:Choice Requires="p14">
      <p:transition spd="slow" p14:dur="20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5" descr="C:\01 Mis docu. Backup\Mis imágenes\00 Para el mensaje haciendo\05.jpg"/>
          <p:cNvPicPr>
            <a:picLocks noChangeAspect="1" noChangeArrowheads="1"/>
          </p:cNvPicPr>
          <p:nvPr/>
        </p:nvPicPr>
        <p:blipFill rotWithShape="1">
          <a:blip r:embed="rId2">
            <a:extLst>
              <a:ext uri="{28A0092B-C50C-407E-A947-70E740481C1C}">
                <a14:useLocalDpi xmlns:a14="http://schemas.microsoft.com/office/drawing/2010/main" val="0"/>
              </a:ext>
            </a:extLst>
          </a:blip>
          <a:srcRect l="2680" t="1268" r="2939" b="1751"/>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02024" y="381277"/>
            <a:ext cx="4158208" cy="4401205"/>
          </a:xfrm>
          <a:prstGeom prst="rect">
            <a:avLst/>
          </a:prstGeom>
        </p:spPr>
        <p:txBody>
          <a:bodyPr wrap="square">
            <a:spAutoFit/>
          </a:bodyPr>
          <a:lstStyle/>
          <a:p>
            <a:pPr algn="ctr"/>
            <a:r>
              <a:rPr lang="es-CO" sz="2000" b="1" dirty="0">
                <a:solidFill>
                  <a:schemeClr val="bg1"/>
                </a:solidFill>
                <a:effectLst>
                  <a:outerShdw blurRad="38100" dist="38100" dir="2700000" algn="tl">
                    <a:srgbClr val="000000">
                      <a:alpha val="43137"/>
                    </a:srgbClr>
                  </a:outerShdw>
                </a:effectLst>
                <a:latin typeface="+mj-lt"/>
              </a:rPr>
              <a:t>Ya pasó la época de los roles. Lo que fuimos, fuimos, ahora somos para nosotros mismos sin tener que rendir cuentas a nadie. Los demás seguirán su camino de responsabilidades y de afanes, de preocupaciones y nerviosismos</a:t>
            </a:r>
            <a:r>
              <a:rPr lang="es-CO" sz="2000" b="1" dirty="0" smtClean="0">
                <a:solidFill>
                  <a:schemeClr val="bg1"/>
                </a:solidFill>
                <a:effectLst>
                  <a:outerShdw blurRad="38100" dist="38100" dir="2700000" algn="tl">
                    <a:srgbClr val="000000">
                      <a:alpha val="43137"/>
                    </a:srgbClr>
                  </a:outerShdw>
                </a:effectLst>
                <a:latin typeface="+mj-lt"/>
              </a:rPr>
              <a:t>.</a:t>
            </a:r>
          </a:p>
          <a:p>
            <a:pPr algn="ctr"/>
            <a:r>
              <a:rPr lang="es-CO" sz="2000" b="1" dirty="0" smtClean="0">
                <a:solidFill>
                  <a:schemeClr val="bg1"/>
                </a:solidFill>
                <a:effectLst>
                  <a:outerShdw blurRad="38100" dist="38100" dir="2700000" algn="tl">
                    <a:srgbClr val="000000">
                      <a:alpha val="43137"/>
                    </a:srgbClr>
                  </a:outerShdw>
                </a:effectLst>
                <a:latin typeface="+mj-lt"/>
              </a:rPr>
              <a:t> </a:t>
            </a:r>
            <a:endParaRPr lang="es-CO" sz="2000" b="1" dirty="0">
              <a:solidFill>
                <a:schemeClr val="bg1"/>
              </a:solidFill>
              <a:effectLst>
                <a:outerShdw blurRad="38100" dist="38100" dir="2700000" algn="tl">
                  <a:srgbClr val="000000">
                    <a:alpha val="43137"/>
                  </a:srgbClr>
                </a:outerShdw>
              </a:effectLst>
              <a:latin typeface="+mj-lt"/>
            </a:endParaRPr>
          </a:p>
          <a:p>
            <a:pPr algn="ctr"/>
            <a:r>
              <a:rPr lang="es-CO" sz="2000" b="1" dirty="0">
                <a:solidFill>
                  <a:schemeClr val="bg1"/>
                </a:solidFill>
                <a:effectLst>
                  <a:outerShdw blurRad="38100" dist="38100" dir="2700000" algn="tl">
                    <a:srgbClr val="000000">
                      <a:alpha val="43137"/>
                    </a:srgbClr>
                  </a:outerShdw>
                </a:effectLst>
                <a:latin typeface="+mj-lt"/>
              </a:rPr>
              <a:t>Nosotros ahora estamos por encima del bien y del mal. Vamos a museos, asistimos a conferencias y si no nos gusta nos salimos sin que nos importe, redescubrimos al Quijote y a Fernando González.</a:t>
            </a:r>
          </a:p>
        </p:txBody>
      </p:sp>
    </p:spTree>
  </p:cSld>
  <p:clrMapOvr>
    <a:masterClrMapping/>
  </p:clrMapOvr>
  <mc:AlternateContent xmlns:mc="http://schemas.openxmlformats.org/markup-compatibility/2006" xmlns:p14="http://schemas.microsoft.com/office/powerpoint/2010/main">
    <mc:Choice Requires="p14">
      <p:transition spd="slow" p14:dur="20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C:\01 Mis docu. Backup\Mis imágenes\00 Para el mensaje haciendo\0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175"/>
            <a:ext cx="9144000" cy="515143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432542" y="218251"/>
            <a:ext cx="4280713" cy="4708981"/>
          </a:xfrm>
          <a:prstGeom prst="rect">
            <a:avLst/>
          </a:prstGeom>
        </p:spPr>
        <p:txBody>
          <a:bodyPr wrap="square">
            <a:spAutoFit/>
          </a:bodyPr>
          <a:lstStyle/>
          <a:p>
            <a:pPr algn="ctr"/>
            <a:r>
              <a:rPr lang="es-CO" sz="2000" b="1" dirty="0">
                <a:solidFill>
                  <a:schemeClr val="bg1"/>
                </a:solidFill>
                <a:latin typeface="+mj-lt"/>
              </a:rPr>
              <a:t>Ahora asistimos con mayor frecuencia a entierros y nos damos cuenta de que se aproxima el nuestro, pero estamos preparados, pues al fin y al cabo vivir es mortal. La vida es para nosotros una profunda experiencia interior, lejos de mitos, ritos, limosnas y pecados sin fin</a:t>
            </a:r>
            <a:r>
              <a:rPr lang="es-CO" sz="2000" b="1" dirty="0" smtClean="0">
                <a:solidFill>
                  <a:schemeClr val="bg1"/>
                </a:solidFill>
                <a:latin typeface="+mj-lt"/>
              </a:rPr>
              <a:t>.</a:t>
            </a:r>
          </a:p>
          <a:p>
            <a:pPr algn="ctr"/>
            <a:endParaRPr lang="es-CO" sz="2000" b="1" dirty="0" smtClean="0">
              <a:solidFill>
                <a:schemeClr val="bg1"/>
              </a:solidFill>
              <a:latin typeface="+mj-lt"/>
            </a:endParaRPr>
          </a:p>
          <a:p>
            <a:pPr algn="ctr"/>
            <a:r>
              <a:rPr lang="es-CO" sz="2000" b="1" dirty="0" smtClean="0">
                <a:solidFill>
                  <a:schemeClr val="bg1"/>
                </a:solidFill>
                <a:latin typeface="+mj-lt"/>
              </a:rPr>
              <a:t>Es </a:t>
            </a:r>
            <a:r>
              <a:rPr lang="es-CO" sz="2000" b="1" dirty="0">
                <a:solidFill>
                  <a:schemeClr val="bg1"/>
                </a:solidFill>
                <a:latin typeface="+mj-lt"/>
              </a:rPr>
              <a:t>la hora de empezar a relajarnos y de conversar largas horas con uno mismo, que es el único que permanece siempre, ahora y después de que abandonemos la nave del cuerpo.</a:t>
            </a:r>
          </a:p>
        </p:txBody>
      </p:sp>
    </p:spTree>
  </p:cSld>
  <p:clrMapOvr>
    <a:masterClrMapping/>
  </p:clrMapOvr>
  <mc:AlternateContent xmlns:mc="http://schemas.openxmlformats.org/markup-compatibility/2006" xmlns:p14="http://schemas.microsoft.com/office/powerpoint/2010/main">
    <mc:Choice Requires="p14">
      <p:transition spd="slow" p14:dur="20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C:\01 Mis docu. Backup\Mis imágenes\00 Para el mensaje haciendo\Imagen2.jpg"/>
          <p:cNvPicPr>
            <a:picLocks noChangeAspect="1" noChangeArrowheads="1"/>
          </p:cNvPicPr>
          <p:nvPr/>
        </p:nvPicPr>
        <p:blipFill rotWithShape="1">
          <a:blip r:embed="rId2">
            <a:extLst>
              <a:ext uri="{28A0092B-C50C-407E-A947-70E740481C1C}">
                <a14:useLocalDpi xmlns:a14="http://schemas.microsoft.com/office/drawing/2010/main" val="0"/>
              </a:ext>
            </a:extLst>
          </a:blip>
          <a:srcRect l="416" t="1453" r="434" b="1057"/>
          <a:stretch/>
        </p:blipFill>
        <p:spPr bwMode="auto">
          <a:xfrm>
            <a:off x="0" y="-10391"/>
            <a:ext cx="9144000" cy="515389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286000" y="402793"/>
            <a:ext cx="4572000" cy="4401205"/>
          </a:xfrm>
          <a:prstGeom prst="rect">
            <a:avLst/>
          </a:prstGeom>
        </p:spPr>
        <p:txBody>
          <a:bodyPr>
            <a:spAutoFit/>
          </a:bodyPr>
          <a:lstStyle/>
          <a:p>
            <a:pPr algn="ctr"/>
            <a:r>
              <a:rPr lang="es-CO" sz="2000" b="1" dirty="0">
                <a:solidFill>
                  <a:schemeClr val="bg1"/>
                </a:solidFill>
                <a:effectLst>
                  <a:outerShdw blurRad="38100" dist="38100" dir="2700000" algn="tl">
                    <a:srgbClr val="000000">
                      <a:alpha val="43137"/>
                    </a:srgbClr>
                  </a:outerShdw>
                </a:effectLst>
                <a:latin typeface="+mj-lt"/>
              </a:rPr>
              <a:t>Nos rodean pocos seres a quienes amamos profundamente y que seguirán viviendo sus propias experiencias, estemos nosotros o no. Mandaremos para donde sabemos a la gente que nos molesta, la tóxica. Quienes nos buscan sin egoísmos van a encontrar una sonrisa, una mirada tierna y comprensiva, un consejo acertado o no, afecto</a:t>
            </a:r>
            <a:r>
              <a:rPr lang="es-CO" sz="2000" b="1" dirty="0" smtClean="0">
                <a:solidFill>
                  <a:schemeClr val="bg1"/>
                </a:solidFill>
                <a:effectLst>
                  <a:outerShdw blurRad="38100" dist="38100" dir="2700000" algn="tl">
                    <a:srgbClr val="000000">
                      <a:alpha val="43137"/>
                    </a:srgbClr>
                  </a:outerShdw>
                </a:effectLst>
                <a:latin typeface="+mj-lt"/>
              </a:rPr>
              <a:t>.</a:t>
            </a:r>
          </a:p>
          <a:p>
            <a:pPr algn="ctr"/>
            <a:r>
              <a:rPr lang="es-CO" sz="2000" b="1" dirty="0" smtClean="0">
                <a:solidFill>
                  <a:schemeClr val="bg1"/>
                </a:solidFill>
                <a:effectLst>
                  <a:outerShdw blurRad="38100" dist="38100" dir="2700000" algn="tl">
                    <a:srgbClr val="000000">
                      <a:alpha val="43137"/>
                    </a:srgbClr>
                  </a:outerShdw>
                </a:effectLst>
                <a:latin typeface="+mj-lt"/>
              </a:rPr>
              <a:t> </a:t>
            </a:r>
            <a:endParaRPr lang="es-CO" sz="2000" b="1" dirty="0">
              <a:solidFill>
                <a:schemeClr val="bg1"/>
              </a:solidFill>
              <a:effectLst>
                <a:outerShdw blurRad="38100" dist="38100" dir="2700000" algn="tl">
                  <a:srgbClr val="000000">
                    <a:alpha val="43137"/>
                  </a:srgbClr>
                </a:outerShdw>
              </a:effectLst>
              <a:latin typeface="+mj-lt"/>
            </a:endParaRPr>
          </a:p>
          <a:p>
            <a:pPr algn="ctr"/>
            <a:r>
              <a:rPr lang="es-CO" sz="2000" b="1" dirty="0">
                <a:solidFill>
                  <a:schemeClr val="bg1"/>
                </a:solidFill>
                <a:effectLst>
                  <a:outerShdw blurRad="38100" dist="38100" dir="2700000" algn="tl">
                    <a:srgbClr val="000000">
                      <a:alpha val="43137"/>
                    </a:srgbClr>
                  </a:outerShdw>
                </a:effectLst>
                <a:latin typeface="+mj-lt"/>
              </a:rPr>
              <a:t>Somos ahora sí libres de ataduras, de prejuicios, de creencias. Somos libres si no le tememos ni a la vida ni a la muerte</a:t>
            </a:r>
            <a:r>
              <a:rPr lang="es-CO" sz="2000" b="1" dirty="0" smtClean="0">
                <a:solidFill>
                  <a:schemeClr val="bg1"/>
                </a:solidFill>
                <a:effectLst>
                  <a:outerShdw blurRad="38100" dist="38100" dir="2700000" algn="tl">
                    <a:srgbClr val="000000">
                      <a:alpha val="43137"/>
                    </a:srgbClr>
                  </a:outerShdw>
                </a:effectLst>
                <a:latin typeface="+mj-lt"/>
              </a:rPr>
              <a:t>.</a:t>
            </a:r>
          </a:p>
          <a:p>
            <a:pPr algn="ctr"/>
            <a:r>
              <a:rPr lang="es-CO" sz="1400" b="1" i="1" dirty="0" smtClean="0">
                <a:solidFill>
                  <a:schemeClr val="bg1"/>
                </a:solidFill>
                <a:effectLst>
                  <a:outerShdw blurRad="38100" dist="38100" dir="2700000" algn="tl">
                    <a:srgbClr val="000000">
                      <a:alpha val="43137"/>
                    </a:srgbClr>
                  </a:outerShdw>
                </a:effectLst>
                <a:latin typeface="+mj-lt"/>
              </a:rPr>
              <a:t>Samuel Arango M. Periodista Colombiano</a:t>
            </a:r>
            <a:endParaRPr lang="es-CO" sz="1400" b="1" i="1" dirty="0">
              <a:solidFill>
                <a:schemeClr val="bg1"/>
              </a:solidFill>
              <a:effectLst>
                <a:outerShdw blurRad="38100" dist="38100" dir="2700000" algn="tl">
                  <a:srgbClr val="000000">
                    <a:alpha val="43137"/>
                  </a:srgbClr>
                </a:outerShdw>
              </a:effectLst>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01 Mis docu. Backup\Mis imágenes\00 Para el mensaje haciendo\08.jpg"/>
          <p:cNvPicPr>
            <a:picLocks noChangeAspect="1" noChangeArrowheads="1"/>
          </p:cNvPicPr>
          <p:nvPr/>
        </p:nvPicPr>
        <p:blipFill rotWithShape="1">
          <a:blip r:embed="rId2">
            <a:extLst>
              <a:ext uri="{28A0092B-C50C-407E-A947-70E740481C1C}">
                <a14:useLocalDpi xmlns:a14="http://schemas.microsoft.com/office/drawing/2010/main" val="0"/>
              </a:ext>
            </a:extLst>
          </a:blip>
          <a:srcRect l="182" t="3736" r="182" b="3744"/>
          <a:stretch/>
        </p:blipFill>
        <p:spPr bwMode="auto">
          <a:xfrm>
            <a:off x="1"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069976" y="195486"/>
            <a:ext cx="5166320" cy="2554545"/>
          </a:xfrm>
          <a:prstGeom prst="rect">
            <a:avLst/>
          </a:prstGeom>
        </p:spPr>
        <p:txBody>
          <a:bodyPr wrap="square">
            <a:spAutoFit/>
          </a:bodyPr>
          <a:lstStyle/>
          <a:p>
            <a:pPr algn="ctr"/>
            <a:r>
              <a:rPr lang="es-CO" sz="2000" b="1" dirty="0">
                <a:solidFill>
                  <a:srgbClr val="663300"/>
                </a:solidFill>
                <a:effectLst>
                  <a:outerShdw blurRad="38100" dist="38100" dir="2700000" algn="tl">
                    <a:srgbClr val="000000">
                      <a:alpha val="43137"/>
                    </a:srgbClr>
                  </a:outerShdw>
                </a:effectLst>
                <a:latin typeface="+mj-lt"/>
              </a:rPr>
              <a:t>Muchos me preguntan, qué hacen las personas después de jubilados?”</a:t>
            </a:r>
          </a:p>
          <a:p>
            <a:pPr algn="ctr"/>
            <a:r>
              <a:rPr lang="es-CO" sz="2000" b="1" dirty="0">
                <a:solidFill>
                  <a:srgbClr val="663300"/>
                </a:solidFill>
                <a:effectLst>
                  <a:outerShdw blurRad="38100" dist="38100" dir="2700000" algn="tl">
                    <a:srgbClr val="000000">
                      <a:alpha val="43137"/>
                    </a:srgbClr>
                  </a:outerShdw>
                </a:effectLst>
                <a:latin typeface="+mj-lt"/>
              </a:rPr>
              <a:t>“Bueno, yo tengo la suerte de ser graduado en ingeniería química y una de las cosas que más me gusta hacer es transformar cervezas, vinos y otras bebidas alcohólicas.......... en orina,</a:t>
            </a:r>
          </a:p>
          <a:p>
            <a:pPr algn="ctr"/>
            <a:r>
              <a:rPr lang="es-CO" sz="2000" b="1" dirty="0">
                <a:solidFill>
                  <a:srgbClr val="663300"/>
                </a:solidFill>
                <a:effectLst>
                  <a:outerShdw blurRad="38100" dist="38100" dir="2700000" algn="tl">
                    <a:srgbClr val="000000">
                      <a:alpha val="43137"/>
                    </a:srgbClr>
                  </a:outerShdw>
                </a:effectLst>
                <a:latin typeface="+mj-lt"/>
              </a:rPr>
              <a:t>y me lo paso de puta madre</a:t>
            </a:r>
            <a:r>
              <a:rPr lang="es-CO" sz="2000" b="1" dirty="0" smtClean="0">
                <a:solidFill>
                  <a:srgbClr val="663300"/>
                </a:solidFill>
                <a:effectLst>
                  <a:outerShdw blurRad="38100" dist="38100" dir="2700000" algn="tl">
                    <a:srgbClr val="000000">
                      <a:alpha val="43137"/>
                    </a:srgbClr>
                  </a:outerShdw>
                </a:effectLst>
                <a:latin typeface="+mj-lt"/>
              </a:rPr>
              <a:t>...".</a:t>
            </a:r>
          </a:p>
          <a:p>
            <a:pPr algn="ctr"/>
            <a:r>
              <a:rPr lang="es-CO" sz="1400" b="1" i="1" dirty="0" smtClean="0">
                <a:solidFill>
                  <a:srgbClr val="663300"/>
                </a:solidFill>
                <a:effectLst>
                  <a:outerShdw blurRad="38100" dist="38100" dir="2700000" algn="tl">
                    <a:srgbClr val="000000">
                      <a:alpha val="43137"/>
                    </a:srgbClr>
                  </a:outerShdw>
                </a:effectLst>
                <a:latin typeface="+mj-lt"/>
              </a:rPr>
              <a:t>Harold </a:t>
            </a:r>
            <a:r>
              <a:rPr lang="es-CO" sz="1400" b="1" i="1" dirty="0" err="1">
                <a:solidFill>
                  <a:srgbClr val="663300"/>
                </a:solidFill>
                <a:effectLst>
                  <a:outerShdw blurRad="38100" dist="38100" dir="2700000" algn="tl">
                    <a:srgbClr val="000000">
                      <a:alpha val="43137"/>
                    </a:srgbClr>
                  </a:outerShdw>
                </a:effectLst>
                <a:latin typeface="+mj-lt"/>
              </a:rPr>
              <a:t>Schlumberg</a:t>
            </a:r>
            <a:endParaRPr lang="es-CO" sz="1400" b="1" i="1" dirty="0">
              <a:solidFill>
                <a:srgbClr val="663300"/>
              </a:solidFill>
              <a:effectLst>
                <a:outerShdw blurRad="38100" dist="38100" dir="2700000" algn="tl">
                  <a:srgbClr val="000000">
                    <a:alpha val="43137"/>
                  </a:srgbClr>
                </a:outerShdw>
              </a:effectLst>
              <a:latin typeface="+mj-lt"/>
            </a:endParaRPr>
          </a:p>
        </p:txBody>
      </p:sp>
      <p:sp>
        <p:nvSpPr>
          <p:cNvPr id="14" name="13 CuadroTexto"/>
          <p:cNvSpPr txBox="1"/>
          <p:nvPr/>
        </p:nvSpPr>
        <p:spPr>
          <a:xfrm>
            <a:off x="2401684" y="3219822"/>
            <a:ext cx="4505016" cy="1569660"/>
          </a:xfrm>
          <a:prstGeom prst="rect">
            <a:avLst/>
          </a:prstGeom>
          <a:noFill/>
        </p:spPr>
        <p:txBody>
          <a:bodyPr wrap="none" rtlCol="0">
            <a:spAutoFit/>
          </a:bodyPr>
          <a:lstStyle/>
          <a:p>
            <a:pPr algn="ctr"/>
            <a:r>
              <a:rPr lang="es-CO" sz="1600" b="1" dirty="0" smtClean="0">
                <a:solidFill>
                  <a:srgbClr val="663300"/>
                </a:solidFill>
                <a:latin typeface="+mj-lt"/>
              </a:rPr>
              <a:t>Música:</a:t>
            </a:r>
          </a:p>
          <a:p>
            <a:pPr algn="ctr"/>
            <a:r>
              <a:rPr lang="es-CO" sz="1600" b="1" dirty="0" err="1">
                <a:solidFill>
                  <a:srgbClr val="663300"/>
                </a:solidFill>
                <a:latin typeface="+mj-lt"/>
              </a:rPr>
              <a:t>Hafanana</a:t>
            </a:r>
            <a:r>
              <a:rPr lang="es-CO" sz="1600" b="1" dirty="0">
                <a:solidFill>
                  <a:srgbClr val="663300"/>
                </a:solidFill>
                <a:latin typeface="+mj-lt"/>
              </a:rPr>
              <a:t> </a:t>
            </a:r>
            <a:r>
              <a:rPr lang="es-CO" sz="1600" b="1" dirty="0" smtClean="0">
                <a:solidFill>
                  <a:srgbClr val="663300"/>
                </a:solidFill>
                <a:latin typeface="+mj-lt"/>
              </a:rPr>
              <a:t> (</a:t>
            </a:r>
            <a:r>
              <a:rPr lang="es-CO" sz="1600" b="1" dirty="0" err="1" smtClean="0">
                <a:solidFill>
                  <a:srgbClr val="663300"/>
                </a:solidFill>
                <a:latin typeface="+mj-lt"/>
              </a:rPr>
              <a:t>Afric</a:t>
            </a:r>
            <a:r>
              <a:rPr lang="es-CO" sz="1600" b="1" dirty="0" smtClean="0">
                <a:solidFill>
                  <a:srgbClr val="663300"/>
                </a:solidFill>
                <a:latin typeface="+mj-lt"/>
              </a:rPr>
              <a:t> </a:t>
            </a:r>
            <a:r>
              <a:rPr lang="es-CO" sz="1600" b="1" dirty="0" err="1" smtClean="0">
                <a:solidFill>
                  <a:srgbClr val="663300"/>
                </a:solidFill>
                <a:latin typeface="+mj-lt"/>
              </a:rPr>
              <a:t>Simone</a:t>
            </a:r>
            <a:r>
              <a:rPr lang="es-CO" sz="1600" b="1" dirty="0" smtClean="0">
                <a:solidFill>
                  <a:srgbClr val="663300"/>
                </a:solidFill>
                <a:latin typeface="+mj-lt"/>
              </a:rPr>
              <a:t>) - </a:t>
            </a:r>
            <a:r>
              <a:rPr lang="es-CO" sz="1600" b="1" i="1" dirty="0" err="1">
                <a:solidFill>
                  <a:srgbClr val="663300"/>
                </a:solidFill>
                <a:latin typeface="+mj-lt"/>
              </a:rPr>
              <a:t>FFWizard</a:t>
            </a:r>
            <a:r>
              <a:rPr lang="es-CO" sz="1600" b="1" i="1" dirty="0">
                <a:solidFill>
                  <a:srgbClr val="663300"/>
                </a:solidFill>
                <a:latin typeface="+mj-lt"/>
              </a:rPr>
              <a:t> Instrumental </a:t>
            </a:r>
            <a:endParaRPr lang="es-CO" sz="1600" b="1" i="1" dirty="0">
              <a:solidFill>
                <a:srgbClr val="663300"/>
              </a:solidFill>
              <a:latin typeface="+mj-lt"/>
            </a:endParaRPr>
          </a:p>
          <a:p>
            <a:pPr algn="ctr"/>
            <a:endParaRPr lang="es-CO" sz="1600" b="1" dirty="0" smtClean="0">
              <a:solidFill>
                <a:srgbClr val="663300"/>
              </a:solidFill>
              <a:latin typeface="+mj-lt"/>
            </a:endParaRPr>
          </a:p>
          <a:p>
            <a:pPr algn="ctr"/>
            <a:r>
              <a:rPr lang="es-CO" sz="1600" b="1" dirty="0" smtClean="0">
                <a:solidFill>
                  <a:srgbClr val="663300"/>
                </a:solidFill>
                <a:latin typeface="+mj-lt"/>
              </a:rPr>
              <a:t>Realización general:</a:t>
            </a:r>
          </a:p>
          <a:p>
            <a:pPr algn="ctr"/>
            <a:r>
              <a:rPr lang="es-CO" sz="1600" b="1" i="1" dirty="0" smtClean="0">
                <a:solidFill>
                  <a:srgbClr val="663300"/>
                </a:solidFill>
                <a:latin typeface="+mj-lt"/>
              </a:rPr>
              <a:t>Rodrigo Valencia Cardona</a:t>
            </a:r>
          </a:p>
          <a:p>
            <a:pPr algn="ctr"/>
            <a:r>
              <a:rPr lang="es-CO" sz="1600" b="1" dirty="0" smtClean="0">
                <a:solidFill>
                  <a:srgbClr val="663300"/>
                </a:solidFill>
                <a:latin typeface="+mj-lt"/>
              </a:rPr>
              <a:t>Medellín-Colombia</a:t>
            </a:r>
            <a:endParaRPr lang="es-CO" sz="1600" b="1" dirty="0">
              <a:solidFill>
                <a:srgbClr val="663300"/>
              </a:solidFill>
              <a:latin typeface="+mj-lt"/>
            </a:endParaRPr>
          </a:p>
        </p:txBody>
      </p:sp>
    </p:spTree>
  </p:cSld>
  <p:clrMapOvr>
    <a:masterClrMapping/>
  </p:clrMapOvr>
  <mc:AlternateContent xmlns:mc="http://schemas.openxmlformats.org/markup-compatibility/2006" xmlns:p14="http://schemas.microsoft.com/office/powerpoint/2010/main">
    <mc:Choice Requires="p14">
      <p:transition spd="slow" p14:dur="20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80">
                                          <p:stCondLst>
                                            <p:cond delay="0"/>
                                          </p:stCondLst>
                                        </p:cTn>
                                        <p:tgtEl>
                                          <p:spTgt spid="14"/>
                                        </p:tgtEl>
                                      </p:cBhvr>
                                    </p:animEffect>
                                    <p:anim calcmode="lin" valueType="num">
                                      <p:cBhvr>
                                        <p:cTn id="13" dur="1822"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14"/>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14"/>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14"/>
                                        </p:tgtEl>
                                        <p:attrNameLst>
                                          <p:attrName>ppt_y</p:attrName>
                                        </p:attrNameLst>
                                      </p:cBhvr>
                                      <p:tavLst>
                                        <p:tav tm="0" fmla="#ppt_y-sin(pi*$)/81">
                                          <p:val>
                                            <p:fltVal val="0"/>
                                          </p:val>
                                        </p:tav>
                                        <p:tav tm="100000">
                                          <p:val>
                                            <p:fltVal val="1"/>
                                          </p:val>
                                        </p:tav>
                                      </p:tavLst>
                                    </p:anim>
                                    <p:animScale>
                                      <p:cBhvr>
                                        <p:cTn id="18" dur="26">
                                          <p:stCondLst>
                                            <p:cond delay="650"/>
                                          </p:stCondLst>
                                        </p:cTn>
                                        <p:tgtEl>
                                          <p:spTgt spid="14"/>
                                        </p:tgtEl>
                                      </p:cBhvr>
                                      <p:to x="100000" y="60000"/>
                                    </p:animScale>
                                    <p:animScale>
                                      <p:cBhvr>
                                        <p:cTn id="19" dur="166" decel="50000">
                                          <p:stCondLst>
                                            <p:cond delay="676"/>
                                          </p:stCondLst>
                                        </p:cTn>
                                        <p:tgtEl>
                                          <p:spTgt spid="14"/>
                                        </p:tgtEl>
                                      </p:cBhvr>
                                      <p:to x="100000" y="100000"/>
                                    </p:animScale>
                                    <p:animScale>
                                      <p:cBhvr>
                                        <p:cTn id="20" dur="26">
                                          <p:stCondLst>
                                            <p:cond delay="1312"/>
                                          </p:stCondLst>
                                        </p:cTn>
                                        <p:tgtEl>
                                          <p:spTgt spid="14"/>
                                        </p:tgtEl>
                                      </p:cBhvr>
                                      <p:to x="100000" y="80000"/>
                                    </p:animScale>
                                    <p:animScale>
                                      <p:cBhvr>
                                        <p:cTn id="21" dur="166" decel="50000">
                                          <p:stCondLst>
                                            <p:cond delay="1338"/>
                                          </p:stCondLst>
                                        </p:cTn>
                                        <p:tgtEl>
                                          <p:spTgt spid="14"/>
                                        </p:tgtEl>
                                      </p:cBhvr>
                                      <p:to x="100000" y="100000"/>
                                    </p:animScale>
                                    <p:animScale>
                                      <p:cBhvr>
                                        <p:cTn id="22" dur="26">
                                          <p:stCondLst>
                                            <p:cond delay="1642"/>
                                          </p:stCondLst>
                                        </p:cTn>
                                        <p:tgtEl>
                                          <p:spTgt spid="14"/>
                                        </p:tgtEl>
                                      </p:cBhvr>
                                      <p:to x="100000" y="90000"/>
                                    </p:animScale>
                                    <p:animScale>
                                      <p:cBhvr>
                                        <p:cTn id="23" dur="166" decel="50000">
                                          <p:stCondLst>
                                            <p:cond delay="1668"/>
                                          </p:stCondLst>
                                        </p:cTn>
                                        <p:tgtEl>
                                          <p:spTgt spid="14"/>
                                        </p:tgtEl>
                                      </p:cBhvr>
                                      <p:to x="100000" y="100000"/>
                                    </p:animScale>
                                    <p:animScale>
                                      <p:cBhvr>
                                        <p:cTn id="24" dur="26">
                                          <p:stCondLst>
                                            <p:cond delay="1808"/>
                                          </p:stCondLst>
                                        </p:cTn>
                                        <p:tgtEl>
                                          <p:spTgt spid="14"/>
                                        </p:tgtEl>
                                      </p:cBhvr>
                                      <p:to x="100000" y="95000"/>
                                    </p:animScale>
                                    <p:animScale>
                                      <p:cBhvr>
                                        <p:cTn id="25" dur="166" decel="50000">
                                          <p:stCondLst>
                                            <p:cond delay="1834"/>
                                          </p:stCondLst>
                                        </p:cTn>
                                        <p:tgtEl>
                                          <p:spTgt spid="1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51435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7" name="Rectangle 3"/>
          <p:cNvSpPr>
            <a:spLocks noChangeArrowheads="1"/>
          </p:cNvSpPr>
          <p:nvPr/>
        </p:nvSpPr>
        <p:spPr bwMode="auto">
          <a:xfrm>
            <a:off x="152400" y="114300"/>
            <a:ext cx="8839200" cy="49149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68" name="Rectangle 4"/>
          <p:cNvSpPr>
            <a:spLocks noChangeArrowheads="1"/>
          </p:cNvSpPr>
          <p:nvPr/>
        </p:nvSpPr>
        <p:spPr bwMode="auto">
          <a:xfrm>
            <a:off x="304800" y="228600"/>
            <a:ext cx="8534400" cy="46863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11270" name="AutoShape 6" descr="postit"/>
          <p:cNvSpPr>
            <a:spLocks noChangeAspect="1" noChangeArrowheads="1"/>
          </p:cNvSpPr>
          <p:nvPr/>
        </p:nvSpPr>
        <p:spPr bwMode="auto">
          <a:xfrm>
            <a:off x="4191000" y="1657350"/>
            <a:ext cx="304800" cy="2286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343401"/>
            <a:ext cx="3811588" cy="409575"/>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4114801"/>
            <a:ext cx="9144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3429001"/>
            <a:ext cx="2540000" cy="847725"/>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1943100"/>
            <a:ext cx="1066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2514602"/>
          <a:ext cx="3200400" cy="1156716"/>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6"/>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7"/>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8"/>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9"/>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0"/>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1"/>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2"/>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3"/>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4"/>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5"/>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6"/>
                        </a:rPr>
                        <a:t>Románticos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7"/>
                        </a:rPr>
                        <a:t>Salud</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171700"/>
            <a:ext cx="3200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2514600"/>
          <a:ext cx="3200400" cy="1155192"/>
        </p:xfrm>
        <a:graphic>
          <a:graphicData uri="http://schemas.openxmlformats.org/drawingml/2006/table">
            <a:tbl>
              <a:tblPr/>
              <a:tblGrid>
                <a:gridCol w="1106488"/>
                <a:gridCol w="1046162"/>
                <a:gridCol w="1047750"/>
              </a:tblGrid>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2E49D5"/>
                          </a:solidFill>
                          <a:effectLst/>
                          <a:latin typeface="Arial" charset="0"/>
                          <a:hlinkClick r:id="rId18"/>
                        </a:rPr>
                        <a:t>Dedicatorias</a:t>
                      </a:r>
                      <a:endParaRPr kumimoji="0" lang="es-ES_tradnl" sz="700" b="1" i="0" u="none" strike="noStrike" cap="none" normalizeH="0" baseline="0" smtClean="0">
                        <a:ln>
                          <a:noFill/>
                        </a:ln>
                        <a:solidFill>
                          <a:srgbClr val="2E49D5"/>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19"/>
                        </a:rPr>
                        <a:t>Fechas Especiales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0"/>
                        </a:rPr>
                        <a:t>Graciosos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1"/>
                        </a:rPr>
                        <a:t>Historia y Arte</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2"/>
                        </a:rPr>
                        <a:t>Lugares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3"/>
                        </a:rPr>
                        <a:t>Musicales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7432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4"/>
                        </a:rPr>
                        <a:t>Naturaleza y Ciencias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5"/>
                        </a:rPr>
                        <a:t>Política</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6"/>
                        </a:rPr>
                        <a:t>Reflexión</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03276">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7"/>
                        </a:rPr>
                        <a:t>Religiosos</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8"/>
                        </a:rPr>
                        <a:t>Románticos</a:t>
                      </a: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700" b="1" i="0" u="none" strike="noStrike" cap="none" normalizeH="0" baseline="0" smtClean="0">
                          <a:ln>
                            <a:noFill/>
                          </a:ln>
                          <a:solidFill>
                            <a:srgbClr val="0000FF"/>
                          </a:solidFill>
                          <a:effectLst/>
                          <a:latin typeface="Arial" charset="0"/>
                          <a:hlinkClick r:id="rId29"/>
                        </a:rPr>
                        <a:t>Salud</a:t>
                      </a:r>
                      <a:endParaRPr kumimoji="0" lang="es-ES_tradnl" sz="7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700" b="1" i="0" u="none" strike="noStrike" cap="none" normalizeH="0" baseline="0" smtClean="0">
                        <a:ln>
                          <a:noFill/>
                        </a:ln>
                        <a:solidFill>
                          <a:srgbClr val="0000FF"/>
                        </a:solidFill>
                        <a:effectLst/>
                        <a:latin typeface="Arial" charset="0"/>
                      </a:endParaRPr>
                    </a:p>
                  </a:txBody>
                  <a:tcPr marT="34290" marB="3429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514350"/>
            <a:ext cx="7924800" cy="97155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1771650"/>
            <a:ext cx="91440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530</TotalTime>
  <Words>694</Words>
  <Application>Microsoft Office PowerPoint</Application>
  <PresentationFormat>Presentación en pantalla (16:9)</PresentationFormat>
  <Paragraphs>60</Paragraphs>
  <Slides>9</Slides>
  <Notes>0</Notes>
  <HiddenSlides>0</HiddenSlides>
  <MMClips>0</MMClips>
  <ScaleCrop>false</ScaleCrop>
  <HeadingPairs>
    <vt:vector size="4" baseType="variant">
      <vt:variant>
        <vt:lpstr>Tema</vt:lpstr>
      </vt:variant>
      <vt:variant>
        <vt:i4>2</vt:i4>
      </vt:variant>
      <vt:variant>
        <vt:lpstr>Títulos de diapositiva</vt:lpstr>
      </vt:variant>
      <vt:variant>
        <vt:i4>9</vt:i4>
      </vt:variant>
    </vt:vector>
  </HeadingPairs>
  <TitlesOfParts>
    <vt:vector size="11"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38</cp:revision>
  <dcterms:created xsi:type="dcterms:W3CDTF">2013-05-29T02:56:16Z</dcterms:created>
  <dcterms:modified xsi:type="dcterms:W3CDTF">2013-09-04T02:14:00Z</dcterms:modified>
</cp:coreProperties>
</file>