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6"/>
  </p:notesMasterIdLst>
  <p:sldIdLst>
    <p:sldId id="380" r:id="rId3"/>
    <p:sldId id="398" r:id="rId4"/>
    <p:sldId id="391" r:id="rId5"/>
    <p:sldId id="397" r:id="rId6"/>
    <p:sldId id="381" r:id="rId7"/>
    <p:sldId id="393" r:id="rId8"/>
    <p:sldId id="382" r:id="rId9"/>
    <p:sldId id="383" r:id="rId10"/>
    <p:sldId id="396" r:id="rId11"/>
    <p:sldId id="395" r:id="rId12"/>
    <p:sldId id="392" r:id="rId13"/>
    <p:sldId id="389" r:id="rId14"/>
    <p:sldId id="399" r:id="rId15"/>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EQGJ5/SbaSdSbN016c+mQw==" hashData="C/XrZQwo+et95LMHW0KX6l/V0gs="/>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66C00"/>
    <a:srgbClr val="004C00"/>
    <a:srgbClr val="003300"/>
    <a:srgbClr val="009E9A"/>
    <a:srgbClr val="00A4A0"/>
    <a:srgbClr val="008D8A"/>
    <a:srgbClr val="FEBB00"/>
    <a:srgbClr val="E6AA00"/>
    <a:srgbClr val="CC9900"/>
    <a:srgbClr val="F79F5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71" d="100"/>
          <a:sy n="71" d="100"/>
        </p:scale>
        <p:origin x="-90" y="-540"/>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10" cy="7201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D6E4B0-7E68-4060-BA97-C53B3C8C92FF}" type="datetimeFigureOut">
              <a:rPr lang="es-CO" smtClean="0"/>
              <a:t>10/06/2015</a:t>
            </a:fld>
            <a:endParaRPr lang="es-CO"/>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EFAB547-CD5D-47F8-B302-D2879222E2D3}" type="slidenum">
              <a:rPr lang="es-CO" smtClean="0"/>
              <a:t>‹Nº›</a:t>
            </a:fld>
            <a:endParaRPr lang="es-CO"/>
          </a:p>
        </p:txBody>
      </p:sp>
    </p:spTree>
    <p:extLst>
      <p:ext uri="{BB962C8B-B14F-4D97-AF65-F5344CB8AC3E}">
        <p14:creationId xmlns:p14="http://schemas.microsoft.com/office/powerpoint/2010/main" val="34140963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3</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5</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6</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8</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10</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12</a:t>
            </a:fld>
            <a:endParaRPr lang="es-CO"/>
          </a:p>
        </p:txBody>
      </p:sp>
    </p:spTree>
    <p:extLst>
      <p:ext uri="{BB962C8B-B14F-4D97-AF65-F5344CB8AC3E}">
        <p14:creationId xmlns:p14="http://schemas.microsoft.com/office/powerpoint/2010/main" val="3939521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ACBFA00-8A59-4A03-ADE8-3AC59A9970ED}" type="datetimeFigureOut">
              <a:rPr lang="es-ES"/>
              <a:pPr>
                <a:defRPr/>
              </a:pPr>
              <a:t>10/06/2015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1FA7AD2-9706-4EB5-A5C6-8D28C68FE8CA}" type="slidenum">
              <a:rPr lang="es-ES"/>
              <a:pPr>
                <a:defRPr/>
              </a:pPr>
              <a:t>‹Nº›</a:t>
            </a:fld>
            <a:endParaRPr lang="es-ES"/>
          </a:p>
        </p:txBody>
      </p:sp>
    </p:spTree>
    <p:extLst>
      <p:ext uri="{BB962C8B-B14F-4D97-AF65-F5344CB8AC3E}">
        <p14:creationId xmlns:p14="http://schemas.microsoft.com/office/powerpoint/2010/main" val="3108615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48A2F4E-4C4B-4370-B368-8292A59C85EE}" type="datetimeFigureOut">
              <a:rPr lang="es-ES"/>
              <a:pPr>
                <a:defRPr/>
              </a:pPr>
              <a:t>10/06/2015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3A38952-8FB5-4CF7-A589-9E2A8E0B3093}" type="slidenum">
              <a:rPr lang="es-ES"/>
              <a:pPr>
                <a:defRPr/>
              </a:pPr>
              <a:t>‹Nº›</a:t>
            </a:fld>
            <a:endParaRPr lang="es-ES"/>
          </a:p>
        </p:txBody>
      </p:sp>
    </p:spTree>
    <p:extLst>
      <p:ext uri="{BB962C8B-B14F-4D97-AF65-F5344CB8AC3E}">
        <p14:creationId xmlns:p14="http://schemas.microsoft.com/office/powerpoint/2010/main" val="2884582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219EF15-CEBB-456E-91E5-B64C6243AA25}" type="datetimeFigureOut">
              <a:rPr lang="es-ES"/>
              <a:pPr>
                <a:defRPr/>
              </a:pPr>
              <a:t>10/06/2015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8C5ACE2-46D3-45CB-84E3-8D7C6B95A3A8}" type="slidenum">
              <a:rPr lang="es-ES"/>
              <a:pPr>
                <a:defRPr/>
              </a:pPr>
              <a:t>‹Nº›</a:t>
            </a:fld>
            <a:endParaRPr lang="es-ES"/>
          </a:p>
        </p:txBody>
      </p:sp>
    </p:spTree>
    <p:extLst>
      <p:ext uri="{BB962C8B-B14F-4D97-AF65-F5344CB8AC3E}">
        <p14:creationId xmlns:p14="http://schemas.microsoft.com/office/powerpoint/2010/main" val="1657866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12F485A-ADAB-4CDE-A9C2-044A895BA4A8}" type="datetimeFigureOut">
              <a:rPr lang="es-ES"/>
              <a:pPr>
                <a:defRPr/>
              </a:pPr>
              <a:t>10/06/2015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28BFFD1-D388-439A-A83E-91A6FEF2B9C5}" type="slidenum">
              <a:rPr lang="es-ES"/>
              <a:pPr>
                <a:defRPr/>
              </a:pPr>
              <a:t>‹Nº›</a:t>
            </a:fld>
            <a:endParaRPr lang="es-ES"/>
          </a:p>
        </p:txBody>
      </p:sp>
    </p:spTree>
    <p:extLst>
      <p:ext uri="{BB962C8B-B14F-4D97-AF65-F5344CB8AC3E}">
        <p14:creationId xmlns:p14="http://schemas.microsoft.com/office/powerpoint/2010/main" val="816692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FA7C32B-01A0-4AF5-A33F-3338F4A88963}" type="datetimeFigureOut">
              <a:rPr lang="es-ES"/>
              <a:pPr>
                <a:defRPr/>
              </a:pPr>
              <a:t>10/06/2015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5A0A30A-2059-4B02-96A5-57AC574EC458}" type="slidenum">
              <a:rPr lang="es-ES"/>
              <a:pPr>
                <a:defRPr/>
              </a:pPr>
              <a:t>‹Nº›</a:t>
            </a:fld>
            <a:endParaRPr lang="es-ES"/>
          </a:p>
        </p:txBody>
      </p:sp>
    </p:spTree>
    <p:extLst>
      <p:ext uri="{BB962C8B-B14F-4D97-AF65-F5344CB8AC3E}">
        <p14:creationId xmlns:p14="http://schemas.microsoft.com/office/powerpoint/2010/main" val="4246095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8116556-6E9A-4A2C-A942-2ABF2CB252B7}" type="datetimeFigureOut">
              <a:rPr lang="es-ES"/>
              <a:pPr>
                <a:defRPr/>
              </a:pPr>
              <a:t>10/06/2015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7127B03-0659-42C5-8E3B-30B7CDA40C55}" type="slidenum">
              <a:rPr lang="es-ES"/>
              <a:pPr>
                <a:defRPr/>
              </a:pPr>
              <a:t>‹Nº›</a:t>
            </a:fld>
            <a:endParaRPr lang="es-ES"/>
          </a:p>
        </p:txBody>
      </p:sp>
    </p:spTree>
    <p:extLst>
      <p:ext uri="{BB962C8B-B14F-4D97-AF65-F5344CB8AC3E}">
        <p14:creationId xmlns:p14="http://schemas.microsoft.com/office/powerpoint/2010/main" val="1806862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140AEB2-90FF-4CE7-A536-159F6C1085BF}" type="datetimeFigureOut">
              <a:rPr lang="es-ES"/>
              <a:pPr>
                <a:defRPr/>
              </a:pPr>
              <a:t>10/06/2015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77768790-4295-4575-BFE9-C2CE957B6ED0}" type="slidenum">
              <a:rPr lang="es-ES"/>
              <a:pPr>
                <a:defRPr/>
              </a:pPr>
              <a:t>‹Nº›</a:t>
            </a:fld>
            <a:endParaRPr lang="es-ES"/>
          </a:p>
        </p:txBody>
      </p:sp>
    </p:spTree>
    <p:extLst>
      <p:ext uri="{BB962C8B-B14F-4D97-AF65-F5344CB8AC3E}">
        <p14:creationId xmlns:p14="http://schemas.microsoft.com/office/powerpoint/2010/main" val="946299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5B7ED76-1AE7-4148-A28A-6F1558C7E200}" type="datetimeFigureOut">
              <a:rPr lang="es-ES"/>
              <a:pPr>
                <a:defRPr/>
              </a:pPr>
              <a:t>10/06/2015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980F65F-49AF-414C-B8B9-4380E94FDCED}" type="slidenum">
              <a:rPr lang="es-ES"/>
              <a:pPr>
                <a:defRPr/>
              </a:pPr>
              <a:t>‹Nº›</a:t>
            </a:fld>
            <a:endParaRPr lang="es-ES"/>
          </a:p>
        </p:txBody>
      </p:sp>
    </p:spTree>
    <p:extLst>
      <p:ext uri="{BB962C8B-B14F-4D97-AF65-F5344CB8AC3E}">
        <p14:creationId xmlns:p14="http://schemas.microsoft.com/office/powerpoint/2010/main" val="654169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FE4B085-B577-44B4-8BB9-BD1E78EF898A}" type="datetimeFigureOut">
              <a:rPr lang="es-ES"/>
              <a:pPr>
                <a:defRPr/>
              </a:pPr>
              <a:t>10/06/2015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0019407-73D2-4E73-9674-F11D463EEA6A}" type="slidenum">
              <a:rPr lang="es-ES"/>
              <a:pPr>
                <a:defRPr/>
              </a:pPr>
              <a:t>‹Nº›</a:t>
            </a:fld>
            <a:endParaRPr lang="es-ES"/>
          </a:p>
        </p:txBody>
      </p:sp>
    </p:spTree>
    <p:extLst>
      <p:ext uri="{BB962C8B-B14F-4D97-AF65-F5344CB8AC3E}">
        <p14:creationId xmlns:p14="http://schemas.microsoft.com/office/powerpoint/2010/main" val="2046409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9E51D33-5820-4A2B-AE72-F4614BC43169}" type="datetimeFigureOut">
              <a:rPr lang="es-ES"/>
              <a:pPr>
                <a:defRPr/>
              </a:pPr>
              <a:t>10/06/2015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8E4C497-5508-4345-82EE-488BE6F59603}" type="slidenum">
              <a:rPr lang="es-ES"/>
              <a:pPr>
                <a:defRPr/>
              </a:pPr>
              <a:t>‹Nº›</a:t>
            </a:fld>
            <a:endParaRPr lang="es-ES"/>
          </a:p>
        </p:txBody>
      </p:sp>
    </p:spTree>
    <p:extLst>
      <p:ext uri="{BB962C8B-B14F-4D97-AF65-F5344CB8AC3E}">
        <p14:creationId xmlns:p14="http://schemas.microsoft.com/office/powerpoint/2010/main" val="2032467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B271A77-A686-4B45-8035-D9BF5B248EC5}" type="datetimeFigureOut">
              <a:rPr lang="es-ES"/>
              <a:pPr>
                <a:defRPr/>
              </a:pPr>
              <a:t>10/06/2015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8E9D595-8E41-422E-A8AB-0D6C3FFD4A2D}" type="slidenum">
              <a:rPr lang="es-ES"/>
              <a:pPr>
                <a:defRPr/>
              </a:pPr>
              <a:t>‹Nº›</a:t>
            </a:fld>
            <a:endParaRPr lang="es-ES"/>
          </a:p>
        </p:txBody>
      </p:sp>
    </p:spTree>
    <p:extLst>
      <p:ext uri="{BB962C8B-B14F-4D97-AF65-F5344CB8AC3E}">
        <p14:creationId xmlns:p14="http://schemas.microsoft.com/office/powerpoint/2010/main" val="1858257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endParaRPr lang="es-ES" altLang="es-CO">
              <a:solidFill>
                <a:srgbClr val="000000"/>
              </a:solidFill>
            </a:endParaRPr>
          </a:p>
        </p:txBody>
      </p:sp>
    </p:spTree>
    <p:extLst>
      <p:ext uri="{BB962C8B-B14F-4D97-AF65-F5344CB8AC3E}">
        <p14:creationId xmlns:p14="http://schemas.microsoft.com/office/powerpoint/2010/main" val="12731083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2BC5CA8D-A7DD-419A-B4DD-4FD24D35BEFB}" type="datetimeFigureOut">
              <a:rPr lang="es-ES"/>
              <a:pPr>
                <a:defRPr/>
              </a:pPr>
              <a:t>10/06/2015</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2EE753B4-E7C0-4559-A642-A2F16761DCCC}"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CO"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wma"/><Relationship Id="rId1" Type="http://schemas.microsoft.com/office/2007/relationships/media" Target="../media/media1.wma"/><Relationship Id="rId6" Type="http://schemas.openxmlformats.org/officeDocument/2006/relationships/image" Target="../media/image3.png"/><Relationship Id="rId5" Type="http://schemas.openxmlformats.org/officeDocument/2006/relationships/image" Target="../media/image2.gif"/><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8" Type="http://schemas.openxmlformats.org/officeDocument/2006/relationships/image" Target="../media/image20.png"/><Relationship Id="rId13" Type="http://schemas.openxmlformats.org/officeDocument/2006/relationships/hyperlink" Target="https://vk.com/mispps" TargetMode="External"/><Relationship Id="rId3" Type="http://schemas.openxmlformats.org/officeDocument/2006/relationships/image" Target="../media/image17.png"/><Relationship Id="rId7" Type="http://schemas.openxmlformats.org/officeDocument/2006/relationships/hyperlink" Target="https://www.facebook.com/mispps" TargetMode="External"/><Relationship Id="rId12" Type="http://schemas.openxmlformats.org/officeDocument/2006/relationships/image" Target="../media/image2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9.png"/><Relationship Id="rId11" Type="http://schemas.openxmlformats.org/officeDocument/2006/relationships/hyperlink" Target="https://plus.google.com/+Mispps/" TargetMode="External"/><Relationship Id="rId5" Type="http://schemas.openxmlformats.org/officeDocument/2006/relationships/image" Target="../media/image18.png"/><Relationship Id="rId10" Type="http://schemas.openxmlformats.org/officeDocument/2006/relationships/image" Target="../media/image2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1" name="Picture 7" descr="C:\01 Mis docu. Backup\Mis imágenes\00 Para el mensaje haciendo\01.jpg"/>
          <p:cNvPicPr>
            <a:picLocks noChangeAspect="1" noChangeArrowheads="1"/>
          </p:cNvPicPr>
          <p:nvPr/>
        </p:nvPicPr>
        <p:blipFill rotWithShape="1">
          <a:blip r:embed="rId4">
            <a:extLst>
              <a:ext uri="{28A0092B-C50C-407E-A947-70E740481C1C}">
                <a14:useLocalDpi xmlns:a14="http://schemas.microsoft.com/office/drawing/2010/main" val="0"/>
              </a:ext>
            </a:extLst>
          </a:blip>
          <a:srcRect l="1328"/>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es.bloggif.com/tmp/367944db0ad213aa396b9957f2220499/text.gif?1433948451"/>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96251" y="1261310"/>
            <a:ext cx="3352464" cy="2664370"/>
          </a:xfrm>
          <a:prstGeom prst="rect">
            <a:avLst/>
          </a:prstGeom>
          <a:noFill/>
          <a:extLst>
            <a:ext uri="{909E8E84-426E-40DD-AFC4-6F175D3DCCD1}">
              <a14:hiddenFill xmlns:a14="http://schemas.microsoft.com/office/drawing/2010/main">
                <a:solidFill>
                  <a:srgbClr val="FFFFFF"/>
                </a:solidFill>
              </a14:hiddenFill>
            </a:ext>
          </a:extLst>
        </p:spPr>
      </p:pic>
      <p:pic>
        <p:nvPicPr>
          <p:cNvPr id="2" name="Stan Getz - Street tattoo    wma.wma">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267200" y="2266950"/>
            <a:ext cx="609600" cy="609600"/>
          </a:xfrm>
          <a:prstGeom prst="rect">
            <a:avLst/>
          </a:prstGeom>
        </p:spPr>
      </p:pic>
    </p:spTree>
    <p:extLst>
      <p:ext uri="{BB962C8B-B14F-4D97-AF65-F5344CB8AC3E}">
        <p14:creationId xmlns:p14="http://schemas.microsoft.com/office/powerpoint/2010/main" val="1453582065"/>
      </p:ext>
    </p:extLst>
  </p:cSld>
  <p:clrMapOvr>
    <a:masterClrMapping/>
  </p:clrMapOvr>
  <mc:AlternateContent xmlns:mc="http://schemas.openxmlformats.org/markup-compatibility/2006" xmlns:p14="http://schemas.microsoft.com/office/powerpoint/2010/main">
    <mc:Choice Requires="p14">
      <p:transition spd="slow" p14:dur="200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53" presetClass="entr" presetSubtype="16" fill="hold" nodeType="clickEffect">
                                  <p:stCondLst>
                                    <p:cond delay="0"/>
                                  </p:stCondLst>
                                  <p:childTnLst>
                                    <p:set>
                                      <p:cBhvr>
                                        <p:cTn id="10" dur="1" fill="hold">
                                          <p:stCondLst>
                                            <p:cond delay="0"/>
                                          </p:stCondLst>
                                        </p:cTn>
                                        <p:tgtEl>
                                          <p:spTgt spid="1030"/>
                                        </p:tgtEl>
                                        <p:attrNameLst>
                                          <p:attrName>style.visibility</p:attrName>
                                        </p:attrNameLst>
                                      </p:cBhvr>
                                      <p:to>
                                        <p:strVal val="visible"/>
                                      </p:to>
                                    </p:set>
                                    <p:anim calcmode="lin" valueType="num">
                                      <p:cBhvr>
                                        <p:cTn id="11" dur="3000" fill="hold"/>
                                        <p:tgtEl>
                                          <p:spTgt spid="1030"/>
                                        </p:tgtEl>
                                        <p:attrNameLst>
                                          <p:attrName>ppt_w</p:attrName>
                                        </p:attrNameLst>
                                      </p:cBhvr>
                                      <p:tavLst>
                                        <p:tav tm="0">
                                          <p:val>
                                            <p:fltVal val="0"/>
                                          </p:val>
                                        </p:tav>
                                        <p:tav tm="100000">
                                          <p:val>
                                            <p:strVal val="#ppt_w"/>
                                          </p:val>
                                        </p:tav>
                                      </p:tavLst>
                                    </p:anim>
                                    <p:anim calcmode="lin" valueType="num">
                                      <p:cBhvr>
                                        <p:cTn id="12" dur="3000" fill="hold"/>
                                        <p:tgtEl>
                                          <p:spTgt spid="1030"/>
                                        </p:tgtEl>
                                        <p:attrNameLst>
                                          <p:attrName>ppt_h</p:attrName>
                                        </p:attrNameLst>
                                      </p:cBhvr>
                                      <p:tavLst>
                                        <p:tav tm="0">
                                          <p:val>
                                            <p:fltVal val="0"/>
                                          </p:val>
                                        </p:tav>
                                        <p:tav tm="100000">
                                          <p:val>
                                            <p:strVal val="#ppt_h"/>
                                          </p:val>
                                        </p:tav>
                                      </p:tavLst>
                                    </p:anim>
                                    <p:animEffect transition="in" filter="fade">
                                      <p:cBhvr>
                                        <p:cTn id="13" dur="3000"/>
                                        <p:tgtEl>
                                          <p:spTgt spid="1030"/>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4" repeatCount="indefinite" fill="remove"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01 Mis docu. Backup\Mis imágenes\00 Para el mensaje haciendo\02.jpg"/>
          <p:cNvPicPr>
            <a:picLocks noChangeAspect="1" noChangeArrowheads="1"/>
          </p:cNvPicPr>
          <p:nvPr/>
        </p:nvPicPr>
        <p:blipFill rotWithShape="1">
          <a:blip r:embed="rId2">
            <a:extLst>
              <a:ext uri="{28A0092B-C50C-407E-A947-70E740481C1C}">
                <a14:useLocalDpi xmlns:a14="http://schemas.microsoft.com/office/drawing/2010/main" val="0"/>
              </a:ext>
            </a:extLst>
          </a:blip>
          <a:srcRect l="1207"/>
          <a:stretch/>
        </p:blipFill>
        <p:spPr bwMode="auto">
          <a:xfrm>
            <a:off x="-1" y="0"/>
            <a:ext cx="9141813" cy="5145088"/>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107380" y="843510"/>
            <a:ext cx="4392610" cy="3477875"/>
          </a:xfrm>
          <a:prstGeom prst="rect">
            <a:avLst/>
          </a:prstGeom>
        </p:spPr>
        <p:txBody>
          <a:bodyPr wrap="square">
            <a:spAutoFit/>
          </a:bodyPr>
          <a:lstStyle/>
          <a:p>
            <a:pPr algn="ctr"/>
            <a:r>
              <a:rPr lang="es-CO" sz="2000" b="1" dirty="0">
                <a:latin typeface="+mj-lt"/>
              </a:rPr>
              <a:t>Sin lugar a dudas, una de las satisfacciones más grandes que podemos alcanzar  en este mundo, es trascender a través de nuestros hijos. Quienes tenemos la fortuna de ser padres biológicos o padres adoptivos lo sabemos muy bien. Los que tenemos esa feliz situación y al mismo tiempo seria responsabilidad, iniciamos operaciones con base en lo que hemos aprendido a lo largo de nuestras vidas.</a:t>
            </a:r>
          </a:p>
        </p:txBody>
      </p:sp>
    </p:spTree>
    <p:extLst>
      <p:ext uri="{BB962C8B-B14F-4D97-AF65-F5344CB8AC3E}">
        <p14:creationId xmlns:p14="http://schemas.microsoft.com/office/powerpoint/2010/main" val="2279829667"/>
      </p:ext>
    </p:extLst>
  </p:cSld>
  <p:clrMapOvr>
    <a:masterClrMapping/>
  </p:clrMapOvr>
  <mc:AlternateContent xmlns:mc="http://schemas.openxmlformats.org/markup-compatibility/2006" xmlns:p14="http://schemas.microsoft.com/office/powerpoint/2010/main">
    <mc:Choice Requires="p14">
      <p:transition spd="slow" p14:dur="300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4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01 Mis docu. Backup\Mis imágenes\00 Para el mensaje haciendo\03.jpg"/>
          <p:cNvPicPr>
            <a:picLocks noChangeAspect="1" noChangeArrowheads="1"/>
          </p:cNvPicPr>
          <p:nvPr/>
        </p:nvPicPr>
        <p:blipFill rotWithShape="1">
          <a:blip r:embed="rId3">
            <a:extLst>
              <a:ext uri="{28A0092B-C50C-407E-A947-70E740481C1C}">
                <a14:useLocalDpi xmlns:a14="http://schemas.microsoft.com/office/drawing/2010/main" val="0"/>
              </a:ext>
            </a:extLst>
          </a:blip>
          <a:srcRect l="1311"/>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0005" y="590253"/>
            <a:ext cx="5040700" cy="3970318"/>
          </a:xfrm>
          <a:prstGeom prst="rect">
            <a:avLst/>
          </a:prstGeom>
        </p:spPr>
        <p:txBody>
          <a:bodyPr wrap="square">
            <a:spAutoFit/>
          </a:bodyPr>
          <a:lstStyle/>
          <a:p>
            <a:pPr algn="ctr"/>
            <a:r>
              <a:rPr lang="es-CO" b="1" dirty="0">
                <a:latin typeface="+mj-lt"/>
              </a:rPr>
              <a:t>¿En qué se basa el aprendizaje? Obviamente en lo que hemos vivido. Tanto lo bueno como lo malo, según las circunstancias, ya que existen dos tipos de papás: Quienes tuvieron una infancia maravillosa, llena de alegrías y con un fuerte sentimiento de aceptación por parte de su familia, con o sin recursos, pero rodeados de amor y cuidados. Y quienes desafortunadamente, tuvieron una infancia en </a:t>
            </a:r>
            <a:r>
              <a:rPr lang="es-CO" b="1" dirty="0" smtClean="0">
                <a:latin typeface="+mj-lt"/>
              </a:rPr>
              <a:t>que </a:t>
            </a:r>
            <a:r>
              <a:rPr lang="es-CO" b="1" dirty="0">
                <a:latin typeface="+mj-lt"/>
              </a:rPr>
              <a:t>la agresividad imperaba bajo sus diferentes variantes. Fueron parte de una familia en cuyo seno  el amor brillaba por su ausencia y la indiferencia y mal trato causaba estragos tremendos en la autoestima de aquellos niños que ahora son padres.</a:t>
            </a:r>
          </a:p>
        </p:txBody>
      </p:sp>
    </p:spTree>
    <p:extLst>
      <p:ext uri="{BB962C8B-B14F-4D97-AF65-F5344CB8AC3E}">
        <p14:creationId xmlns:p14="http://schemas.microsoft.com/office/powerpoint/2010/main" val="131652475"/>
      </p:ext>
    </p:extLst>
  </p:cSld>
  <p:clrMapOvr>
    <a:masterClrMapping/>
  </p:clrMapOvr>
  <mc:AlternateContent xmlns:mc="http://schemas.openxmlformats.org/markup-compatibility/2006" xmlns:p14="http://schemas.microsoft.com/office/powerpoint/2010/main">
    <mc:Choice Requires="p14">
      <p:transition spd="slow" p14:dur="300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01 Mis docu. Backup\Mis imágenes\00 Para el mensaje haciendo\04.jpg"/>
          <p:cNvPicPr>
            <a:picLocks noChangeAspect="1" noChangeArrowheads="1"/>
          </p:cNvPicPr>
          <p:nvPr/>
        </p:nvPicPr>
        <p:blipFill rotWithShape="1">
          <a:blip r:embed="rId2">
            <a:extLst>
              <a:ext uri="{28A0092B-C50C-407E-A947-70E740481C1C}">
                <a14:useLocalDpi xmlns:a14="http://schemas.microsoft.com/office/drawing/2010/main" val="0"/>
              </a:ext>
            </a:extLst>
          </a:blip>
          <a:srcRect l="1174"/>
          <a:stretch/>
        </p:blipFill>
        <p:spPr bwMode="auto">
          <a:xfrm>
            <a:off x="0" y="0"/>
            <a:ext cx="9144888"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07380" y="843510"/>
            <a:ext cx="3744520" cy="3477875"/>
          </a:xfrm>
          <a:prstGeom prst="rect">
            <a:avLst/>
          </a:prstGeom>
        </p:spPr>
        <p:txBody>
          <a:bodyPr wrap="square">
            <a:spAutoFit/>
          </a:bodyPr>
          <a:lstStyle/>
          <a:p>
            <a:pPr algn="ctr"/>
            <a:r>
              <a:rPr lang="es-CO" sz="2000" b="1" dirty="0">
                <a:latin typeface="+mj-lt"/>
              </a:rPr>
              <a:t>Aprendemos en ambos escenarios. Habrá quiénes tomen como norma de procedimiento en la formación de sus hijos, exactamente los mismos patrones y trato que ellos vivieron cuando niños. Habrá también quiénes tomarán la decisión de modificar esa estructura que pudo haberles beneficiado o afectado.</a:t>
            </a:r>
          </a:p>
        </p:txBody>
      </p:sp>
    </p:spTree>
    <p:extLst>
      <p:ext uri="{BB962C8B-B14F-4D97-AF65-F5344CB8AC3E}">
        <p14:creationId xmlns:p14="http://schemas.microsoft.com/office/powerpoint/2010/main" val="3606087200"/>
      </p:ext>
    </p:extLst>
  </p:cSld>
  <p:clrMapOvr>
    <a:masterClrMapping/>
  </p:clrMapOvr>
  <mc:AlternateContent xmlns:mc="http://schemas.openxmlformats.org/markup-compatibility/2006" xmlns:p14="http://schemas.microsoft.com/office/powerpoint/2010/main">
    <mc:Choice Requires="p14">
      <p:transition spd="slow" p14:dur="300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01 Mis docu. Backup\Mis imágenes\00 Para el mensaje haciendo\05.jpg"/>
          <p:cNvPicPr>
            <a:picLocks noChangeAspect="1" noChangeArrowheads="1"/>
          </p:cNvPicPr>
          <p:nvPr/>
        </p:nvPicPr>
        <p:blipFill rotWithShape="1">
          <a:blip r:embed="rId3">
            <a:extLst>
              <a:ext uri="{28A0092B-C50C-407E-A947-70E740481C1C}">
                <a14:useLocalDpi xmlns:a14="http://schemas.microsoft.com/office/drawing/2010/main" val="0"/>
              </a:ext>
            </a:extLst>
          </a:blip>
          <a:srcRect l="1174"/>
          <a:stretch/>
        </p:blipFill>
        <p:spPr bwMode="auto">
          <a:xfrm>
            <a:off x="0" y="0"/>
            <a:ext cx="9144888" cy="5145088"/>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107380" y="1140589"/>
            <a:ext cx="4752660" cy="2862322"/>
          </a:xfrm>
          <a:prstGeom prst="rect">
            <a:avLst/>
          </a:prstGeom>
        </p:spPr>
        <p:txBody>
          <a:bodyPr wrap="square">
            <a:spAutoFit/>
          </a:bodyPr>
          <a:lstStyle/>
          <a:p>
            <a:pPr algn="ctr"/>
            <a:r>
              <a:rPr lang="es-CO" sz="2000" b="1" dirty="0">
                <a:latin typeface="+mj-lt"/>
              </a:rPr>
              <a:t>El tiempo me ha enseñado que del 60 al 70 por ciento de los seres humanos, tendemos a repetir conductas que vivimos en la infancia. Será una buena o una mala conducta,  dependiendo de cómo haya sido nuestra vida en  esa etapa. Del 30 al 40 por ciento, decide aprender de lo bueno y de lo malo, y tomar sus propias decisiones de comportamiento en beneficio de sus hijos.</a:t>
            </a:r>
          </a:p>
        </p:txBody>
      </p:sp>
    </p:spTree>
    <p:extLst>
      <p:ext uri="{BB962C8B-B14F-4D97-AF65-F5344CB8AC3E}">
        <p14:creationId xmlns:p14="http://schemas.microsoft.com/office/powerpoint/2010/main" val="1729293308"/>
      </p:ext>
    </p:extLst>
  </p:cSld>
  <p:clrMapOvr>
    <a:masterClrMapping/>
  </p:clrMapOvr>
  <mc:AlternateContent xmlns:mc="http://schemas.openxmlformats.org/markup-compatibility/2006" xmlns:p14="http://schemas.microsoft.com/office/powerpoint/2010/main">
    <mc:Choice Requires="p14">
      <p:transition spd="slow" p14:dur="300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4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01 Mis docu. Backup\Mis imágenes\00 Para el mensaje haciendo\06.jpg"/>
          <p:cNvPicPr>
            <a:picLocks noChangeAspect="1" noChangeArrowheads="1"/>
          </p:cNvPicPr>
          <p:nvPr/>
        </p:nvPicPr>
        <p:blipFill rotWithShape="1">
          <a:blip r:embed="rId3">
            <a:extLst>
              <a:ext uri="{28A0092B-C50C-407E-A947-70E740481C1C}">
                <a14:useLocalDpi xmlns:a14="http://schemas.microsoft.com/office/drawing/2010/main" val="0"/>
              </a:ext>
            </a:extLst>
          </a:blip>
          <a:srcRect l="1278"/>
          <a:stretch/>
        </p:blipFill>
        <p:spPr bwMode="auto">
          <a:xfrm>
            <a:off x="-1" y="0"/>
            <a:ext cx="9144001"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72010" y="987530"/>
            <a:ext cx="3419840" cy="3170099"/>
          </a:xfrm>
          <a:prstGeom prst="rect">
            <a:avLst/>
          </a:prstGeom>
        </p:spPr>
        <p:txBody>
          <a:bodyPr wrap="square">
            <a:spAutoFit/>
          </a:bodyPr>
          <a:lstStyle/>
          <a:p>
            <a:pPr algn="ctr"/>
            <a:r>
              <a:rPr lang="es-CO" sz="2000" b="1" dirty="0">
                <a:latin typeface="+mj-lt"/>
              </a:rPr>
              <a:t>Qué madurez tan grande se requiere para ser guías de nuestros hijos. Tener paciencia, actuar con prudencia y entender y aceptar que ellos en realidad son prestados por la vida y que tarde que temprano empezarán a tomar sus propias decisiones.</a:t>
            </a:r>
          </a:p>
        </p:txBody>
      </p:sp>
    </p:spTree>
    <p:extLst>
      <p:ext uri="{BB962C8B-B14F-4D97-AF65-F5344CB8AC3E}">
        <p14:creationId xmlns:p14="http://schemas.microsoft.com/office/powerpoint/2010/main" val="1039586101"/>
      </p:ext>
    </p:extLst>
  </p:cSld>
  <p:clrMapOvr>
    <a:masterClrMapping/>
  </p:clrMapOvr>
  <mc:AlternateContent xmlns:mc="http://schemas.openxmlformats.org/markup-compatibility/2006" xmlns:p14="http://schemas.microsoft.com/office/powerpoint/2010/main">
    <mc:Choice Requires="p14">
      <p:transition spd="slow" p14:dur="300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7" name="Picture 3" descr="C:\01 Mis docu. Backup\Mis imágenes\00 Para el mensaje haciendo\07.jpg"/>
          <p:cNvPicPr>
            <a:picLocks noChangeAspect="1" noChangeArrowheads="1"/>
          </p:cNvPicPr>
          <p:nvPr/>
        </p:nvPicPr>
        <p:blipFill rotWithShape="1">
          <a:blip r:embed="rId2">
            <a:extLst>
              <a:ext uri="{28A0092B-C50C-407E-A947-70E740481C1C}">
                <a14:useLocalDpi xmlns:a14="http://schemas.microsoft.com/office/drawing/2010/main" val="0"/>
              </a:ext>
            </a:extLst>
          </a:blip>
          <a:srcRect l="1174"/>
          <a:stretch/>
        </p:blipFill>
        <p:spPr bwMode="auto">
          <a:xfrm>
            <a:off x="0" y="0"/>
            <a:ext cx="9144888" cy="5145088"/>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6496" y="608087"/>
            <a:ext cx="4954074" cy="4016484"/>
          </a:xfrm>
          <a:prstGeom prst="rect">
            <a:avLst/>
          </a:prstGeom>
        </p:spPr>
        <p:txBody>
          <a:bodyPr wrap="square">
            <a:spAutoFit/>
          </a:bodyPr>
          <a:lstStyle/>
          <a:p>
            <a:pPr algn="ctr"/>
            <a:r>
              <a:rPr lang="es-CO" sz="1700" b="1" dirty="0">
                <a:latin typeface="+mj-lt"/>
              </a:rPr>
              <a:t>Hace varios meses, cuando  dictaba una conferencia para padres de familia, uno de los asistentes me formuló esta pregunta: ¿Cuál es el mejor legado que  podemos dejarle a un hijo?  Muchos pensaríamos  que enseñarle a trabajar duro,  para que  cuando menos  tenga algo con qué enfrentar  tiempos difíciles, de crisis económicas que se repiten </a:t>
            </a:r>
            <a:r>
              <a:rPr lang="es-CO" sz="1700" b="1" dirty="0" smtClean="0">
                <a:latin typeface="+mj-lt"/>
              </a:rPr>
              <a:t>una </a:t>
            </a:r>
            <a:r>
              <a:rPr lang="es-CO" sz="1700" b="1" dirty="0">
                <a:latin typeface="+mj-lt"/>
              </a:rPr>
              <a:t>y otra vez. Otros dirán que una buena educación profesional, para que </a:t>
            </a:r>
            <a:r>
              <a:rPr lang="es-CO" sz="1700" b="1" dirty="0" smtClean="0">
                <a:latin typeface="+mj-lt"/>
              </a:rPr>
              <a:t>pueda </a:t>
            </a:r>
            <a:r>
              <a:rPr lang="es-CO" sz="1700" b="1" dirty="0">
                <a:latin typeface="+mj-lt"/>
              </a:rPr>
              <a:t>valerse por </a:t>
            </a:r>
            <a:r>
              <a:rPr lang="es-CO" sz="1700" b="1" dirty="0" smtClean="0">
                <a:latin typeface="+mj-lt"/>
              </a:rPr>
              <a:t>sí mismos </a:t>
            </a:r>
            <a:r>
              <a:rPr lang="es-CO" sz="1700" b="1" dirty="0">
                <a:latin typeface="+mj-lt"/>
              </a:rPr>
              <a:t>en un mundo competitivo en el que los conocimientos y destrezas son fundamentales para lograr el éxito en la vida. Claro que ambos son legados sumamente importantes. Sin embargo, todos conocemos un sinfín de historias de quienes han tenido ambos y no logran consolidar una vida en armonía.</a:t>
            </a:r>
          </a:p>
        </p:txBody>
      </p:sp>
    </p:spTree>
    <p:extLst>
      <p:ext uri="{BB962C8B-B14F-4D97-AF65-F5344CB8AC3E}">
        <p14:creationId xmlns:p14="http://schemas.microsoft.com/office/powerpoint/2010/main" val="3520383724"/>
      </p:ext>
    </p:extLst>
  </p:cSld>
  <p:clrMapOvr>
    <a:masterClrMapping/>
  </p:clrMapOvr>
  <mc:AlternateContent xmlns:mc="http://schemas.openxmlformats.org/markup-compatibility/2006" xmlns:p14="http://schemas.microsoft.com/office/powerpoint/2010/main">
    <mc:Choice Requires="p14">
      <p:transition spd="slow" p14:dur="300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4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01 Mis docu. Backup\Mis imágenes\00 Para el mensaje haciendo\08.jpg"/>
          <p:cNvPicPr>
            <a:picLocks noChangeAspect="1" noChangeArrowheads="1"/>
          </p:cNvPicPr>
          <p:nvPr/>
        </p:nvPicPr>
        <p:blipFill rotWithShape="1">
          <a:blip r:embed="rId3">
            <a:extLst>
              <a:ext uri="{28A0092B-C50C-407E-A947-70E740481C1C}">
                <a14:useLocalDpi xmlns:a14="http://schemas.microsoft.com/office/drawing/2010/main" val="0"/>
              </a:ext>
            </a:extLst>
          </a:blip>
          <a:srcRect l="1174"/>
          <a:stretch/>
        </p:blipFill>
        <p:spPr bwMode="auto">
          <a:xfrm>
            <a:off x="0" y="0"/>
            <a:ext cx="9144888" cy="5145088"/>
          </a:xfrm>
          <a:prstGeom prst="rect">
            <a:avLst/>
          </a:prstGeom>
          <a:noFill/>
          <a:extLst>
            <a:ext uri="{909E8E84-426E-40DD-AFC4-6F175D3DCCD1}">
              <a14:hiddenFill xmlns:a14="http://schemas.microsoft.com/office/drawing/2010/main">
                <a:solidFill>
                  <a:srgbClr val="FFFFFF"/>
                </a:solidFill>
              </a14:hiddenFill>
            </a:ext>
          </a:extLst>
        </p:spPr>
      </p:pic>
      <p:sp>
        <p:nvSpPr>
          <p:cNvPr id="8" name="7 Rectángulo"/>
          <p:cNvSpPr/>
          <p:nvPr/>
        </p:nvSpPr>
        <p:spPr>
          <a:xfrm>
            <a:off x="35370" y="824260"/>
            <a:ext cx="4925200" cy="3508653"/>
          </a:xfrm>
          <a:prstGeom prst="rect">
            <a:avLst/>
          </a:prstGeom>
        </p:spPr>
        <p:txBody>
          <a:bodyPr wrap="square">
            <a:spAutoFit/>
          </a:bodyPr>
          <a:lstStyle/>
          <a:p>
            <a:pPr algn="ctr"/>
            <a:r>
              <a:rPr lang="es-CO" sz="1850" b="1" dirty="0">
                <a:latin typeface="+mj-lt"/>
              </a:rPr>
              <a:t>Después de tal cuestionamiento, contesté que para mí el mejor legado que  quiero dejar a mis hijos es que tengan la entereza necesaria para reaccionar ante los cambios y las adversidades que se presenten en su vida. Que nunca olviden que no es lo que nos pasa lo que nos afecta, sino la forma como reaccionamos ante lo que nos pasa. Que el juego de la vida no consiste en tener buenas cartas, sino en saber utilizar mejor las que tenemos, y que la vida es un maravilloso regalo que no debemos desperdiciar preocupándonos constantemente por el futuro. </a:t>
            </a:r>
          </a:p>
        </p:txBody>
      </p:sp>
    </p:spTree>
    <p:extLst>
      <p:ext uri="{BB962C8B-B14F-4D97-AF65-F5344CB8AC3E}">
        <p14:creationId xmlns:p14="http://schemas.microsoft.com/office/powerpoint/2010/main" val="2123478016"/>
      </p:ext>
    </p:extLst>
  </p:cSld>
  <p:clrMapOvr>
    <a:masterClrMapping/>
  </p:clrMapOvr>
  <mc:AlternateContent xmlns:mc="http://schemas.openxmlformats.org/markup-compatibility/2006" xmlns:p14="http://schemas.microsoft.com/office/powerpoint/2010/main">
    <mc:Choice Requires="p14">
      <p:transition spd="slow" p14:dur="300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4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7" name="Picture 1" descr="C:\01 Mis docu. Backup\Mis imágenes\00 Para el mensaje haciendo\09.jpg"/>
          <p:cNvPicPr>
            <a:picLocks noChangeAspect="1" noChangeArrowheads="1"/>
          </p:cNvPicPr>
          <p:nvPr/>
        </p:nvPicPr>
        <p:blipFill rotWithShape="1">
          <a:blip r:embed="rId2">
            <a:extLst>
              <a:ext uri="{28A0092B-C50C-407E-A947-70E740481C1C}">
                <a14:useLocalDpi xmlns:a14="http://schemas.microsoft.com/office/drawing/2010/main" val="0"/>
              </a:ext>
            </a:extLst>
          </a:blip>
          <a:srcRect l="1382" r="1"/>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02745" y="718740"/>
            <a:ext cx="4176580" cy="3693319"/>
          </a:xfrm>
          <a:prstGeom prst="rect">
            <a:avLst/>
          </a:prstGeom>
        </p:spPr>
        <p:txBody>
          <a:bodyPr wrap="square">
            <a:spAutoFit/>
          </a:bodyPr>
          <a:lstStyle/>
          <a:p>
            <a:pPr algn="ctr"/>
            <a:r>
              <a:rPr lang="es-CO" b="1" dirty="0">
                <a:latin typeface="+mj-lt"/>
              </a:rPr>
              <a:t>Por supuesto que no hay mejor forma para transmitir lo anterior que el ejemplo. Tú lo sabes: La palabra impacta, pero el ejemplo arrastra. Las acciones gritan  más fuerte que las palabras, y este es precisamente  el reto más grande que tenemos quienes queremos ser mejores padres: Educar con el ejemplo</a:t>
            </a:r>
            <a:r>
              <a:rPr lang="es-CO" b="1" dirty="0" smtClean="0">
                <a:latin typeface="+mj-lt"/>
              </a:rPr>
              <a:t>.</a:t>
            </a:r>
          </a:p>
          <a:p>
            <a:pPr algn="ctr"/>
            <a:endParaRPr lang="es-CO" b="1" dirty="0">
              <a:latin typeface="+mj-lt"/>
            </a:endParaRPr>
          </a:p>
          <a:p>
            <a:pPr algn="ctr"/>
            <a:r>
              <a:rPr lang="es-CO" b="1" dirty="0">
                <a:latin typeface="+mj-lt"/>
              </a:rPr>
              <a:t>Para finalizar, quiero compartir contigo esta maravillosa reflexión de  </a:t>
            </a:r>
            <a:r>
              <a:rPr lang="es-CO" b="1" i="1" dirty="0" err="1">
                <a:latin typeface="+mj-lt"/>
              </a:rPr>
              <a:t>Ruyard</a:t>
            </a:r>
            <a:r>
              <a:rPr lang="es-CO" b="1" i="1" dirty="0">
                <a:latin typeface="+mj-lt"/>
              </a:rPr>
              <a:t> </a:t>
            </a:r>
            <a:r>
              <a:rPr lang="es-CO" b="1" i="1" dirty="0" err="1">
                <a:latin typeface="+mj-lt"/>
              </a:rPr>
              <a:t>Kipling</a:t>
            </a:r>
            <a:r>
              <a:rPr lang="es-CO" b="1" dirty="0">
                <a:latin typeface="+mj-lt"/>
              </a:rPr>
              <a:t> dedicada a un hijo. Deseo que la compartas con quienes más quieres.</a:t>
            </a:r>
          </a:p>
        </p:txBody>
      </p:sp>
    </p:spTree>
    <p:extLst>
      <p:ext uri="{BB962C8B-B14F-4D97-AF65-F5344CB8AC3E}">
        <p14:creationId xmlns:p14="http://schemas.microsoft.com/office/powerpoint/2010/main" val="3899487485"/>
      </p:ext>
    </p:extLst>
  </p:cSld>
  <p:clrMapOvr>
    <a:masterClrMapping/>
  </p:clrMapOvr>
  <mc:AlternateContent xmlns:mc="http://schemas.openxmlformats.org/markup-compatibility/2006" xmlns:p14="http://schemas.microsoft.com/office/powerpoint/2010/main">
    <mc:Choice Requires="p14">
      <p:transition spd="slow" p14:dur="300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C:\01 Mis docu. Backup\Mis imágenes\00 Para el mensaje haciendo\10.jpg"/>
          <p:cNvPicPr>
            <a:picLocks noChangeAspect="1" noChangeArrowheads="1"/>
          </p:cNvPicPr>
          <p:nvPr/>
        </p:nvPicPr>
        <p:blipFill rotWithShape="1">
          <a:blip r:embed="rId3">
            <a:extLst>
              <a:ext uri="{28A0092B-C50C-407E-A947-70E740481C1C}">
                <a14:useLocalDpi xmlns:a14="http://schemas.microsoft.com/office/drawing/2010/main" val="0"/>
              </a:ext>
            </a:extLst>
          </a:blip>
          <a:srcRect t="1257" b="1650"/>
          <a:stretch/>
        </p:blipFill>
        <p:spPr bwMode="auto">
          <a:xfrm>
            <a:off x="0" y="-1"/>
            <a:ext cx="9144000" cy="514350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971500" y="17890"/>
            <a:ext cx="7201000" cy="2516073"/>
          </a:xfrm>
          <a:prstGeom prst="rect">
            <a:avLst/>
          </a:prstGeom>
        </p:spPr>
        <p:txBody>
          <a:bodyPr wrap="square">
            <a:spAutoFit/>
          </a:bodyPr>
          <a:lstStyle/>
          <a:p>
            <a:pPr algn="ctr"/>
            <a:r>
              <a:rPr lang="es-CO" sz="1750" b="1" dirty="0">
                <a:latin typeface="+mj-lt"/>
              </a:rPr>
              <a:t>Hijo mío</a:t>
            </a:r>
            <a:r>
              <a:rPr lang="es-CO" sz="1750" b="1" dirty="0" smtClean="0">
                <a:latin typeface="+mj-lt"/>
              </a:rPr>
              <a:t>:</a:t>
            </a:r>
          </a:p>
          <a:p>
            <a:pPr algn="ctr"/>
            <a:endParaRPr lang="es-CO" sz="1750" b="1" dirty="0">
              <a:latin typeface="+mj-lt"/>
            </a:endParaRPr>
          </a:p>
          <a:p>
            <a:pPr algn="ctr"/>
            <a:r>
              <a:rPr lang="es-CO" sz="1750" b="1" dirty="0" smtClean="0">
                <a:latin typeface="+mj-lt"/>
              </a:rPr>
              <a:t>“Si </a:t>
            </a:r>
            <a:r>
              <a:rPr lang="es-CO" sz="1750" b="1" dirty="0">
                <a:latin typeface="+mj-lt"/>
              </a:rPr>
              <a:t>quieres amarme, bien puedes hacerlo. Tu cariño es oro que nunca desdeño. Mas quiero que sepas que nada me debes; ahora soy padre, tengo los deberes. Nunca en la alegría de verte contento, he trazado signos de tanto por ciento. Más ahora, mi niño, quisiera avisarte: mi agente viajero llegará a cobrarte. Presentará un cheque por cien mil afanes. Será un hijo tuyo, gota de tu sangre. Y entonces, mi niño, como un hombre honrado, en tu propio hijo deberás </a:t>
            </a:r>
            <a:r>
              <a:rPr lang="es-CO" sz="1750" b="1" dirty="0" smtClean="0">
                <a:latin typeface="+mj-lt"/>
              </a:rPr>
              <a:t>pagarme”. </a:t>
            </a:r>
            <a:endParaRPr lang="es-CO" sz="1750" b="1" dirty="0">
              <a:latin typeface="+mj-lt"/>
            </a:endParaRPr>
          </a:p>
        </p:txBody>
      </p:sp>
    </p:spTree>
    <p:extLst>
      <p:ext uri="{BB962C8B-B14F-4D97-AF65-F5344CB8AC3E}">
        <p14:creationId xmlns:p14="http://schemas.microsoft.com/office/powerpoint/2010/main" val="131652475"/>
      </p:ext>
    </p:extLst>
  </p:cSld>
  <p:clrMapOvr>
    <a:masterClrMapping/>
  </p:clrMapOvr>
  <mc:AlternateContent xmlns:mc="http://schemas.openxmlformats.org/markup-compatibility/2006" xmlns:p14="http://schemas.microsoft.com/office/powerpoint/2010/main">
    <mc:Choice Requires="p14">
      <p:transition spd="slow" p14:dur="300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C:\01 Mis docu. Backup\Mis imágenes\00 Para el mensaje haciendo\11.jpg"/>
          <p:cNvPicPr>
            <a:picLocks noChangeAspect="1" noChangeArrowheads="1"/>
          </p:cNvPicPr>
          <p:nvPr/>
        </p:nvPicPr>
        <p:blipFill rotWithShape="1">
          <a:blip r:embed="rId2">
            <a:extLst>
              <a:ext uri="{28A0092B-C50C-407E-A947-70E740481C1C}">
                <a14:useLocalDpi xmlns:a14="http://schemas.microsoft.com/office/drawing/2010/main" val="0"/>
              </a:ext>
            </a:extLst>
          </a:blip>
          <a:srcRect l="1283"/>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14 Grupo"/>
          <p:cNvGrpSpPr/>
          <p:nvPr/>
        </p:nvGrpSpPr>
        <p:grpSpPr>
          <a:xfrm>
            <a:off x="195768" y="1702995"/>
            <a:ext cx="4185780" cy="1752125"/>
            <a:chOff x="155575" y="1937400"/>
            <a:chExt cx="4924425" cy="1752125"/>
          </a:xfrm>
        </p:grpSpPr>
        <p:pic>
          <p:nvPicPr>
            <p:cNvPr id="16" name="Picture 2" descr="Rendered Image"/>
            <p:cNvPicPr>
              <a:picLocks noChangeAspect="1" noChangeArrowheads="1"/>
            </p:cNvPicPr>
            <p:nvPr/>
          </p:nvPicPr>
          <p:blipFill rotWithShape="1">
            <a:blip r:embed="rId3">
              <a:extLst>
                <a:ext uri="{28A0092B-C50C-407E-A947-70E740481C1C}">
                  <a14:useLocalDpi xmlns:a14="http://schemas.microsoft.com/office/drawing/2010/main" val="0"/>
                </a:ext>
              </a:extLst>
            </a:blip>
            <a:srcRect b="50000"/>
            <a:stretch/>
          </p:blipFill>
          <p:spPr bwMode="auto">
            <a:xfrm>
              <a:off x="155575" y="1937400"/>
              <a:ext cx="4924425" cy="857250"/>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4" descr="Rendered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00664" y="2895234"/>
              <a:ext cx="2036050" cy="794291"/>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701536361"/>
      </p:ext>
    </p:extLst>
  </p:cSld>
  <p:clrMapOvr>
    <a:masterClrMapping/>
  </p:clrMapOvr>
  <mc:AlternateContent xmlns:mc="http://schemas.openxmlformats.org/markup-compatibility/2006" xmlns:p14="http://schemas.microsoft.com/office/powerpoint/2010/main">
    <mc:Choice Requires="p14">
      <p:transition spd="slow" p14:dur="300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2000" fill="hold"/>
                                        <p:tgtEl>
                                          <p:spTgt spid="15"/>
                                        </p:tgtEl>
                                        <p:attrNameLst>
                                          <p:attrName>ppt_w</p:attrName>
                                        </p:attrNameLst>
                                      </p:cBhvr>
                                      <p:tavLst>
                                        <p:tav tm="0">
                                          <p:val>
                                            <p:fltVal val="0"/>
                                          </p:val>
                                        </p:tav>
                                        <p:tav tm="100000">
                                          <p:val>
                                            <p:strVal val="#ppt_w"/>
                                          </p:val>
                                        </p:tav>
                                      </p:tavLst>
                                    </p:anim>
                                    <p:anim calcmode="lin" valueType="num">
                                      <p:cBhvr>
                                        <p:cTn id="8" dur="2000" fill="hold"/>
                                        <p:tgtEl>
                                          <p:spTgt spid="15"/>
                                        </p:tgtEl>
                                        <p:attrNameLst>
                                          <p:attrName>ppt_h</p:attrName>
                                        </p:attrNameLst>
                                      </p:cBhvr>
                                      <p:tavLst>
                                        <p:tav tm="0">
                                          <p:val>
                                            <p:fltVal val="0"/>
                                          </p:val>
                                        </p:tav>
                                        <p:tav tm="100000">
                                          <p:val>
                                            <p:strVal val="#ppt_h"/>
                                          </p:val>
                                        </p:tav>
                                      </p:tavLst>
                                    </p:anim>
                                    <p:anim calcmode="lin" valueType="num">
                                      <p:cBhvr>
                                        <p:cTn id="9" dur="2000" fill="hold"/>
                                        <p:tgtEl>
                                          <p:spTgt spid="15"/>
                                        </p:tgtEl>
                                        <p:attrNameLst>
                                          <p:attrName>style.rotation</p:attrName>
                                        </p:attrNameLst>
                                      </p:cBhvr>
                                      <p:tavLst>
                                        <p:tav tm="0">
                                          <p:val>
                                            <p:fltVal val="90"/>
                                          </p:val>
                                        </p:tav>
                                        <p:tav tm="100000">
                                          <p:val>
                                            <p:fltVal val="0"/>
                                          </p:val>
                                        </p:tav>
                                      </p:tavLst>
                                    </p:anim>
                                    <p:animEffect transition="in" filter="fade">
                                      <p:cBhvr>
                                        <p:cTn id="10" dur="2000"/>
                                        <p:tgtEl>
                                          <p:spTgt spid="15"/>
                                        </p:tgtEl>
                                      </p:cBhvr>
                                    </p:animEffect>
                                  </p:childTnLst>
                                </p:cTn>
                              </p:par>
                            </p:childTnLst>
                          </p:cTn>
                        </p:par>
                      </p:childTnLst>
                    </p:cTn>
                  </p:par>
                  <p:par>
                    <p:cTn id="11" fill="hold">
                      <p:stCondLst>
                        <p:cond delay="indefinite"/>
                      </p:stCondLst>
                      <p:childTnLst>
                        <p:par>
                          <p:cTn id="12" fill="hold">
                            <p:stCondLst>
                              <p:cond delay="0"/>
                            </p:stCondLst>
                            <p:childTnLst>
                              <p:par>
                                <p:cTn id="13" presetID="32" presetClass="emph" presetSubtype="0" fill="hold" nodeType="clickEffect">
                                  <p:stCondLst>
                                    <p:cond delay="0"/>
                                  </p:stCondLst>
                                  <p:childTnLst>
                                    <p:animRot by="120000">
                                      <p:cBhvr>
                                        <p:cTn id="14" dur="200" fill="hold">
                                          <p:stCondLst>
                                            <p:cond delay="0"/>
                                          </p:stCondLst>
                                        </p:cTn>
                                        <p:tgtEl>
                                          <p:spTgt spid="15"/>
                                        </p:tgtEl>
                                        <p:attrNameLst>
                                          <p:attrName>r</p:attrName>
                                        </p:attrNameLst>
                                      </p:cBhvr>
                                    </p:animRot>
                                    <p:animRot by="-240000">
                                      <p:cBhvr>
                                        <p:cTn id="15" dur="400" fill="hold">
                                          <p:stCondLst>
                                            <p:cond delay="400"/>
                                          </p:stCondLst>
                                        </p:cTn>
                                        <p:tgtEl>
                                          <p:spTgt spid="15"/>
                                        </p:tgtEl>
                                        <p:attrNameLst>
                                          <p:attrName>r</p:attrName>
                                        </p:attrNameLst>
                                      </p:cBhvr>
                                    </p:animRot>
                                    <p:animRot by="240000">
                                      <p:cBhvr>
                                        <p:cTn id="16" dur="400" fill="hold">
                                          <p:stCondLst>
                                            <p:cond delay="800"/>
                                          </p:stCondLst>
                                        </p:cTn>
                                        <p:tgtEl>
                                          <p:spTgt spid="15"/>
                                        </p:tgtEl>
                                        <p:attrNameLst>
                                          <p:attrName>r</p:attrName>
                                        </p:attrNameLst>
                                      </p:cBhvr>
                                    </p:animRot>
                                    <p:animRot by="-240000">
                                      <p:cBhvr>
                                        <p:cTn id="17" dur="400" fill="hold">
                                          <p:stCondLst>
                                            <p:cond delay="1200"/>
                                          </p:stCondLst>
                                        </p:cTn>
                                        <p:tgtEl>
                                          <p:spTgt spid="15"/>
                                        </p:tgtEl>
                                        <p:attrNameLst>
                                          <p:attrName>r</p:attrName>
                                        </p:attrNameLst>
                                      </p:cBhvr>
                                    </p:animRot>
                                    <p:animRot by="120000">
                                      <p:cBhvr>
                                        <p:cTn id="18" dur="400" fill="hold">
                                          <p:stCondLst>
                                            <p:cond delay="1600"/>
                                          </p:stCondLst>
                                        </p:cTn>
                                        <p:tgtEl>
                                          <p:spTgt spid="1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descr="C:\01 Mis docu. Backup\Mis imágenes\00 Para el mensaje haciendo\12.jpg"/>
          <p:cNvPicPr>
            <a:picLocks noChangeAspect="1" noChangeArrowheads="1"/>
          </p:cNvPicPr>
          <p:nvPr/>
        </p:nvPicPr>
        <p:blipFill rotWithShape="1">
          <a:blip r:embed="rId3">
            <a:extLst>
              <a:ext uri="{28A0092B-C50C-407E-A947-70E740481C1C}">
                <a14:useLocalDpi xmlns:a14="http://schemas.microsoft.com/office/drawing/2010/main" val="0"/>
              </a:ext>
            </a:extLst>
          </a:blip>
          <a:srcRect l="1174"/>
          <a:stretch/>
        </p:blipFill>
        <p:spPr bwMode="auto">
          <a:xfrm>
            <a:off x="0" y="0"/>
            <a:ext cx="9144888" cy="5145088"/>
          </a:xfrm>
          <a:prstGeom prst="rect">
            <a:avLst/>
          </a:prstGeom>
          <a:noFill/>
          <a:extLst>
            <a:ext uri="{909E8E84-426E-40DD-AFC4-6F175D3DCCD1}">
              <a14:hiddenFill xmlns:a14="http://schemas.microsoft.com/office/drawing/2010/main">
                <a:solidFill>
                  <a:srgbClr val="FFFFFF"/>
                </a:solidFill>
              </a14:hiddenFill>
            </a:ext>
          </a:extLst>
        </p:spPr>
      </p:pic>
      <p:sp>
        <p:nvSpPr>
          <p:cNvPr id="3" name="2 CuadroTexto"/>
          <p:cNvSpPr txBox="1"/>
          <p:nvPr/>
        </p:nvSpPr>
        <p:spPr>
          <a:xfrm>
            <a:off x="1068356" y="1232435"/>
            <a:ext cx="2267416" cy="2677656"/>
          </a:xfrm>
          <a:prstGeom prst="rect">
            <a:avLst/>
          </a:prstGeom>
          <a:noFill/>
        </p:spPr>
        <p:txBody>
          <a:bodyPr wrap="none" rtlCol="0">
            <a:spAutoFit/>
          </a:bodyPr>
          <a:lstStyle/>
          <a:p>
            <a:pPr algn="ctr"/>
            <a:r>
              <a:rPr lang="es-CO" sz="1400" b="1" dirty="0" smtClean="0">
                <a:latin typeface="+mj-lt"/>
              </a:rPr>
              <a:t>Texto tomado de:</a:t>
            </a:r>
          </a:p>
          <a:p>
            <a:pPr algn="ctr"/>
            <a:r>
              <a:rPr lang="es-CO" sz="1400" b="1" dirty="0" smtClean="0">
                <a:latin typeface="+mj-lt"/>
              </a:rPr>
              <a:t>Reflexiones para el alma, de</a:t>
            </a:r>
          </a:p>
          <a:p>
            <a:pPr algn="ctr"/>
            <a:r>
              <a:rPr lang="es-CO" sz="1400" b="1" i="1" dirty="0" smtClean="0">
                <a:latin typeface="+mj-lt"/>
              </a:rPr>
              <a:t>José Luis Prieto</a:t>
            </a:r>
          </a:p>
          <a:p>
            <a:pPr algn="ctr"/>
            <a:endParaRPr lang="es-CO" sz="1400" b="1" dirty="0">
              <a:latin typeface="+mj-lt"/>
            </a:endParaRPr>
          </a:p>
          <a:p>
            <a:pPr algn="ctr"/>
            <a:endParaRPr lang="es-CO" sz="1400" b="1" dirty="0" smtClean="0">
              <a:latin typeface="+mj-lt"/>
            </a:endParaRPr>
          </a:p>
          <a:p>
            <a:pPr algn="ctr"/>
            <a:r>
              <a:rPr lang="es-CO" sz="1400" b="1" dirty="0" smtClean="0">
                <a:latin typeface="+mj-lt"/>
              </a:rPr>
              <a:t>Música:</a:t>
            </a:r>
          </a:p>
          <a:p>
            <a:pPr algn="ctr"/>
            <a:r>
              <a:rPr lang="es-CO" sz="1400" b="1" dirty="0">
                <a:latin typeface="+mj-lt"/>
              </a:rPr>
              <a:t>Street </a:t>
            </a:r>
            <a:r>
              <a:rPr lang="es-CO" sz="1400" b="1" dirty="0" err="1" smtClean="0">
                <a:latin typeface="+mj-lt"/>
              </a:rPr>
              <a:t>tattoo</a:t>
            </a:r>
            <a:r>
              <a:rPr lang="es-CO" sz="1400" b="1" dirty="0" smtClean="0">
                <a:latin typeface="+mj-lt"/>
              </a:rPr>
              <a:t> - </a:t>
            </a:r>
            <a:r>
              <a:rPr lang="es-CO" sz="1400" b="1" i="1" dirty="0" smtClean="0">
                <a:latin typeface="+mj-lt"/>
              </a:rPr>
              <a:t>Stan </a:t>
            </a:r>
            <a:r>
              <a:rPr lang="es-CO" sz="1400" b="1" i="1" dirty="0" err="1" smtClean="0">
                <a:latin typeface="+mj-lt"/>
              </a:rPr>
              <a:t>Getz</a:t>
            </a:r>
            <a:endParaRPr lang="es-CO" sz="1400" b="1" i="1" dirty="0" smtClean="0">
              <a:latin typeface="+mj-lt"/>
            </a:endParaRPr>
          </a:p>
          <a:p>
            <a:pPr algn="ctr"/>
            <a:endParaRPr lang="es-CO" sz="1400" b="1" dirty="0">
              <a:latin typeface="+mj-lt"/>
            </a:endParaRPr>
          </a:p>
          <a:p>
            <a:pPr algn="ctr"/>
            <a:endParaRPr lang="es-CO" sz="1400" b="1" dirty="0" smtClean="0">
              <a:latin typeface="+mj-lt"/>
            </a:endParaRPr>
          </a:p>
          <a:p>
            <a:pPr algn="ctr"/>
            <a:r>
              <a:rPr lang="es-CO" sz="1400" b="1" dirty="0" smtClean="0">
                <a:latin typeface="+mj-lt"/>
              </a:rPr>
              <a:t>Realización general:</a:t>
            </a:r>
          </a:p>
          <a:p>
            <a:pPr algn="ctr"/>
            <a:r>
              <a:rPr lang="es-CO" sz="1400" b="1" i="1" dirty="0" smtClean="0">
                <a:latin typeface="+mj-lt"/>
              </a:rPr>
              <a:t>Rodrigo Valencia Cardona</a:t>
            </a:r>
          </a:p>
          <a:p>
            <a:pPr algn="ctr"/>
            <a:r>
              <a:rPr lang="es-CO" sz="1400" b="1" dirty="0" smtClean="0">
                <a:latin typeface="+mj-lt"/>
              </a:rPr>
              <a:t>Medellín-Colombia</a:t>
            </a:r>
            <a:endParaRPr lang="es-CO" sz="1400" b="1" dirty="0">
              <a:latin typeface="+mj-lt"/>
            </a:endParaRPr>
          </a:p>
        </p:txBody>
      </p:sp>
    </p:spTree>
    <p:extLst>
      <p:ext uri="{BB962C8B-B14F-4D97-AF65-F5344CB8AC3E}">
        <p14:creationId xmlns:p14="http://schemas.microsoft.com/office/powerpoint/2010/main" val="1039586101"/>
      </p:ext>
    </p:extLst>
  </p:cSld>
  <p:clrMapOvr>
    <a:masterClrMapping/>
  </p:clrMapOvr>
  <mc:AlternateContent xmlns:mc="http://schemas.openxmlformats.org/markup-compatibility/2006" xmlns:p14="http://schemas.microsoft.com/office/powerpoint/2010/main">
    <mc:Choice Requires="p14">
      <p:transition spd="slow" p14:dur="300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fltVal val="0"/>
                                          </p:val>
                                        </p:tav>
                                        <p:tav tm="100000">
                                          <p:val>
                                            <p:strVal val="#ppt_w"/>
                                          </p:val>
                                        </p:tav>
                                      </p:tavLst>
                                    </p:anim>
                                    <p:anim calcmode="lin" valueType="num">
                                      <p:cBhvr>
                                        <p:cTn id="8" dur="3000" fill="hold"/>
                                        <p:tgtEl>
                                          <p:spTgt spid="3"/>
                                        </p:tgtEl>
                                        <p:attrNameLst>
                                          <p:attrName>ppt_h</p:attrName>
                                        </p:attrNameLst>
                                      </p:cBhvr>
                                      <p:tavLst>
                                        <p:tav tm="0">
                                          <p:val>
                                            <p:fltVal val="0"/>
                                          </p:val>
                                        </p:tav>
                                        <p:tav tm="100000">
                                          <p:val>
                                            <p:strVal val="#ppt_h"/>
                                          </p:val>
                                        </p:tav>
                                      </p:tavLst>
                                    </p:anim>
                                    <p:animEffect transition="in" filter="fade">
                                      <p:cBhvr>
                                        <p:cTn id="9"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CO" altLang="es-CO"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altLang="es-CO" sz="6000" b="1" smtClean="0">
                <a:solidFill>
                  <a:srgbClr val="000000"/>
                </a:solidFill>
                <a:latin typeface="Kristen ITC" pitchFamily="66" charset="0"/>
              </a:rPr>
              <a:t>¿Te ha gustado?</a:t>
            </a:r>
            <a:r>
              <a:rPr lang="es-ES" altLang="es-CO" sz="4800" smtClean="0">
                <a:solidFill>
                  <a:srgbClr val="000000"/>
                </a:solidFill>
                <a:latin typeface="Kristen ITC" pitchFamily="66" charset="0"/>
              </a:rPr>
              <a:t> </a:t>
            </a:r>
            <a:br>
              <a:rPr lang="es-ES" altLang="es-CO" sz="4800" smtClean="0">
                <a:solidFill>
                  <a:srgbClr val="000000"/>
                </a:solidFill>
                <a:latin typeface="Kristen ITC" pitchFamily="66" charset="0"/>
              </a:rPr>
            </a:br>
            <a:r>
              <a:rPr lang="es-ES" altLang="es-CO" sz="4400" smtClean="0">
                <a:solidFill>
                  <a:srgbClr val="000000"/>
                </a:solidFill>
                <a:latin typeface="Kristen ITC" pitchFamily="66" charset="0"/>
              </a:rPr>
              <a:t>Puedes ver más entrando </a:t>
            </a:r>
            <a:br>
              <a:rPr lang="es-ES" altLang="es-CO" sz="4400" smtClean="0">
                <a:solidFill>
                  <a:srgbClr val="000000"/>
                </a:solidFill>
                <a:latin typeface="Kristen ITC" pitchFamily="66" charset="0"/>
              </a:rPr>
            </a:br>
            <a:r>
              <a:rPr lang="es-ES" altLang="es-CO" sz="4400" b="1" smtClean="0">
                <a:solidFill>
                  <a:srgbClr val="40F903"/>
                </a:solidFill>
                <a:latin typeface="Kristen ITC" pitchFamily="66" charset="0"/>
                <a:hlinkClick r:id="rId2"/>
              </a:rPr>
              <a:t>Aquí</a:t>
            </a:r>
            <a:endParaRPr lang="es-ES" altLang="es-CO"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b="1" smtClean="0">
                <a:solidFill>
                  <a:srgbClr val="000000"/>
                </a:solidFill>
                <a:latin typeface="Kristen ITC" pitchFamily="66" charset="0"/>
              </a:rPr>
              <a:t>Además puedes recibir powerpoints en tu correo electrónico suscribiéndote aquí:</a:t>
            </a:r>
            <a:r>
              <a:rPr lang="es-ES_tradnl" altLang="es-CO" b="1" smtClean="0">
                <a:solidFill>
                  <a:srgbClr val="0066FF"/>
                </a:solidFill>
              </a:rPr>
              <a:t> </a:t>
            </a:r>
          </a:p>
          <a:p>
            <a:pPr>
              <a:spcBef>
                <a:spcPct val="50000"/>
              </a:spcBef>
            </a:pPr>
            <a:endParaRPr lang="es-ES" altLang="es-CO"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4452</TotalTime>
  <Words>834</Words>
  <Application>Microsoft Office PowerPoint</Application>
  <PresentationFormat>Presentación en pantalla (16:9)</PresentationFormat>
  <Paragraphs>33</Paragraphs>
  <Slides>13</Slides>
  <Notes>6</Notes>
  <HiddenSlides>0</HiddenSlides>
  <MMClips>1</MMClips>
  <ScaleCrop>false</ScaleCrop>
  <HeadingPairs>
    <vt:vector size="4" baseType="variant">
      <vt:variant>
        <vt:lpstr>Tema</vt:lpstr>
      </vt:variant>
      <vt:variant>
        <vt:i4>2</vt:i4>
      </vt:variant>
      <vt:variant>
        <vt:lpstr>Títulos de diapositiva</vt:lpstr>
      </vt:variant>
      <vt:variant>
        <vt:i4>13</vt:i4>
      </vt:variant>
    </vt:vector>
  </HeadingPairs>
  <TitlesOfParts>
    <vt:vector size="15"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RODRIGO VALENCIA</cp:lastModifiedBy>
  <cp:revision>256</cp:revision>
  <dcterms:created xsi:type="dcterms:W3CDTF">2013-05-29T02:56:16Z</dcterms:created>
  <dcterms:modified xsi:type="dcterms:W3CDTF">2015-06-10T23:28:30Z</dcterms:modified>
</cp:coreProperties>
</file>