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352" r:id="rId2"/>
    <p:sldId id="322" r:id="rId3"/>
    <p:sldId id="350" r:id="rId4"/>
    <p:sldId id="330" r:id="rId5"/>
    <p:sldId id="353" r:id="rId6"/>
    <p:sldId id="331" r:id="rId7"/>
    <p:sldId id="332" r:id="rId8"/>
    <p:sldId id="335" r:id="rId9"/>
    <p:sldId id="348" r:id="rId10"/>
    <p:sldId id="337" r:id="rId11"/>
    <p:sldId id="334" r:id="rId12"/>
    <p:sldId id="339" r:id="rId13"/>
    <p:sldId id="340" r:id="rId14"/>
    <p:sldId id="343" r:id="rId15"/>
    <p:sldId id="354" r:id="rId16"/>
    <p:sldId id="342" r:id="rId17"/>
    <p:sldId id="355" r:id="rId18"/>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1500"/>
    <a:srgbClr val="220000"/>
    <a:srgbClr val="1E0F00"/>
    <a:srgbClr val="001D58"/>
    <a:srgbClr val="D96709"/>
    <a:srgbClr val="B85808"/>
    <a:srgbClr val="9933FF"/>
    <a:srgbClr val="540054"/>
    <a:srgbClr val="9900FF"/>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1" autoAdjust="0"/>
    <p:restoredTop sz="97336" autoAdjust="0"/>
  </p:normalViewPr>
  <p:slideViewPr>
    <p:cSldViewPr>
      <p:cViewPr varScale="1">
        <p:scale>
          <a:sx n="92" d="100"/>
          <a:sy n="92" d="100"/>
        </p:scale>
        <p:origin x="84"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13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06/02/2019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BC12702E-8D3D-45B1-B3B8-D7EED66CE9F1}" type="slidenum">
              <a:rPr lang="es-ES" smtClean="0"/>
              <a:pPr/>
              <a:t>8</a:t>
            </a:fld>
            <a:endParaRPr lang="es-ES"/>
          </a:p>
        </p:txBody>
      </p:sp>
    </p:spTree>
    <p:extLst>
      <p:ext uri="{BB962C8B-B14F-4D97-AF65-F5344CB8AC3E}">
        <p14:creationId xmlns:p14="http://schemas.microsoft.com/office/powerpoint/2010/main" val="294047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06/02/2019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06/02/2019</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Mohamed Rouane - Hereux dans la tristesse (My way) 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3" name="Imagen 2"/>
          <p:cNvPicPr>
            <a:picLocks noChangeAspect="1"/>
          </p:cNvPicPr>
          <p:nvPr/>
        </p:nvPicPr>
        <p:blipFill rotWithShape="1">
          <a:blip r:embed="rId5">
            <a:extLst>
              <a:ext uri="{28A0092B-C50C-407E-A947-70E740481C1C}">
                <a14:useLocalDpi xmlns:a14="http://schemas.microsoft.com/office/drawing/2010/main" val="0"/>
              </a:ext>
            </a:extLst>
          </a:blip>
          <a:srcRect t="798" b="800"/>
          <a:stretch/>
        </p:blipFill>
        <p:spPr>
          <a:xfrm>
            <a:off x="0" y="0"/>
            <a:ext cx="9144000" cy="5143500"/>
          </a:xfrm>
          <a:prstGeom prst="rect">
            <a:avLst/>
          </a:prstGeom>
        </p:spPr>
      </p:pic>
      <p:sp>
        <p:nvSpPr>
          <p:cNvPr id="6" name="Rectángulo 5"/>
          <p:cNvSpPr/>
          <p:nvPr/>
        </p:nvSpPr>
        <p:spPr>
          <a:xfrm>
            <a:off x="941885" y="1010508"/>
            <a:ext cx="7272808" cy="2908489"/>
          </a:xfrm>
          <a:prstGeom prst="rect">
            <a:avLst/>
          </a:prstGeom>
        </p:spPr>
        <p:txBody>
          <a:bodyPr wrap="square">
            <a:spAutoFit/>
          </a:bodyPr>
          <a:lstStyle/>
          <a:p>
            <a:pPr algn="ctr">
              <a:lnSpc>
                <a:spcPct val="150000"/>
              </a:lnSpc>
            </a:pPr>
            <a:r>
              <a:rPr lang="es-ES" sz="4200" b="1" dirty="0">
                <a:solidFill>
                  <a:schemeClr val="bg1"/>
                </a:solidFill>
                <a:effectLst>
                  <a:glow rad="101600">
                    <a:schemeClr val="accent2">
                      <a:lumMod val="50000"/>
                    </a:schemeClr>
                  </a:glow>
                </a:effectLst>
                <a:latin typeface="Arkwright" pitchFamily="50" charset="0"/>
              </a:rPr>
              <a:t>El envejecimiento </a:t>
            </a:r>
            <a:r>
              <a:rPr lang="es-ES" sz="4200" b="1" dirty="0" smtClean="0">
                <a:solidFill>
                  <a:schemeClr val="bg1"/>
                </a:solidFill>
                <a:effectLst>
                  <a:glow rad="101600">
                    <a:schemeClr val="accent2">
                      <a:lumMod val="50000"/>
                    </a:schemeClr>
                  </a:glow>
                </a:effectLst>
                <a:latin typeface="Arkwright" pitchFamily="50" charset="0"/>
              </a:rPr>
              <a:t>activo:</a:t>
            </a:r>
          </a:p>
          <a:p>
            <a:pPr algn="ctr">
              <a:lnSpc>
                <a:spcPct val="150000"/>
              </a:lnSpc>
            </a:pPr>
            <a:r>
              <a:rPr lang="es-ES" sz="4000" b="1" dirty="0" smtClean="0">
                <a:solidFill>
                  <a:schemeClr val="bg1"/>
                </a:solidFill>
                <a:effectLst>
                  <a:glow rad="101600">
                    <a:schemeClr val="accent2">
                      <a:lumMod val="50000"/>
                    </a:schemeClr>
                  </a:glow>
                </a:effectLst>
                <a:latin typeface="Arkwright" pitchFamily="50" charset="0"/>
              </a:rPr>
              <a:t>parte </a:t>
            </a:r>
            <a:r>
              <a:rPr lang="es-ES" sz="4000" b="1" dirty="0">
                <a:solidFill>
                  <a:schemeClr val="bg1"/>
                </a:solidFill>
                <a:effectLst>
                  <a:glow rad="101600">
                    <a:schemeClr val="accent2">
                      <a:lumMod val="50000"/>
                    </a:schemeClr>
                  </a:glow>
                </a:effectLst>
                <a:latin typeface="Arkwright" pitchFamily="50" charset="0"/>
              </a:rPr>
              <a:t>fundamental del bienestar en la vejez</a:t>
            </a:r>
          </a:p>
        </p:txBody>
      </p:sp>
    </p:spTree>
    <p:extLst>
      <p:ext uri="{BB962C8B-B14F-4D97-AF65-F5344CB8AC3E}">
        <p14:creationId xmlns:p14="http://schemas.microsoft.com/office/powerpoint/2010/main" val="1369006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3000"/>
                                        <p:tgtEl>
                                          <p:spTgt spid="6"/>
                                        </p:tgtEl>
                                      </p:cBhvr>
                                    </p:animEffect>
                                    <p:anim calcmode="lin" valueType="num">
                                      <p:cBhvr>
                                        <p:cTn id="12" dur="3000" fill="hold"/>
                                        <p:tgtEl>
                                          <p:spTgt spid="6"/>
                                        </p:tgtEl>
                                        <p:attrNameLst>
                                          <p:attrName>ppt_x</p:attrName>
                                        </p:attrNameLst>
                                      </p:cBhvr>
                                      <p:tavLst>
                                        <p:tav tm="0">
                                          <p:val>
                                            <p:strVal val="#ppt_x"/>
                                          </p:val>
                                        </p:tav>
                                        <p:tav tm="100000">
                                          <p:val>
                                            <p:strVal val="#ppt_x"/>
                                          </p:val>
                                        </p:tav>
                                      </p:tavLst>
                                    </p:anim>
                                    <p:anim calcmode="lin" valueType="num">
                                      <p:cBhvr>
                                        <p:cTn id="13"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7"/>
                </p:tgtEl>
              </p:cMediaNode>
            </p:audio>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rotWithShape="1">
          <a:blip r:embed="rId2">
            <a:extLst>
              <a:ext uri="{28A0092B-C50C-407E-A947-70E740481C1C}">
                <a14:useLocalDpi xmlns:a14="http://schemas.microsoft.com/office/drawing/2010/main" val="0"/>
              </a:ext>
            </a:extLst>
          </a:blip>
          <a:srcRect b="967"/>
          <a:stretch/>
        </p:blipFill>
        <p:spPr>
          <a:xfrm>
            <a:off x="0" y="2286"/>
            <a:ext cx="9144000" cy="5141214"/>
          </a:xfrm>
          <a:prstGeom prst="rect">
            <a:avLst/>
          </a:prstGeom>
        </p:spPr>
      </p:pic>
      <p:sp>
        <p:nvSpPr>
          <p:cNvPr id="6" name="Rectángulo 5"/>
          <p:cNvSpPr/>
          <p:nvPr/>
        </p:nvSpPr>
        <p:spPr>
          <a:xfrm>
            <a:off x="323528" y="1347614"/>
            <a:ext cx="8496944" cy="2462213"/>
          </a:xfrm>
          <a:prstGeom prst="rect">
            <a:avLst/>
          </a:prstGeom>
        </p:spPr>
        <p:txBody>
          <a:bodyPr wrap="square">
            <a:spAutoFit/>
          </a:bodyPr>
          <a:lstStyle/>
          <a:p>
            <a:pPr algn="ctr"/>
            <a:r>
              <a:rPr lang="es-ES" sz="2200" b="1" dirty="0">
                <a:solidFill>
                  <a:schemeClr val="bg1"/>
                </a:solidFill>
                <a:effectLst>
                  <a:glow rad="101600">
                    <a:schemeClr val="tx1"/>
                  </a:glow>
                </a:effectLst>
              </a:rPr>
              <a:t>Es difícil pensar en ello, pero los años pasan para todos. En algún momento de nuestra vida llegaremos a esa etapa tan incomprendida por los que todavía no la hemos rozado: hablo de la vejez. Reflexionando, una pregunta salta la línea del horizonte: ¿es para todos igual? La realidad </a:t>
            </a:r>
            <a:r>
              <a:rPr lang="es-ES" sz="2200" b="1" dirty="0" smtClean="0">
                <a:solidFill>
                  <a:schemeClr val="bg1"/>
                </a:solidFill>
                <a:effectLst>
                  <a:glow rad="101600">
                    <a:schemeClr val="tx1"/>
                  </a:glow>
                </a:effectLst>
              </a:rPr>
              <a:t>es que </a:t>
            </a:r>
            <a:r>
              <a:rPr lang="es-ES" sz="2200" b="1" dirty="0">
                <a:solidFill>
                  <a:schemeClr val="bg1"/>
                </a:solidFill>
                <a:effectLst>
                  <a:glow rad="101600">
                    <a:schemeClr val="tx1"/>
                  </a:glow>
                </a:effectLst>
              </a:rPr>
              <a:t>no. Que en esa última parte del trayecto vital cada uno de nosotros sigue siendo diferente y único. De ahí que se distinga el envejecimiento activo del pasivo.</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extLst>
              <a:ext uri="{28A0092B-C50C-407E-A947-70E740481C1C}">
                <a14:useLocalDpi xmlns:a14="http://schemas.microsoft.com/office/drawing/2010/main" val="0"/>
              </a:ext>
            </a:extLst>
          </a:blip>
          <a:srcRect b="1139"/>
          <a:stretch/>
        </p:blipFill>
        <p:spPr>
          <a:xfrm>
            <a:off x="0" y="2286"/>
            <a:ext cx="9144000" cy="5305768"/>
          </a:xfrm>
          <a:prstGeom prst="rect">
            <a:avLst/>
          </a:prstGeom>
        </p:spPr>
      </p:pic>
      <p:sp>
        <p:nvSpPr>
          <p:cNvPr id="7" name="Rectángulo 6"/>
          <p:cNvSpPr/>
          <p:nvPr/>
        </p:nvSpPr>
        <p:spPr>
          <a:xfrm>
            <a:off x="323528" y="627534"/>
            <a:ext cx="8424936" cy="2123658"/>
          </a:xfrm>
          <a:prstGeom prst="rect">
            <a:avLst/>
          </a:prstGeom>
        </p:spPr>
        <p:txBody>
          <a:bodyPr wrap="square">
            <a:spAutoFit/>
          </a:bodyPr>
          <a:lstStyle/>
          <a:p>
            <a:pPr algn="ctr"/>
            <a:r>
              <a:rPr lang="es-ES" sz="2200" b="1" dirty="0">
                <a:solidFill>
                  <a:schemeClr val="bg1"/>
                </a:solidFill>
                <a:effectLst>
                  <a:glow rad="114300">
                    <a:srgbClr val="2A1500"/>
                  </a:glow>
                </a:effectLst>
              </a:rPr>
              <a:t>Unas diferencias que van más allá de los achaques </a:t>
            </a:r>
            <a:r>
              <a:rPr lang="es-ES" sz="2200" b="1" dirty="0" smtClean="0">
                <a:solidFill>
                  <a:schemeClr val="bg1"/>
                </a:solidFill>
                <a:effectLst>
                  <a:glow rad="114300">
                    <a:srgbClr val="2A1500"/>
                  </a:glow>
                </a:effectLst>
              </a:rPr>
              <a:t>físicos </a:t>
            </a:r>
            <a:r>
              <a:rPr lang="es-ES" sz="2200" b="1" dirty="0">
                <a:solidFill>
                  <a:schemeClr val="bg1"/>
                </a:solidFill>
                <a:effectLst>
                  <a:glow rad="114300">
                    <a:srgbClr val="2A1500"/>
                  </a:glow>
                </a:effectLst>
              </a:rPr>
              <a:t>también las encontramos, por ejemplo, en las emociones que predominan. El caso es que en todas las dimensiones que condicionan el estado de una </a:t>
            </a:r>
            <a:r>
              <a:rPr lang="es-ES" sz="2200" b="1" dirty="0" smtClean="0">
                <a:solidFill>
                  <a:schemeClr val="bg1"/>
                </a:solidFill>
                <a:effectLst>
                  <a:glow rad="114300">
                    <a:srgbClr val="2A1500"/>
                  </a:glow>
                </a:effectLst>
              </a:rPr>
              <a:t>persona, </a:t>
            </a:r>
            <a:r>
              <a:rPr lang="es-ES" sz="2200" b="1" dirty="0">
                <a:solidFill>
                  <a:schemeClr val="bg1"/>
                </a:solidFill>
                <a:effectLst>
                  <a:glow rad="114300">
                    <a:srgbClr val="2A1500"/>
                  </a:glow>
                </a:effectLst>
              </a:rPr>
              <a:t>influye mucho el grado de actividad que mantenga. ¡Sigue leyendo para descubrir la importancia de llevar un envejecimiento activo para nuestro bienestar!</a:t>
            </a:r>
          </a:p>
        </p:txBody>
      </p:sp>
    </p:spTree>
    <p:extLst>
      <p:ext uri="{BB962C8B-B14F-4D97-AF65-F5344CB8AC3E}">
        <p14:creationId xmlns:p14="http://schemas.microsoft.com/office/powerpoint/2010/main" val="736400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b="764"/>
          <a:stretch/>
        </p:blipFill>
        <p:spPr>
          <a:xfrm>
            <a:off x="0" y="2286"/>
            <a:ext cx="9144000" cy="5141214"/>
          </a:xfrm>
          <a:prstGeom prst="rect">
            <a:avLst/>
          </a:prstGeom>
        </p:spPr>
      </p:pic>
      <p:sp>
        <p:nvSpPr>
          <p:cNvPr id="5" name="Rectángulo 4"/>
          <p:cNvSpPr/>
          <p:nvPr/>
        </p:nvSpPr>
        <p:spPr>
          <a:xfrm>
            <a:off x="1331640" y="2110085"/>
            <a:ext cx="6912768" cy="1138773"/>
          </a:xfrm>
          <a:prstGeom prst="rect">
            <a:avLst/>
          </a:prstGeom>
        </p:spPr>
        <p:txBody>
          <a:bodyPr wrap="square">
            <a:spAutoFit/>
          </a:bodyPr>
          <a:lstStyle/>
          <a:p>
            <a:pPr algn="ctr"/>
            <a:r>
              <a:rPr lang="es-ES" sz="2400" b="1" dirty="0">
                <a:solidFill>
                  <a:schemeClr val="bg1"/>
                </a:solidFill>
                <a:effectLst>
                  <a:glow rad="101600">
                    <a:srgbClr val="2A1500"/>
                  </a:glow>
                </a:effectLst>
              </a:rPr>
              <a:t>“Cuando me dicen que soy demasiado viejo para hacer una cosa, procuro hacerla enseguida</a:t>
            </a:r>
            <a:r>
              <a:rPr lang="es-ES" sz="2400" b="1" dirty="0" smtClean="0">
                <a:solidFill>
                  <a:schemeClr val="bg1"/>
                </a:solidFill>
                <a:effectLst>
                  <a:glow rad="101600">
                    <a:srgbClr val="2A1500"/>
                  </a:glow>
                </a:effectLst>
              </a:rPr>
              <a:t>”.</a:t>
            </a:r>
          </a:p>
          <a:p>
            <a:pPr algn="ctr"/>
            <a:r>
              <a:rPr lang="es-ES" sz="2000" b="1" i="1" dirty="0" smtClean="0">
                <a:solidFill>
                  <a:schemeClr val="bg1"/>
                </a:solidFill>
                <a:effectLst>
                  <a:glow rad="101600">
                    <a:srgbClr val="2A1500"/>
                  </a:glow>
                </a:effectLst>
              </a:rPr>
              <a:t>Pablo </a:t>
            </a:r>
            <a:r>
              <a:rPr lang="es-ES" sz="2000" b="1" i="1" dirty="0">
                <a:solidFill>
                  <a:schemeClr val="bg1"/>
                </a:solidFill>
                <a:effectLst>
                  <a:glow rad="101600">
                    <a:srgbClr val="2A1500"/>
                  </a:glow>
                </a:effectLst>
              </a:rPr>
              <a:t>Picasso</a:t>
            </a:r>
          </a:p>
        </p:txBody>
      </p:sp>
    </p:spTree>
    <p:extLst>
      <p:ext uri="{BB962C8B-B14F-4D97-AF65-F5344CB8AC3E}">
        <p14:creationId xmlns:p14="http://schemas.microsoft.com/office/powerpoint/2010/main" val="19056193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rotWithShape="1">
          <a:blip r:embed="rId2">
            <a:extLst>
              <a:ext uri="{28A0092B-C50C-407E-A947-70E740481C1C}">
                <a14:useLocalDpi xmlns:a14="http://schemas.microsoft.com/office/drawing/2010/main" val="0"/>
              </a:ext>
            </a:extLst>
          </a:blip>
          <a:srcRect b="957"/>
          <a:stretch/>
        </p:blipFill>
        <p:spPr>
          <a:xfrm>
            <a:off x="0" y="2286"/>
            <a:ext cx="9144000" cy="5141214"/>
          </a:xfrm>
          <a:prstGeom prst="rect">
            <a:avLst/>
          </a:prstGeom>
        </p:spPr>
      </p:pic>
      <p:sp>
        <p:nvSpPr>
          <p:cNvPr id="2" name="Rectángulo 1"/>
          <p:cNvSpPr/>
          <p:nvPr/>
        </p:nvSpPr>
        <p:spPr>
          <a:xfrm>
            <a:off x="323528" y="669093"/>
            <a:ext cx="5400600" cy="3877985"/>
          </a:xfrm>
          <a:prstGeom prst="rect">
            <a:avLst/>
          </a:prstGeom>
        </p:spPr>
        <p:txBody>
          <a:bodyPr wrap="square">
            <a:spAutoFit/>
          </a:bodyPr>
          <a:lstStyle/>
          <a:p>
            <a:pPr algn="ctr"/>
            <a:r>
              <a:rPr lang="es-ES" sz="2400" b="1" dirty="0">
                <a:solidFill>
                  <a:schemeClr val="bg1"/>
                </a:solidFill>
                <a:effectLst>
                  <a:glow rad="101600">
                    <a:srgbClr val="2A1500"/>
                  </a:glow>
                </a:effectLst>
              </a:rPr>
              <a:t>Nuestro estado psicológico influye en nuestra longevidad y calidad de vida</a:t>
            </a:r>
            <a:r>
              <a:rPr lang="es-ES" sz="2400" b="1" dirty="0" smtClean="0">
                <a:solidFill>
                  <a:schemeClr val="bg1"/>
                </a:solidFill>
                <a:effectLst>
                  <a:glow rad="101600">
                    <a:srgbClr val="2A1500"/>
                  </a:glow>
                </a:effectLst>
              </a:rPr>
              <a:t>.</a:t>
            </a:r>
          </a:p>
          <a:p>
            <a:pPr algn="ctr"/>
            <a:endParaRPr lang="es-ES" sz="2200" b="1" dirty="0">
              <a:solidFill>
                <a:schemeClr val="bg1"/>
              </a:solidFill>
              <a:effectLst>
                <a:glow rad="101600">
                  <a:srgbClr val="2A1500"/>
                </a:glow>
              </a:effectLst>
            </a:endParaRPr>
          </a:p>
          <a:p>
            <a:pPr algn="ctr"/>
            <a:r>
              <a:rPr lang="es-ES" sz="2200" b="1" dirty="0">
                <a:solidFill>
                  <a:schemeClr val="bg1"/>
                </a:solidFill>
                <a:effectLst>
                  <a:glow rad="101600">
                    <a:srgbClr val="2A1500"/>
                  </a:glow>
                </a:effectLst>
              </a:rPr>
              <a:t>En los últimos siglos hemos mejorado de forma notable nuestra higiene y cuidado personal. Tenemos más conocimientos sobre las enfermedades y sobre cómo tratarlas. Se aboga por la seguridad en los distintos ámbitos de la vida. Todo ello tiene un resultado claro: cada vez hay más personas que viven más años.</a:t>
            </a:r>
          </a:p>
        </p:txBody>
      </p:sp>
    </p:spTree>
    <p:extLst>
      <p:ext uri="{BB962C8B-B14F-4D97-AF65-F5344CB8AC3E}">
        <p14:creationId xmlns:p14="http://schemas.microsoft.com/office/powerpoint/2010/main" val="1616544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extLst>
              <a:ext uri="{28A0092B-C50C-407E-A947-70E740481C1C}">
                <a14:useLocalDpi xmlns:a14="http://schemas.microsoft.com/office/drawing/2010/main" val="0"/>
              </a:ext>
            </a:extLst>
          </a:blip>
          <a:srcRect b="957"/>
          <a:stretch/>
        </p:blipFill>
        <p:spPr>
          <a:xfrm>
            <a:off x="0" y="2286"/>
            <a:ext cx="9144000" cy="5141214"/>
          </a:xfrm>
          <a:prstGeom prst="rect">
            <a:avLst/>
          </a:prstGeom>
        </p:spPr>
      </p:pic>
      <p:sp>
        <p:nvSpPr>
          <p:cNvPr id="6" name="Rectángulo 5"/>
          <p:cNvSpPr/>
          <p:nvPr/>
        </p:nvSpPr>
        <p:spPr>
          <a:xfrm>
            <a:off x="506099" y="1518008"/>
            <a:ext cx="8136904" cy="2123658"/>
          </a:xfrm>
          <a:prstGeom prst="rect">
            <a:avLst/>
          </a:prstGeom>
        </p:spPr>
        <p:txBody>
          <a:bodyPr wrap="square">
            <a:spAutoFit/>
          </a:bodyPr>
          <a:lstStyle/>
          <a:p>
            <a:pPr algn="ctr"/>
            <a:r>
              <a:rPr lang="es-ES" sz="2200" b="1" dirty="0">
                <a:solidFill>
                  <a:schemeClr val="bg1"/>
                </a:solidFill>
                <a:effectLst>
                  <a:glow rad="114300">
                    <a:schemeClr val="bg2">
                      <a:lumMod val="10000"/>
                    </a:schemeClr>
                  </a:glow>
                </a:effectLst>
              </a:rPr>
              <a:t>Pero no solo influye la mejoría de nuestra salud física, también lo hace la de la salud mental. Aunque de forma tradicional el estado psicológico de la persona se ha relegado a un segundo plano, colocando al plano físico por delante, esto ha empezado a cambiar. Tanto es así, que es un factor fundamental en los estudios que se llevan a cabo actualmente sobre el envejecimiento.</a:t>
            </a:r>
          </a:p>
        </p:txBody>
      </p:sp>
    </p:spTree>
    <p:extLst>
      <p:ext uri="{BB962C8B-B14F-4D97-AF65-F5344CB8AC3E}">
        <p14:creationId xmlns:p14="http://schemas.microsoft.com/office/powerpoint/2010/main" val="135316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b="967"/>
          <a:stretch/>
        </p:blipFill>
        <p:spPr>
          <a:xfrm>
            <a:off x="0" y="2286"/>
            <a:ext cx="9144000" cy="5141214"/>
          </a:xfrm>
          <a:prstGeom prst="rect">
            <a:avLst/>
          </a:prstGeom>
        </p:spPr>
      </p:pic>
      <p:sp>
        <p:nvSpPr>
          <p:cNvPr id="5" name="Rectángulo 4"/>
          <p:cNvSpPr/>
          <p:nvPr/>
        </p:nvSpPr>
        <p:spPr>
          <a:xfrm>
            <a:off x="368132" y="2730862"/>
            <a:ext cx="8424936" cy="1785104"/>
          </a:xfrm>
          <a:prstGeom prst="rect">
            <a:avLst/>
          </a:prstGeom>
        </p:spPr>
        <p:txBody>
          <a:bodyPr wrap="square">
            <a:spAutoFit/>
          </a:bodyPr>
          <a:lstStyle/>
          <a:p>
            <a:pPr algn="ctr"/>
            <a:r>
              <a:rPr lang="es-ES" sz="2200" b="1" dirty="0">
                <a:solidFill>
                  <a:schemeClr val="bg1"/>
                </a:solidFill>
                <a:effectLst>
                  <a:glow rad="101600">
                    <a:schemeClr val="tx1"/>
                  </a:glow>
                </a:effectLst>
              </a:rPr>
              <a:t>Así, por ejemplo, se ha encontrado que la capacidad cognitiva, la valoración que hacemos nosotros mismos de nuestra propia salud, el sentirnos útiles y que participemos en actividades a </a:t>
            </a:r>
            <a:r>
              <a:rPr lang="es-ES" sz="2200" b="1" dirty="0" smtClean="0">
                <a:solidFill>
                  <a:schemeClr val="bg1"/>
                </a:solidFill>
                <a:effectLst>
                  <a:glow rad="101600">
                    <a:schemeClr val="tx1"/>
                  </a:glow>
                </a:effectLst>
              </a:rPr>
              <a:t>diario, </a:t>
            </a:r>
            <a:r>
              <a:rPr lang="es-ES" sz="2200" b="1" dirty="0">
                <a:solidFill>
                  <a:schemeClr val="bg1"/>
                </a:solidFill>
                <a:effectLst>
                  <a:glow rad="101600">
                    <a:schemeClr val="tx1"/>
                  </a:glow>
                </a:effectLst>
              </a:rPr>
              <a:t>son los mejores predictores de longevidad. ¿Qué remarca esto? La importancia del envejecimiento activo para nuestra calidad de vida.</a:t>
            </a:r>
          </a:p>
        </p:txBody>
      </p:sp>
    </p:spTree>
    <p:extLst>
      <p:ext uri="{BB962C8B-B14F-4D97-AF65-F5344CB8AC3E}">
        <p14:creationId xmlns:p14="http://schemas.microsoft.com/office/powerpoint/2010/main" val="2104115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3">
            <a:extLst>
              <a:ext uri="{28A0092B-C50C-407E-A947-70E740481C1C}">
                <a14:useLocalDpi xmlns:a14="http://schemas.microsoft.com/office/drawing/2010/main" val="0"/>
              </a:ext>
            </a:extLst>
          </a:blip>
          <a:srcRect b="562"/>
          <a:stretch/>
        </p:blipFill>
        <p:spPr>
          <a:xfrm>
            <a:off x="0" y="2286"/>
            <a:ext cx="9144000" cy="5141214"/>
          </a:xfrm>
          <a:prstGeom prst="rect">
            <a:avLst/>
          </a:prstGeom>
        </p:spPr>
      </p:pic>
      <p:sp>
        <p:nvSpPr>
          <p:cNvPr id="6" name="Rectángulo 5"/>
          <p:cNvSpPr/>
          <p:nvPr/>
        </p:nvSpPr>
        <p:spPr>
          <a:xfrm>
            <a:off x="323528" y="1633899"/>
            <a:ext cx="8496944" cy="3170099"/>
          </a:xfrm>
          <a:prstGeom prst="rect">
            <a:avLst/>
          </a:prstGeom>
        </p:spPr>
        <p:txBody>
          <a:bodyPr wrap="square">
            <a:spAutoFit/>
          </a:bodyPr>
          <a:lstStyle/>
          <a:p>
            <a:pPr algn="ctr"/>
            <a:r>
              <a:rPr lang="es-ES" sz="2400" b="1" dirty="0">
                <a:solidFill>
                  <a:schemeClr val="bg1"/>
                </a:solidFill>
                <a:effectLst>
                  <a:glow rad="101600">
                    <a:srgbClr val="1E0F00"/>
                  </a:glow>
                </a:effectLst>
              </a:rPr>
              <a:t>¿Qué supone el envejecimiento activo</a:t>
            </a:r>
            <a:r>
              <a:rPr lang="es-ES" sz="2400" b="1" dirty="0" smtClean="0">
                <a:solidFill>
                  <a:schemeClr val="bg1"/>
                </a:solidFill>
                <a:effectLst>
                  <a:glow rad="101600">
                    <a:srgbClr val="1E0F00"/>
                  </a:glow>
                </a:effectLst>
              </a:rPr>
              <a:t>?</a:t>
            </a:r>
          </a:p>
          <a:p>
            <a:pPr algn="ctr"/>
            <a:endParaRPr lang="es-ES" sz="2200" b="1" dirty="0">
              <a:solidFill>
                <a:schemeClr val="bg1"/>
              </a:solidFill>
              <a:effectLst>
                <a:glow rad="101600">
                  <a:srgbClr val="1E0F00"/>
                </a:glow>
              </a:effectLst>
            </a:endParaRPr>
          </a:p>
          <a:p>
            <a:pPr algn="ctr"/>
            <a:r>
              <a:rPr lang="es-ES" sz="2200" b="1" dirty="0">
                <a:solidFill>
                  <a:schemeClr val="bg1"/>
                </a:solidFill>
                <a:effectLst>
                  <a:glow rad="101600">
                    <a:srgbClr val="1E0F00"/>
                  </a:glow>
                </a:effectLst>
              </a:rPr>
              <a:t>El envejecimiento activo tiene como consecuencia e implica la participación a nivel social de las personas </a:t>
            </a:r>
            <a:r>
              <a:rPr lang="es-ES" sz="2200" b="1" dirty="0" smtClean="0">
                <a:solidFill>
                  <a:schemeClr val="bg1"/>
                </a:solidFill>
                <a:effectLst>
                  <a:glow rad="101600">
                    <a:srgbClr val="1E0F00"/>
                  </a:glow>
                </a:effectLst>
              </a:rPr>
              <a:t>mayores, </a:t>
            </a:r>
            <a:r>
              <a:rPr lang="es-ES" sz="2200" b="1" dirty="0">
                <a:solidFill>
                  <a:schemeClr val="bg1"/>
                </a:solidFill>
                <a:effectLst>
                  <a:glow rad="101600">
                    <a:srgbClr val="1E0F00"/>
                  </a:glow>
                </a:effectLst>
              </a:rPr>
              <a:t>al igual que seguir buscando y descubriendo nuevas experiencias que potencien su aprendizaje y les resulten placenteras. También implica el desarrollo individual, la autorrealización y el bienestar a lo largo de los años. Es decir, busca el envejecimiento exitoso de las personas, de manera que los “achaques” mermen su bienestar lo menos posible.</a:t>
            </a:r>
          </a:p>
        </p:txBody>
      </p:sp>
    </p:spTree>
    <p:extLst>
      <p:ext uri="{BB962C8B-B14F-4D97-AF65-F5344CB8AC3E}">
        <p14:creationId xmlns:p14="http://schemas.microsoft.com/office/powerpoint/2010/main" val="3045985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 y="2286"/>
            <a:ext cx="9137904" cy="5138928"/>
          </a:xfrm>
          <a:prstGeom prst="rect">
            <a:avLst/>
          </a:prstGeom>
        </p:spPr>
      </p:pic>
      <p:sp>
        <p:nvSpPr>
          <p:cNvPr id="6" name="Rectángulo 5"/>
          <p:cNvSpPr/>
          <p:nvPr/>
        </p:nvSpPr>
        <p:spPr>
          <a:xfrm>
            <a:off x="4644008" y="1161437"/>
            <a:ext cx="4176464" cy="2800767"/>
          </a:xfrm>
          <a:prstGeom prst="rect">
            <a:avLst/>
          </a:prstGeom>
        </p:spPr>
        <p:txBody>
          <a:bodyPr wrap="square">
            <a:spAutoFit/>
          </a:bodyPr>
          <a:lstStyle/>
          <a:p>
            <a:pPr algn="ctr"/>
            <a:r>
              <a:rPr lang="es-ES" sz="2200" b="1" dirty="0">
                <a:solidFill>
                  <a:schemeClr val="bg1"/>
                </a:solidFill>
                <a:effectLst>
                  <a:glow rad="101600">
                    <a:schemeClr val="tx1"/>
                  </a:glow>
                </a:effectLst>
                <a:latin typeface="+mj-lt"/>
              </a:rPr>
              <a:t>Para ello, hay que tener en cuenta la edad de la persona, su salud física, su salud psicológica, su eficacia cognitiva, su competencia a nivel social, su productividad, su autocontrol personal y su satisfacción en la vida a nivel general.</a:t>
            </a:r>
          </a:p>
        </p:txBody>
      </p:sp>
    </p:spTree>
    <p:extLst>
      <p:ext uri="{BB962C8B-B14F-4D97-AF65-F5344CB8AC3E}">
        <p14:creationId xmlns:p14="http://schemas.microsoft.com/office/powerpoint/2010/main" val="1922462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extLst>
              <a:ext uri="{28A0092B-C50C-407E-A947-70E740481C1C}">
                <a14:useLocalDpi xmlns:a14="http://schemas.microsoft.com/office/drawing/2010/main" val="0"/>
              </a:ext>
            </a:extLst>
          </a:blip>
          <a:srcRect l="389" t="892" r="341" b="892"/>
          <a:stretch/>
        </p:blipFill>
        <p:spPr>
          <a:xfrm>
            <a:off x="0" y="0"/>
            <a:ext cx="9144000" cy="5143500"/>
          </a:xfrm>
          <a:prstGeom prst="rect">
            <a:avLst/>
          </a:prstGeom>
        </p:spPr>
      </p:pic>
      <p:sp>
        <p:nvSpPr>
          <p:cNvPr id="6" name="Rectángulo 5"/>
          <p:cNvSpPr/>
          <p:nvPr/>
        </p:nvSpPr>
        <p:spPr>
          <a:xfrm>
            <a:off x="395536" y="2997408"/>
            <a:ext cx="8352928" cy="1446550"/>
          </a:xfrm>
          <a:prstGeom prst="rect">
            <a:avLst/>
          </a:prstGeom>
        </p:spPr>
        <p:txBody>
          <a:bodyPr wrap="square">
            <a:spAutoFit/>
          </a:bodyPr>
          <a:lstStyle/>
          <a:p>
            <a:pPr algn="ctr"/>
            <a:r>
              <a:rPr lang="es-ES" sz="2200" b="1" dirty="0">
                <a:solidFill>
                  <a:schemeClr val="bg1"/>
                </a:solidFill>
                <a:effectLst>
                  <a:glow rad="101600">
                    <a:srgbClr val="2A1500"/>
                  </a:glow>
                </a:effectLst>
                <a:latin typeface="+mj-lt"/>
              </a:rPr>
              <a:t>Estar bien en estos componentes se puede conseguir trabajando tres áreas básicas: evitando las enfermedades y las discapacidades, manteniendo unas altas funciones cognitivas y físicas, y fomentando el compromiso con la vida que tengamos cuando lleguemos a la vejez.</a:t>
            </a:r>
          </a:p>
        </p:txBody>
      </p:sp>
    </p:spTree>
    <p:extLst>
      <p:ext uri="{BB962C8B-B14F-4D97-AF65-F5344CB8AC3E}">
        <p14:creationId xmlns:p14="http://schemas.microsoft.com/office/powerpoint/2010/main" val="2273702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t="841" b="761"/>
          <a:stretch/>
        </p:blipFill>
        <p:spPr>
          <a:xfrm>
            <a:off x="0" y="0"/>
            <a:ext cx="9144000" cy="5143500"/>
          </a:xfrm>
          <a:prstGeom prst="rect">
            <a:avLst/>
          </a:prstGeom>
        </p:spPr>
      </p:pic>
      <p:sp>
        <p:nvSpPr>
          <p:cNvPr id="5" name="Rectángulo 4"/>
          <p:cNvSpPr/>
          <p:nvPr/>
        </p:nvSpPr>
        <p:spPr>
          <a:xfrm>
            <a:off x="293084" y="1507825"/>
            <a:ext cx="8568952" cy="2154436"/>
          </a:xfrm>
          <a:prstGeom prst="rect">
            <a:avLst/>
          </a:prstGeom>
        </p:spPr>
        <p:txBody>
          <a:bodyPr wrap="square">
            <a:spAutoFit/>
          </a:bodyPr>
          <a:lstStyle/>
          <a:p>
            <a:pPr algn="ctr"/>
            <a:r>
              <a:rPr lang="es-ES" sz="2400" b="1" dirty="0">
                <a:solidFill>
                  <a:schemeClr val="bg1"/>
                </a:solidFill>
                <a:effectLst>
                  <a:glow rad="127000">
                    <a:srgbClr val="1E0F00"/>
                  </a:glow>
                </a:effectLst>
                <a:latin typeface="+mj-lt"/>
              </a:rPr>
              <a:t>¿Qué favorece el envejecimiento activo</a:t>
            </a:r>
            <a:r>
              <a:rPr lang="es-ES" sz="2400" b="1" dirty="0" smtClean="0">
                <a:solidFill>
                  <a:schemeClr val="bg1"/>
                </a:solidFill>
                <a:effectLst>
                  <a:glow rad="127000">
                    <a:srgbClr val="1E0F00"/>
                  </a:glow>
                </a:effectLst>
                <a:latin typeface="+mj-lt"/>
              </a:rPr>
              <a:t>?</a:t>
            </a:r>
          </a:p>
          <a:p>
            <a:pPr algn="ctr"/>
            <a:endParaRPr lang="es-ES" sz="2200" b="1" dirty="0">
              <a:solidFill>
                <a:schemeClr val="bg1"/>
              </a:solidFill>
              <a:effectLst>
                <a:glow rad="127000">
                  <a:srgbClr val="1E0F00"/>
                </a:glow>
              </a:effectLst>
              <a:latin typeface="+mj-lt"/>
            </a:endParaRPr>
          </a:p>
          <a:p>
            <a:pPr algn="ctr"/>
            <a:r>
              <a:rPr lang="es-ES" sz="2200" b="1" dirty="0">
                <a:solidFill>
                  <a:schemeClr val="bg1"/>
                </a:solidFill>
                <a:effectLst>
                  <a:glow rad="127000">
                    <a:srgbClr val="1E0F00"/>
                  </a:glow>
                </a:effectLst>
                <a:latin typeface="+mj-lt"/>
              </a:rPr>
              <a:t>Nuestra manera de actuar, de pensar y de </a:t>
            </a:r>
            <a:r>
              <a:rPr lang="es-ES" sz="2200" b="1" dirty="0" smtClean="0">
                <a:solidFill>
                  <a:schemeClr val="bg1"/>
                </a:solidFill>
                <a:effectLst>
                  <a:glow rad="127000">
                    <a:srgbClr val="1E0F00"/>
                  </a:glow>
                </a:effectLst>
                <a:latin typeface="+mj-lt"/>
              </a:rPr>
              <a:t>sentir, </a:t>
            </a:r>
            <a:r>
              <a:rPr lang="es-ES" sz="2200" b="1" dirty="0">
                <a:solidFill>
                  <a:schemeClr val="bg1"/>
                </a:solidFill>
                <a:effectLst>
                  <a:glow rad="127000">
                    <a:srgbClr val="1E0F00"/>
                  </a:glow>
                </a:effectLst>
                <a:latin typeface="+mj-lt"/>
              </a:rPr>
              <a:t>influyen en nuestra salud, en nuestra participación a nivel social y nuestra seguridad en la vejez. Es decir, juegan un papel en que tengamos un envejecimiento activo. Así, nuestro estilo de vida va a condicionar mucho nuestra salud.</a:t>
            </a:r>
          </a:p>
        </p:txBody>
      </p:sp>
    </p:spTree>
    <p:extLst>
      <p:ext uri="{BB962C8B-B14F-4D97-AF65-F5344CB8AC3E}">
        <p14:creationId xmlns:p14="http://schemas.microsoft.com/office/powerpoint/2010/main" val="476650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6" name="Rectángulo 5"/>
          <p:cNvSpPr/>
          <p:nvPr/>
        </p:nvSpPr>
        <p:spPr>
          <a:xfrm>
            <a:off x="395536" y="2752348"/>
            <a:ext cx="8352928" cy="2123658"/>
          </a:xfrm>
          <a:prstGeom prst="rect">
            <a:avLst/>
          </a:prstGeom>
        </p:spPr>
        <p:txBody>
          <a:bodyPr wrap="square">
            <a:spAutoFit/>
          </a:bodyPr>
          <a:lstStyle/>
          <a:p>
            <a:pPr algn="ctr"/>
            <a:r>
              <a:rPr lang="es-ES" sz="2200" b="1" dirty="0">
                <a:solidFill>
                  <a:schemeClr val="bg1"/>
                </a:solidFill>
                <a:effectLst>
                  <a:glow rad="101600">
                    <a:schemeClr val="bg2">
                      <a:lumMod val="10000"/>
                    </a:schemeClr>
                  </a:glow>
                </a:effectLst>
              </a:rPr>
              <a:t>Por ejemplo, la frecuencia con la que hacemos tareas mentales es un factor protector de la salud mental. Por lo tanto, es recomendable realizar actividades como crucigramas, sudokus o jugar al ajedrez para evitar el deterioro cognitivo asociado a las demencias. Pero, aparte de ejercitar la memoria, la atención o la concentración, hay más cosas a tener en cuenta.</a:t>
            </a:r>
          </a:p>
        </p:txBody>
      </p:sp>
    </p:spTree>
    <p:extLst>
      <p:ext uri="{BB962C8B-B14F-4D97-AF65-F5344CB8AC3E}">
        <p14:creationId xmlns:p14="http://schemas.microsoft.com/office/powerpoint/2010/main" val="25044827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rotWithShape="1">
          <a:blip r:embed="rId2">
            <a:extLst>
              <a:ext uri="{28A0092B-C50C-407E-A947-70E740481C1C}">
                <a14:useLocalDpi xmlns:a14="http://schemas.microsoft.com/office/drawing/2010/main" val="0"/>
              </a:ext>
            </a:extLst>
          </a:blip>
          <a:srcRect t="367" b="1065"/>
          <a:stretch/>
        </p:blipFill>
        <p:spPr>
          <a:xfrm>
            <a:off x="0" y="0"/>
            <a:ext cx="9144000" cy="5143500"/>
          </a:xfrm>
          <a:prstGeom prst="rect">
            <a:avLst/>
          </a:prstGeom>
        </p:spPr>
      </p:pic>
      <p:sp>
        <p:nvSpPr>
          <p:cNvPr id="6" name="Rectángulo 5"/>
          <p:cNvSpPr/>
          <p:nvPr/>
        </p:nvSpPr>
        <p:spPr>
          <a:xfrm>
            <a:off x="467544" y="555526"/>
            <a:ext cx="8208912" cy="1446550"/>
          </a:xfrm>
          <a:prstGeom prst="rect">
            <a:avLst/>
          </a:prstGeom>
        </p:spPr>
        <p:txBody>
          <a:bodyPr wrap="square">
            <a:spAutoFit/>
          </a:bodyPr>
          <a:lstStyle/>
          <a:p>
            <a:pPr algn="ctr"/>
            <a:r>
              <a:rPr lang="es-ES" sz="2200" b="1" dirty="0">
                <a:solidFill>
                  <a:schemeClr val="bg1"/>
                </a:solidFill>
                <a:effectLst>
                  <a:glow rad="114300">
                    <a:srgbClr val="2A1500"/>
                  </a:glow>
                </a:effectLst>
                <a:latin typeface="+mj-lt"/>
              </a:rPr>
              <a:t>También es relevante en el envejecimiento </a:t>
            </a:r>
            <a:r>
              <a:rPr lang="es-ES" sz="2200" b="1" dirty="0" smtClean="0">
                <a:solidFill>
                  <a:schemeClr val="bg1"/>
                </a:solidFill>
                <a:effectLst>
                  <a:glow rad="114300">
                    <a:srgbClr val="2A1500"/>
                  </a:glow>
                </a:effectLst>
                <a:latin typeface="+mj-lt"/>
              </a:rPr>
              <a:t>activo, </a:t>
            </a:r>
            <a:r>
              <a:rPr lang="es-ES" sz="2200" b="1" dirty="0">
                <a:solidFill>
                  <a:schemeClr val="bg1"/>
                </a:solidFill>
                <a:effectLst>
                  <a:glow rad="114300">
                    <a:srgbClr val="2A1500"/>
                  </a:glow>
                </a:effectLst>
                <a:latin typeface="+mj-lt"/>
              </a:rPr>
              <a:t>que la persona se sienta competente en su día a día dentro de lo posible. Verse capaz de seguir controlando su propia vida o sus condiciones de </a:t>
            </a:r>
            <a:r>
              <a:rPr lang="es-ES" sz="2200" b="1" dirty="0" smtClean="0">
                <a:solidFill>
                  <a:schemeClr val="bg1"/>
                </a:solidFill>
                <a:effectLst>
                  <a:glow rad="114300">
                    <a:srgbClr val="2A1500"/>
                  </a:glow>
                </a:effectLst>
                <a:latin typeface="+mj-lt"/>
              </a:rPr>
              <a:t>salud, </a:t>
            </a:r>
            <a:r>
              <a:rPr lang="es-ES" sz="2200" b="1" dirty="0">
                <a:solidFill>
                  <a:schemeClr val="bg1"/>
                </a:solidFill>
                <a:effectLst>
                  <a:glow rad="114300">
                    <a:srgbClr val="2A1500"/>
                  </a:glow>
                </a:effectLst>
                <a:latin typeface="+mj-lt"/>
              </a:rPr>
              <a:t>va a ayudar a la persona a fomentar su autoestima y su bienestar.</a:t>
            </a:r>
          </a:p>
        </p:txBody>
      </p:sp>
    </p:spTree>
    <p:extLst>
      <p:ext uri="{BB962C8B-B14F-4D97-AF65-F5344CB8AC3E}">
        <p14:creationId xmlns:p14="http://schemas.microsoft.com/office/powerpoint/2010/main" val="1598096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extLst>
              <a:ext uri="{28A0092B-C50C-407E-A947-70E740481C1C}">
                <a14:useLocalDpi xmlns:a14="http://schemas.microsoft.com/office/drawing/2010/main" val="0"/>
              </a:ext>
            </a:extLst>
          </a:blip>
          <a:srcRect t="-1" b="661"/>
          <a:stretch/>
        </p:blipFill>
        <p:spPr>
          <a:xfrm>
            <a:off x="0" y="2286"/>
            <a:ext cx="9144000" cy="5141214"/>
          </a:xfrm>
          <a:prstGeom prst="rect">
            <a:avLst/>
          </a:prstGeom>
        </p:spPr>
      </p:pic>
      <p:sp>
        <p:nvSpPr>
          <p:cNvPr id="6" name="Rectángulo 5"/>
          <p:cNvSpPr/>
          <p:nvPr/>
        </p:nvSpPr>
        <p:spPr>
          <a:xfrm>
            <a:off x="704350" y="1508159"/>
            <a:ext cx="7735300" cy="2123658"/>
          </a:xfrm>
          <a:prstGeom prst="rect">
            <a:avLst/>
          </a:prstGeom>
        </p:spPr>
        <p:txBody>
          <a:bodyPr wrap="square">
            <a:spAutoFit/>
          </a:bodyPr>
          <a:lstStyle/>
          <a:p>
            <a:pPr algn="ctr"/>
            <a:r>
              <a:rPr lang="es-ES" sz="2200" b="1" dirty="0">
                <a:solidFill>
                  <a:schemeClr val="bg1"/>
                </a:solidFill>
                <a:effectLst>
                  <a:glow rad="101600">
                    <a:srgbClr val="220000"/>
                  </a:glow>
                </a:effectLst>
                <a:latin typeface="+mj-lt"/>
              </a:rPr>
              <a:t>Por último, se ha encontrado que poder recobrarse o no de una enfermedad, se ve influido por cómo la persona afronta las situaciones de estrés generadas. En este sentido, evitarlas no nos va ayudar en nada, mientras que si tratamos de hacerles frente de manera activa, tendremos más papeletas de sobrevivir… ¡Fomenta el envejecimiento activo!</a:t>
            </a:r>
          </a:p>
        </p:txBody>
      </p:sp>
    </p:spTree>
    <p:extLst>
      <p:ext uri="{BB962C8B-B14F-4D97-AF65-F5344CB8AC3E}">
        <p14:creationId xmlns:p14="http://schemas.microsoft.com/office/powerpoint/2010/main" val="27018384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p:cNvPicPr>
            <a:picLocks noChangeAspect="1"/>
          </p:cNvPicPr>
          <p:nvPr/>
        </p:nvPicPr>
        <p:blipFill rotWithShape="1">
          <a:blip r:embed="rId2">
            <a:extLst>
              <a:ext uri="{28A0092B-C50C-407E-A947-70E740481C1C}">
                <a14:useLocalDpi xmlns:a14="http://schemas.microsoft.com/office/drawing/2010/main" val="0"/>
              </a:ext>
            </a:extLst>
          </a:blip>
          <a:srcRect b="562"/>
          <a:stretch/>
        </p:blipFill>
        <p:spPr>
          <a:xfrm>
            <a:off x="0" y="2286"/>
            <a:ext cx="9144000" cy="5141214"/>
          </a:xfrm>
          <a:prstGeom prst="rect">
            <a:avLst/>
          </a:prstGeom>
        </p:spPr>
      </p:pic>
      <p:sp>
        <p:nvSpPr>
          <p:cNvPr id="17" name="Rectángulo 16"/>
          <p:cNvSpPr/>
          <p:nvPr/>
        </p:nvSpPr>
        <p:spPr>
          <a:xfrm>
            <a:off x="1741109" y="2006077"/>
            <a:ext cx="5670376" cy="1138773"/>
          </a:xfrm>
          <a:prstGeom prst="rect">
            <a:avLst/>
          </a:prstGeom>
        </p:spPr>
        <p:txBody>
          <a:bodyPr wrap="square">
            <a:spAutoFit/>
          </a:bodyPr>
          <a:lstStyle/>
          <a:p>
            <a:pPr algn="ctr"/>
            <a:r>
              <a:rPr lang="es-ES" sz="2400" b="1" dirty="0">
                <a:solidFill>
                  <a:schemeClr val="bg1"/>
                </a:solidFill>
                <a:effectLst>
                  <a:glow rad="127000">
                    <a:srgbClr val="2A1500"/>
                  </a:glow>
                </a:effectLst>
              </a:rPr>
              <a:t>“Una bella ancianidad es, ordinariamente, la recompensa de una bella vida</a:t>
            </a:r>
            <a:r>
              <a:rPr lang="es-ES" sz="2400" b="1" dirty="0" smtClean="0">
                <a:solidFill>
                  <a:schemeClr val="bg1"/>
                </a:solidFill>
                <a:effectLst>
                  <a:glow rad="127000">
                    <a:srgbClr val="2A1500"/>
                  </a:glow>
                </a:effectLst>
              </a:rPr>
              <a:t>”.</a:t>
            </a:r>
          </a:p>
          <a:p>
            <a:pPr algn="ctr"/>
            <a:r>
              <a:rPr lang="es-ES" sz="2000" b="1" i="1" dirty="0" smtClean="0">
                <a:solidFill>
                  <a:schemeClr val="bg1"/>
                </a:solidFill>
                <a:effectLst>
                  <a:glow rad="127000">
                    <a:srgbClr val="2A1500"/>
                  </a:glow>
                </a:effectLst>
              </a:rPr>
              <a:t>Pitágoras</a:t>
            </a:r>
            <a:endParaRPr lang="es-ES" sz="2000" b="1" i="1" dirty="0">
              <a:solidFill>
                <a:schemeClr val="bg1"/>
              </a:solidFill>
              <a:effectLst>
                <a:glow rad="127000">
                  <a:srgbClr val="2A1500"/>
                </a:glow>
              </a:effectLst>
            </a:endParaRPr>
          </a:p>
        </p:txBody>
      </p:sp>
    </p:spTree>
    <p:extLst>
      <p:ext uri="{BB962C8B-B14F-4D97-AF65-F5344CB8AC3E}">
        <p14:creationId xmlns:p14="http://schemas.microsoft.com/office/powerpoint/2010/main" val="4047081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extLst>
              <a:ext uri="{28A0092B-C50C-407E-A947-70E740481C1C}">
                <a14:useLocalDpi xmlns:a14="http://schemas.microsoft.com/office/drawing/2010/main" val="0"/>
              </a:ext>
            </a:extLst>
          </a:blip>
          <a:srcRect b="511"/>
          <a:stretch/>
        </p:blipFill>
        <p:spPr>
          <a:xfrm>
            <a:off x="0" y="0"/>
            <a:ext cx="9144000" cy="5143500"/>
          </a:xfrm>
          <a:prstGeom prst="rect">
            <a:avLst/>
          </a:prstGeom>
        </p:spPr>
      </p:pic>
      <p:sp>
        <p:nvSpPr>
          <p:cNvPr id="7" name="CuadroTexto 6"/>
          <p:cNvSpPr txBox="1"/>
          <p:nvPr/>
        </p:nvSpPr>
        <p:spPr>
          <a:xfrm>
            <a:off x="2479927" y="1275606"/>
            <a:ext cx="4193713" cy="2246769"/>
          </a:xfrm>
          <a:prstGeom prst="rect">
            <a:avLst/>
          </a:prstGeom>
          <a:noFill/>
        </p:spPr>
        <p:txBody>
          <a:bodyPr wrap="none" rtlCol="0">
            <a:spAutoFit/>
          </a:bodyPr>
          <a:lstStyle/>
          <a:p>
            <a:pPr algn="ctr"/>
            <a:r>
              <a:rPr lang="es-ES" sz="1400" b="1" dirty="0" smtClean="0">
                <a:solidFill>
                  <a:schemeClr val="bg1"/>
                </a:solidFill>
                <a:latin typeface="+mj-lt"/>
              </a:rPr>
              <a:t>Texto:</a:t>
            </a:r>
          </a:p>
          <a:p>
            <a:pPr algn="ctr"/>
            <a:r>
              <a:rPr lang="es-ES" sz="1400" b="1" i="1" dirty="0" smtClean="0">
                <a:solidFill>
                  <a:schemeClr val="bg1"/>
                </a:solidFill>
                <a:latin typeface="+mj-lt"/>
              </a:rPr>
              <a:t>Laura Reguera</a:t>
            </a:r>
          </a:p>
          <a:p>
            <a:pPr algn="ctr"/>
            <a:endParaRPr lang="es-ES" sz="1400" b="1" dirty="0" smtClean="0">
              <a:solidFill>
                <a:schemeClr val="bg1"/>
              </a:solidFill>
              <a:latin typeface="+mj-lt"/>
            </a:endParaRPr>
          </a:p>
          <a:p>
            <a:pPr algn="ctr"/>
            <a:endParaRPr lang="es-ES" sz="1400" b="1" dirty="0">
              <a:solidFill>
                <a:schemeClr val="bg1"/>
              </a:solidFill>
              <a:latin typeface="+mj-lt"/>
            </a:endParaRPr>
          </a:p>
          <a:p>
            <a:pPr algn="ctr"/>
            <a:r>
              <a:rPr lang="es-ES" sz="1400" b="1" dirty="0" smtClean="0">
                <a:solidFill>
                  <a:schemeClr val="bg1"/>
                </a:solidFill>
                <a:latin typeface="+mj-lt"/>
              </a:rPr>
              <a:t>Música:</a:t>
            </a:r>
          </a:p>
          <a:p>
            <a:pPr algn="ctr"/>
            <a:r>
              <a:rPr lang="fr-FR" sz="1400" b="1" dirty="0">
                <a:solidFill>
                  <a:schemeClr val="bg1"/>
                </a:solidFill>
                <a:latin typeface="+mj-lt"/>
              </a:rPr>
              <a:t>Mohamed Rouane - Hereux dans la tristesse (My way)</a:t>
            </a:r>
            <a:endParaRPr lang="es-ES" sz="1400" b="1" dirty="0" smtClean="0">
              <a:solidFill>
                <a:schemeClr val="bg1"/>
              </a:solidFill>
              <a:latin typeface="+mj-lt"/>
            </a:endParaRPr>
          </a:p>
          <a:p>
            <a:pPr algn="ctr"/>
            <a:endParaRPr lang="es-ES" sz="1400" b="1" dirty="0">
              <a:solidFill>
                <a:schemeClr val="bg1"/>
              </a:solidFill>
              <a:latin typeface="+mj-lt"/>
            </a:endParaRPr>
          </a:p>
          <a:p>
            <a:pPr algn="ctr"/>
            <a:r>
              <a:rPr lang="es-ES" sz="1400" b="1" dirty="0" smtClean="0">
                <a:solidFill>
                  <a:schemeClr val="bg1"/>
                </a:solidFill>
                <a:latin typeface="+mj-lt"/>
              </a:rPr>
              <a:t>Realización general:</a:t>
            </a:r>
          </a:p>
          <a:p>
            <a:pPr algn="ctr"/>
            <a:r>
              <a:rPr lang="es-ES" sz="1400" b="1" i="1" dirty="0" smtClean="0">
                <a:solidFill>
                  <a:schemeClr val="bg1"/>
                </a:solidFill>
                <a:latin typeface="+mj-lt"/>
              </a:rPr>
              <a:t>Rodrigo Valencia Cardona</a:t>
            </a:r>
          </a:p>
          <a:p>
            <a:pPr algn="ctr"/>
            <a:r>
              <a:rPr lang="es-ES" sz="1400" b="1" dirty="0" smtClean="0">
                <a:solidFill>
                  <a:schemeClr val="bg1"/>
                </a:solidFill>
                <a:latin typeface="+mj-lt"/>
              </a:rPr>
              <a:t>Medellín-Colombia</a:t>
            </a:r>
            <a:endParaRPr lang="es-ES" sz="1400" b="1" dirty="0">
              <a:solidFill>
                <a:schemeClr val="bg1"/>
              </a:solidFill>
              <a:latin typeface="+mj-lt"/>
            </a:endParaRPr>
          </a:p>
        </p:txBody>
      </p:sp>
    </p:spTree>
    <p:extLst>
      <p:ext uri="{BB962C8B-B14F-4D97-AF65-F5344CB8AC3E}">
        <p14:creationId xmlns:p14="http://schemas.microsoft.com/office/powerpoint/2010/main" val="1901642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3000"/>
                                        <p:tgtEl>
                                          <p:spTgt spid="7"/>
                                        </p:tgtEl>
                                      </p:cBhvr>
                                    </p:animEffect>
                                    <p:anim calcmode="lin" valueType="num">
                                      <p:cBhvr>
                                        <p:cTn id="8" dur="3000" fill="hold"/>
                                        <p:tgtEl>
                                          <p:spTgt spid="7"/>
                                        </p:tgtEl>
                                        <p:attrNameLst>
                                          <p:attrName>ppt_x</p:attrName>
                                        </p:attrNameLst>
                                      </p:cBhvr>
                                      <p:tavLst>
                                        <p:tav tm="0">
                                          <p:val>
                                            <p:strVal val="#ppt_x"/>
                                          </p:val>
                                        </p:tav>
                                        <p:tav tm="100000">
                                          <p:val>
                                            <p:strVal val="#ppt_x"/>
                                          </p:val>
                                        </p:tav>
                                      </p:tavLst>
                                    </p:anim>
                                    <p:anim calcmode="lin" valueType="num">
                                      <p:cBhvr>
                                        <p:cTn id="9" dur="3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dirty="0">
                <a:solidFill>
                  <a:srgbClr val="000000"/>
                </a:solidFill>
                <a:latin typeface="Kristen ITC" panose="03050502040202030202" pitchFamily="66" charset="0"/>
                <a:cs typeface="Arial" panose="020B0604020202020204" pitchFamily="34" charset="0"/>
              </a:rPr>
              <a:t>¿Te ha gustado?</a:t>
            </a:r>
            <a:r>
              <a:rPr lang="es-ES" altLang="es-ES" sz="3600" dirty="0">
                <a:solidFill>
                  <a:srgbClr val="000000"/>
                </a:solidFill>
                <a:latin typeface="Kristen ITC" panose="03050502040202030202" pitchFamily="66" charset="0"/>
                <a:cs typeface="Arial" panose="020B0604020202020204" pitchFamily="34" charset="0"/>
              </a:rPr>
              <a:t> </a:t>
            </a:r>
            <a:br>
              <a:rPr lang="es-ES" altLang="es-ES" sz="3600" dirty="0">
                <a:solidFill>
                  <a:srgbClr val="000000"/>
                </a:solidFill>
                <a:latin typeface="Kristen ITC" panose="03050502040202030202" pitchFamily="66" charset="0"/>
                <a:cs typeface="Arial" panose="020B0604020202020204" pitchFamily="34" charset="0"/>
              </a:rPr>
            </a:br>
            <a:r>
              <a:rPr lang="es-ES" altLang="es-ES" sz="3300" dirty="0">
                <a:solidFill>
                  <a:srgbClr val="000000"/>
                </a:solidFill>
                <a:latin typeface="Kristen ITC" panose="03050502040202030202" pitchFamily="66" charset="0"/>
                <a:cs typeface="Arial" panose="020B0604020202020204" pitchFamily="34" charset="0"/>
              </a:rPr>
              <a:t>Puedes ver más entrando </a:t>
            </a:r>
            <a:br>
              <a:rPr lang="es-ES" altLang="es-ES" sz="3300" dirty="0">
                <a:solidFill>
                  <a:srgbClr val="000000"/>
                </a:solidFill>
                <a:latin typeface="Kristen ITC" panose="03050502040202030202" pitchFamily="66" charset="0"/>
                <a:cs typeface="Arial" panose="020B0604020202020204" pitchFamily="34" charset="0"/>
              </a:rPr>
            </a:br>
            <a:r>
              <a:rPr lang="es-ES" altLang="es-ES" sz="3300" b="1" dirty="0">
                <a:solidFill>
                  <a:srgbClr val="40F903"/>
                </a:solidFill>
                <a:latin typeface="Kristen ITC" panose="03050502040202030202" pitchFamily="66" charset="0"/>
                <a:cs typeface="Arial" panose="020B0604020202020204" pitchFamily="34" charset="0"/>
                <a:hlinkClick r:id="rId2"/>
              </a:rPr>
              <a:t>Aquí</a:t>
            </a:r>
            <a:endParaRPr lang="es-ES" altLang="es-ES" sz="3300" b="1" dirty="0">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2821"/>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29583</TotalTime>
  <Words>863</Words>
  <Application>Microsoft Office PowerPoint</Application>
  <PresentationFormat>Presentación en pantalla (16:9)</PresentationFormat>
  <Paragraphs>37</Paragraphs>
  <Slides>17</Slides>
  <Notes>1</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17</vt:i4>
      </vt:variant>
    </vt:vector>
  </HeadingPairs>
  <TitlesOfParts>
    <vt:vector size="22" baseType="lpstr">
      <vt:lpstr>Arial</vt:lpstr>
      <vt:lpstr>Arkwright</vt:lpstr>
      <vt:lpstr>Calibri</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2534</cp:revision>
  <dcterms:created xsi:type="dcterms:W3CDTF">2012-12-20T15:47:10Z</dcterms:created>
  <dcterms:modified xsi:type="dcterms:W3CDTF">2019-02-07T01:44:13Z</dcterms:modified>
</cp:coreProperties>
</file>