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3"/>
  </p:notesMasterIdLst>
  <p:sldIdLst>
    <p:sldId id="314" r:id="rId3"/>
    <p:sldId id="316" r:id="rId4"/>
    <p:sldId id="317" r:id="rId5"/>
    <p:sldId id="318" r:id="rId6"/>
    <p:sldId id="319" r:id="rId7"/>
    <p:sldId id="320" r:id="rId8"/>
    <p:sldId id="321" r:id="rId9"/>
    <p:sldId id="322" r:id="rId10"/>
    <p:sldId id="327" r:id="rId11"/>
    <p:sldId id="329" r:id="rId12"/>
    <p:sldId id="330" r:id="rId13"/>
    <p:sldId id="331" r:id="rId14"/>
    <p:sldId id="332" r:id="rId15"/>
    <p:sldId id="333" r:id="rId16"/>
    <p:sldId id="334" r:id="rId17"/>
    <p:sldId id="335" r:id="rId18"/>
    <p:sldId id="336" r:id="rId19"/>
    <p:sldId id="337" r:id="rId20"/>
    <p:sldId id="345" r:id="rId21"/>
    <p:sldId id="346" r:id="rId22"/>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ZafyitMLE6JTibqYOUXOQ==" hashData="cOl5gGYD6KxQqjgJT9QxTQ3cUbJkyvbqgAG582pN7julIOHAfiLHGD1Z1jYLdgGL5BSYurawMrQq9dmDrrABuw=="/>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61300"/>
    <a:srgbClr val="3E1F00"/>
    <a:srgbClr val="422100"/>
    <a:srgbClr val="002A00"/>
    <a:srgbClr val="0D2329"/>
    <a:srgbClr val="602E04"/>
    <a:srgbClr val="163D46"/>
    <a:srgbClr val="09191D"/>
    <a:srgbClr val="091625"/>
    <a:srgbClr val="DDDD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67" autoAdjust="0"/>
    <p:restoredTop sz="97336" autoAdjust="0"/>
  </p:normalViewPr>
  <p:slideViewPr>
    <p:cSldViewPr>
      <p:cViewPr varScale="1">
        <p:scale>
          <a:sx n="89" d="100"/>
          <a:sy n="89" d="100"/>
        </p:scale>
        <p:origin x="174" y="7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468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19/05/2017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19/05/2017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19/05/2017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19/05/2017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19/05/2017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19/05/2017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19/05/2017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19/05/2017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19/05/2017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19/05/2017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19/05/2017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19/05/2017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495156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19/05/2017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268628327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3300" kern="1200">
          <a:solidFill>
            <a:schemeClr val="tx2"/>
          </a:solidFill>
          <a:latin typeface="+mj-lt"/>
          <a:ea typeface="+mj-ea"/>
          <a:cs typeface="+mj-cs"/>
        </a:defRPr>
      </a:lvl1pPr>
      <a:lvl2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57175" indent="-257175" algn="l" rtl="0" fontAlgn="base">
        <a:spcBef>
          <a:spcPct val="20000"/>
        </a:spcBef>
        <a:spcAft>
          <a:spcPct val="0"/>
        </a:spcAft>
        <a:buChar char="•"/>
        <a:defRPr sz="2400" kern="1200">
          <a:solidFill>
            <a:schemeClr val="tx1"/>
          </a:solidFill>
          <a:latin typeface="+mn-lt"/>
          <a:ea typeface="+mn-ea"/>
          <a:cs typeface="+mn-cs"/>
        </a:defRPr>
      </a:lvl1pPr>
      <a:lvl2pPr marL="557213" indent="-214313" algn="l" rtl="0" fontAlgn="base">
        <a:spcBef>
          <a:spcPct val="20000"/>
        </a:spcBef>
        <a:spcAft>
          <a:spcPct val="0"/>
        </a:spcAft>
        <a:buChar char="–"/>
        <a:defRPr sz="2100" kern="1200">
          <a:solidFill>
            <a:schemeClr val="tx1"/>
          </a:solidFill>
          <a:latin typeface="+mn-lt"/>
          <a:ea typeface="+mn-ea"/>
          <a:cs typeface="+mn-cs"/>
        </a:defRPr>
      </a:lvl2pPr>
      <a:lvl3pPr marL="857250" indent="-171450" algn="l" rtl="0" fontAlgn="base">
        <a:spcBef>
          <a:spcPct val="20000"/>
        </a:spcBef>
        <a:spcAft>
          <a:spcPct val="0"/>
        </a:spcAft>
        <a:buChar char="•"/>
        <a:defRPr sz="1800" kern="1200">
          <a:solidFill>
            <a:schemeClr val="tx1"/>
          </a:solidFill>
          <a:latin typeface="+mn-lt"/>
          <a:ea typeface="+mn-ea"/>
          <a:cs typeface="+mn-cs"/>
        </a:defRPr>
      </a:lvl3pPr>
      <a:lvl4pPr marL="1200150" indent="-171450" algn="l" rtl="0" fontAlgn="base">
        <a:spcBef>
          <a:spcPct val="20000"/>
        </a:spcBef>
        <a:spcAft>
          <a:spcPct val="0"/>
        </a:spcAft>
        <a:buChar char="–"/>
        <a:defRPr sz="1500" kern="1200">
          <a:solidFill>
            <a:schemeClr val="tx1"/>
          </a:solidFill>
          <a:latin typeface="+mn-lt"/>
          <a:ea typeface="+mn-ea"/>
          <a:cs typeface="+mn-cs"/>
        </a:defRPr>
      </a:lvl4pPr>
      <a:lvl5pPr marL="1543050" indent="-171450" algn="l" rtl="0" fontAlgn="base">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E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hyperlink" Target="https://vk.com/mispps" TargetMode="External"/><Relationship Id="rId3" Type="http://schemas.openxmlformats.org/officeDocument/2006/relationships/image" Target="../media/image21.png"/><Relationship Id="rId7" Type="http://schemas.openxmlformats.org/officeDocument/2006/relationships/hyperlink" Target="https://www.facebook.com/mispps" TargetMode="External"/><Relationship Id="rId12" Type="http://schemas.openxmlformats.org/officeDocument/2006/relationships/image" Target="../media/image2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3.png"/><Relationship Id="rId11" Type="http://schemas.openxmlformats.org/officeDocument/2006/relationships/hyperlink" Target="https://plus.google.com/+Mispps/" TargetMode="External"/><Relationship Id="rId5" Type="http://schemas.openxmlformats.org/officeDocument/2006/relationships/image" Target="../media/image22.png"/><Relationship Id="rId10" Type="http://schemas.openxmlformats.org/officeDocument/2006/relationships/image" Target="../media/image2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hristophe Goze - Mañana  wma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2266950"/>
            <a:ext cx="609600" cy="609600"/>
          </a:xfrm>
          <a:prstGeom prst="rect">
            <a:avLst/>
          </a:prstGeom>
        </p:spPr>
      </p:pic>
      <p:pic>
        <p:nvPicPr>
          <p:cNvPr id="6" name="Imagen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8" name="CuadroTexto 7"/>
          <p:cNvSpPr txBox="1"/>
          <p:nvPr/>
        </p:nvSpPr>
        <p:spPr>
          <a:xfrm>
            <a:off x="130082" y="1779662"/>
            <a:ext cx="8880957" cy="830997"/>
          </a:xfrm>
          <a:prstGeom prst="rect">
            <a:avLst/>
          </a:prstGeom>
          <a:noFill/>
        </p:spPr>
        <p:txBody>
          <a:bodyPr wrap="none" rtlCol="0">
            <a:spAutoFit/>
          </a:bodyPr>
          <a:lstStyle/>
          <a:p>
            <a:pPr algn="ctr"/>
            <a:r>
              <a:rPr lang="es-ES" sz="4700" dirty="0" smtClean="0">
                <a:solidFill>
                  <a:schemeClr val="bg1"/>
                </a:solidFill>
                <a:effectLst>
                  <a:glow rad="101600">
                    <a:srgbClr val="221100"/>
                  </a:glow>
                </a:effectLst>
                <a:latin typeface="Alphabet Fantasie" pitchFamily="2" charset="0"/>
              </a:rPr>
              <a:t>El derecho a equivocarse</a:t>
            </a:r>
            <a:endParaRPr lang="es-ES" sz="4700" dirty="0">
              <a:solidFill>
                <a:schemeClr val="bg1"/>
              </a:solidFill>
              <a:effectLst>
                <a:glow rad="101600">
                  <a:srgbClr val="221100"/>
                </a:glow>
              </a:effectLst>
              <a:latin typeface="Alphabet Fantasie" pitchFamily="2" charset="0"/>
            </a:endParaRPr>
          </a:p>
        </p:txBody>
      </p:sp>
    </p:spTree>
    <p:extLst>
      <p:ext uri="{BB962C8B-B14F-4D97-AF65-F5344CB8AC3E}">
        <p14:creationId xmlns:p14="http://schemas.microsoft.com/office/powerpoint/2010/main" val="25907068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4000"/>
                                        <p:tgtEl>
                                          <p:spTgt spid="8"/>
                                        </p:tgtEl>
                                      </p:cBhvr>
                                    </p:animEffect>
                                    <p:anim calcmode="lin" valueType="num">
                                      <p:cBhvr>
                                        <p:cTn id="12" dur="4000" fill="hold"/>
                                        <p:tgtEl>
                                          <p:spTgt spid="8"/>
                                        </p:tgtEl>
                                        <p:attrNameLst>
                                          <p:attrName>ppt_x</p:attrName>
                                        </p:attrNameLst>
                                      </p:cBhvr>
                                      <p:tavLst>
                                        <p:tav tm="0">
                                          <p:val>
                                            <p:strVal val="#ppt_x"/>
                                          </p:val>
                                        </p:tav>
                                        <p:tav tm="100000">
                                          <p:val>
                                            <p:strVal val="#ppt_x"/>
                                          </p:val>
                                        </p:tav>
                                      </p:tavLst>
                                    </p:anim>
                                    <p:anim calcmode="lin" valueType="num">
                                      <p:cBhvr>
                                        <p:cTn id="13" dur="4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bldLst>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5" name="Rectángulo 4"/>
          <p:cNvSpPr/>
          <p:nvPr/>
        </p:nvSpPr>
        <p:spPr>
          <a:xfrm>
            <a:off x="755576" y="2931790"/>
            <a:ext cx="7632848" cy="1754326"/>
          </a:xfrm>
          <a:prstGeom prst="rect">
            <a:avLst/>
          </a:prstGeom>
        </p:spPr>
        <p:txBody>
          <a:bodyPr wrap="square">
            <a:spAutoFit/>
          </a:bodyPr>
          <a:lstStyle/>
          <a:p>
            <a:pPr algn="ctr"/>
            <a:r>
              <a:rPr lang="es-ES" b="1" dirty="0">
                <a:solidFill>
                  <a:srgbClr val="091625"/>
                </a:solidFill>
                <a:effectLst>
                  <a:glow rad="101600">
                    <a:srgbClr val="DDDDDD">
                      <a:alpha val="60000"/>
                    </a:srgbClr>
                  </a:glow>
                </a:effectLst>
                <a:latin typeface="+mj-lt"/>
              </a:rPr>
              <a:t>Con el paso de los años uno aprende a “venderse su propio humo” y se apunta a creer que va teniendo las ideas más claras, que sabe lo que quiere y lo que no quiere, que la experiencia es un grado y todas esas frases hechas que son como buñuelos, apetecibles por fuera y bastante huecos por dentro. Quizás esta actitud se dé por pura autocomplacencia en el mejor de los casos y en el peor porque ¿quién reconocerá su error al elegir el camino vital?</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3" name="Rectángulo 2"/>
          <p:cNvSpPr/>
          <p:nvPr/>
        </p:nvSpPr>
        <p:spPr>
          <a:xfrm>
            <a:off x="611560" y="699542"/>
            <a:ext cx="7920880" cy="1200329"/>
          </a:xfrm>
          <a:prstGeom prst="rect">
            <a:avLst/>
          </a:prstGeom>
          <a:effectLst>
            <a:outerShdw blurRad="38100" dist="12700" dir="5400000" algn="ctr" rotWithShape="0">
              <a:schemeClr val="bg1">
                <a:lumMod val="95000"/>
              </a:schemeClr>
            </a:outerShdw>
          </a:effectLst>
        </p:spPr>
        <p:txBody>
          <a:bodyPr wrap="square">
            <a:spAutoFit/>
          </a:bodyPr>
          <a:lstStyle/>
          <a:p>
            <a:pPr algn="ctr"/>
            <a:r>
              <a:rPr lang="es-ES" b="1" dirty="0">
                <a:effectLst>
                  <a:outerShdw blurRad="50800" dist="38100" dir="2700000" algn="tl" rotWithShape="0">
                    <a:prstClr val="black">
                      <a:alpha val="40000"/>
                    </a:prstClr>
                  </a:outerShdw>
                </a:effectLst>
                <a:latin typeface="+mj-lt"/>
              </a:rPr>
              <a:t>Fuimos adoctrinados para sopesar pros y contras antes de tomar una decisión, a valorar lo aparente y escudriñar lo que queda oculto, a calcular fríamente si vale la pena elegir un determinado trabajo, una </a:t>
            </a:r>
            <a:r>
              <a:rPr lang="es-ES" b="1" dirty="0">
                <a:solidFill>
                  <a:srgbClr val="091625"/>
                </a:solidFill>
                <a:effectLst>
                  <a:outerShdw blurRad="50800" dist="38100" dir="2700000" algn="tl" rotWithShape="0">
                    <a:prstClr val="black">
                      <a:alpha val="40000"/>
                    </a:prstClr>
                  </a:outerShdw>
                </a:effectLst>
                <a:latin typeface="+mj-lt"/>
              </a:rPr>
              <a:t>pareja</a:t>
            </a:r>
            <a:r>
              <a:rPr lang="es-ES" b="1" dirty="0">
                <a:effectLst>
                  <a:outerShdw blurRad="50800" dist="38100" dir="2700000" algn="tl" rotWithShape="0">
                    <a:prstClr val="black">
                      <a:alpha val="40000"/>
                    </a:prstClr>
                  </a:outerShdw>
                </a:effectLst>
                <a:latin typeface="+mj-lt"/>
              </a:rPr>
              <a:t>, el lugar donde vivir, la forma en qué gastar el dinero y hasta las veces que hay que dejar suelta la libido… </a:t>
            </a:r>
          </a:p>
        </p:txBody>
      </p:sp>
    </p:spTree>
    <p:extLst>
      <p:ext uri="{BB962C8B-B14F-4D97-AF65-F5344CB8AC3E}">
        <p14:creationId xmlns:p14="http://schemas.microsoft.com/office/powerpoint/2010/main" val="36271829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Rectángulo 3"/>
          <p:cNvSpPr/>
          <p:nvPr/>
        </p:nvSpPr>
        <p:spPr>
          <a:xfrm>
            <a:off x="1047882" y="3363838"/>
            <a:ext cx="7056784" cy="1477328"/>
          </a:xfrm>
          <a:prstGeom prst="rect">
            <a:avLst/>
          </a:prstGeom>
        </p:spPr>
        <p:txBody>
          <a:bodyPr wrap="square">
            <a:spAutoFit/>
          </a:bodyPr>
          <a:lstStyle/>
          <a:p>
            <a:pPr algn="ctr"/>
            <a:r>
              <a:rPr lang="es-ES" b="1" dirty="0">
                <a:solidFill>
                  <a:schemeClr val="bg1"/>
                </a:solidFill>
                <a:effectLst>
                  <a:glow rad="101600">
                    <a:srgbClr val="261300"/>
                  </a:glow>
                </a:effectLst>
                <a:latin typeface="+mj-lt"/>
              </a:rPr>
              <a:t>… Todo bastante controlado para producirnos los menos sobresaltos posibles. No obstante, a la fuerza ahorcan y cuando ocurre un desastre porque las circunstancias han jugado con cartas trucadas, nos revolvemos contra nosotros </a:t>
            </a:r>
            <a:r>
              <a:rPr lang="es-ES" b="1" dirty="0" smtClean="0">
                <a:solidFill>
                  <a:schemeClr val="bg1"/>
                </a:solidFill>
                <a:effectLst>
                  <a:glow rad="101600">
                    <a:srgbClr val="261300"/>
                  </a:glow>
                </a:effectLst>
                <a:latin typeface="+mj-lt"/>
              </a:rPr>
              <a:t>mismos, </a:t>
            </a:r>
            <a:r>
              <a:rPr lang="es-ES" b="1" dirty="0">
                <a:solidFill>
                  <a:schemeClr val="bg1"/>
                </a:solidFill>
                <a:effectLst>
                  <a:glow rad="101600">
                    <a:srgbClr val="261300"/>
                  </a:glow>
                </a:effectLst>
                <a:latin typeface="+mj-lt"/>
              </a:rPr>
              <a:t>si es que no podemos echarle la culpa del desaguisado a alguien que esté cerca y se deje.</a:t>
            </a:r>
          </a:p>
        </p:txBody>
      </p:sp>
    </p:spTree>
    <p:extLst>
      <p:ext uri="{BB962C8B-B14F-4D97-AF65-F5344CB8AC3E}">
        <p14:creationId xmlns:p14="http://schemas.microsoft.com/office/powerpoint/2010/main" val="41118724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3" name="Rectángulo 2"/>
          <p:cNvSpPr/>
          <p:nvPr/>
        </p:nvSpPr>
        <p:spPr>
          <a:xfrm>
            <a:off x="539552" y="2628657"/>
            <a:ext cx="5040560" cy="2031325"/>
          </a:xfrm>
          <a:prstGeom prst="rect">
            <a:avLst/>
          </a:prstGeom>
          <a:effectLst/>
        </p:spPr>
        <p:txBody>
          <a:bodyPr wrap="square">
            <a:spAutoFit/>
          </a:bodyPr>
          <a:lstStyle/>
          <a:p>
            <a:pPr algn="ctr"/>
            <a:r>
              <a:rPr lang="es-ES" b="1" dirty="0">
                <a:solidFill>
                  <a:schemeClr val="bg1"/>
                </a:solidFill>
                <a:effectLst>
                  <a:glow rad="101600">
                    <a:srgbClr val="091625"/>
                  </a:glow>
                  <a:innerShdw blurRad="114300">
                    <a:prstClr val="black"/>
                  </a:innerShdw>
                </a:effectLst>
                <a:latin typeface="+mj-lt"/>
              </a:rPr>
              <a:t>A estas edades que ya empiezan a ser un poco provectas, descubro con gozo que tengo todo el derecho del mundo a meter la pata y cometer errores. Pese a quien pese.  ¿Qué sería de mi vida si no fuera capaz de dejarme llevar en un momento determinado por la pasión del corazón o la llamada de la niña pequeña que todavía me habita?</a:t>
            </a:r>
          </a:p>
        </p:txBody>
      </p:sp>
    </p:spTree>
    <p:extLst>
      <p:ext uri="{BB962C8B-B14F-4D97-AF65-F5344CB8AC3E}">
        <p14:creationId xmlns:p14="http://schemas.microsoft.com/office/powerpoint/2010/main" val="4107138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3" name="Rectángulo 2"/>
          <p:cNvSpPr/>
          <p:nvPr/>
        </p:nvSpPr>
        <p:spPr>
          <a:xfrm>
            <a:off x="467544" y="3254662"/>
            <a:ext cx="8208912" cy="1200329"/>
          </a:xfrm>
          <a:prstGeom prst="rect">
            <a:avLst/>
          </a:prstGeom>
          <a:effectLst>
            <a:glow rad="101600">
              <a:schemeClr val="accent6">
                <a:satMod val="175000"/>
                <a:alpha val="40000"/>
              </a:schemeClr>
            </a:glow>
          </a:effectLst>
        </p:spPr>
        <p:txBody>
          <a:bodyPr wrap="square">
            <a:spAutoFit/>
          </a:bodyPr>
          <a:lstStyle/>
          <a:p>
            <a:pPr algn="ctr"/>
            <a:r>
              <a:rPr lang="es-ES" b="1" dirty="0">
                <a:solidFill>
                  <a:srgbClr val="0D2329"/>
                </a:solidFill>
                <a:effectLst>
                  <a:glow rad="101600">
                    <a:schemeClr val="accent6">
                      <a:lumMod val="40000"/>
                      <a:lumOff val="60000"/>
                    </a:schemeClr>
                  </a:glow>
                </a:effectLst>
                <a:latin typeface="+mj-lt"/>
              </a:rPr>
              <a:t>¿Por qué tengo que flagelarme si he gastado el dinero en algo que parecía prometer y luego no era más que humo o invertí el tiempo en alguien que no prometió nunca nada pero que daba a entender que sí? ¿Qué más da si agarro un </a:t>
            </a:r>
            <a:r>
              <a:rPr lang="es-ES" b="1" dirty="0" err="1">
                <a:solidFill>
                  <a:srgbClr val="0D2329"/>
                </a:solidFill>
                <a:effectLst>
                  <a:glow rad="101600">
                    <a:schemeClr val="accent6">
                      <a:lumMod val="40000"/>
                      <a:lumOff val="60000"/>
                    </a:schemeClr>
                  </a:glow>
                </a:effectLst>
                <a:latin typeface="+mj-lt"/>
              </a:rPr>
              <a:t>catarrazo</a:t>
            </a:r>
            <a:r>
              <a:rPr lang="es-ES" b="1" dirty="0">
                <a:solidFill>
                  <a:srgbClr val="0D2329"/>
                </a:solidFill>
                <a:effectLst>
                  <a:glow rad="101600">
                    <a:schemeClr val="accent6">
                      <a:lumMod val="40000"/>
                      <a:lumOff val="60000"/>
                    </a:schemeClr>
                  </a:glow>
                </a:effectLst>
                <a:latin typeface="+mj-lt"/>
              </a:rPr>
              <a:t> por bañarme en el mar cuando todavía hace frío si yo iba tras el canto de una sirena?... </a:t>
            </a:r>
          </a:p>
        </p:txBody>
      </p:sp>
    </p:spTree>
    <p:extLst>
      <p:ext uri="{BB962C8B-B14F-4D97-AF65-F5344CB8AC3E}">
        <p14:creationId xmlns:p14="http://schemas.microsoft.com/office/powerpoint/2010/main" val="3575901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Rectángulo 3"/>
          <p:cNvSpPr/>
          <p:nvPr/>
        </p:nvSpPr>
        <p:spPr>
          <a:xfrm>
            <a:off x="395536" y="374342"/>
            <a:ext cx="3384376" cy="1754326"/>
          </a:xfrm>
          <a:prstGeom prst="rect">
            <a:avLst/>
          </a:prstGeom>
        </p:spPr>
        <p:txBody>
          <a:bodyPr wrap="square">
            <a:spAutoFit/>
          </a:bodyPr>
          <a:lstStyle/>
          <a:p>
            <a:pPr algn="ctr"/>
            <a:r>
              <a:rPr lang="es-ES" b="1" dirty="0" smtClean="0">
                <a:solidFill>
                  <a:schemeClr val="bg1"/>
                </a:solidFill>
                <a:effectLst>
                  <a:outerShdw blurRad="63500" dist="38100" dir="2700000" algn="tl">
                    <a:srgbClr val="422100"/>
                  </a:outerShdw>
                </a:effectLst>
              </a:rPr>
              <a:t>... </a:t>
            </a:r>
            <a:r>
              <a:rPr lang="es-ES" b="1" dirty="0">
                <a:solidFill>
                  <a:schemeClr val="bg1"/>
                </a:solidFill>
                <a:effectLst>
                  <a:outerShdw blurRad="63500" dist="38100" dir="2700000" algn="tl">
                    <a:srgbClr val="422100"/>
                  </a:outerShdw>
                </a:effectLst>
              </a:rPr>
              <a:t>¿Qué importancia puede tener reconocer que por mucho que me empeñe en hacer las cosas “bien”, ese concepto es tan volandero como todo lo que pesa menos que el aire?</a:t>
            </a:r>
          </a:p>
        </p:txBody>
      </p:sp>
    </p:spTree>
    <p:extLst>
      <p:ext uri="{BB962C8B-B14F-4D97-AF65-F5344CB8AC3E}">
        <p14:creationId xmlns:p14="http://schemas.microsoft.com/office/powerpoint/2010/main" val="23585995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7" name="Rectángulo 6"/>
          <p:cNvSpPr/>
          <p:nvPr/>
        </p:nvSpPr>
        <p:spPr>
          <a:xfrm>
            <a:off x="5580112" y="339502"/>
            <a:ext cx="3240360" cy="2862322"/>
          </a:xfrm>
          <a:prstGeom prst="rect">
            <a:avLst/>
          </a:prstGeom>
        </p:spPr>
        <p:txBody>
          <a:bodyPr wrap="square">
            <a:spAutoFit/>
          </a:bodyPr>
          <a:lstStyle/>
          <a:p>
            <a:pPr algn="ctr"/>
            <a:r>
              <a:rPr lang="es-ES" b="1" dirty="0">
                <a:solidFill>
                  <a:schemeClr val="bg1"/>
                </a:solidFill>
                <a:effectLst>
                  <a:glow rad="101600">
                    <a:srgbClr val="002A00"/>
                  </a:glow>
                </a:effectLst>
                <a:latin typeface="+mj-lt"/>
              </a:rPr>
              <a:t>Pretender hacer las cosas “correctamente”, sin errar el tiro, viene a ser algo así como la soberbia de querer llevar siempre la razón, es decir, marcar caminos, definir líneas de actuación, pretender incluso que los demás hagan la paella con nuestra receta perfecta y no con la suya del tres al cuarto… </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3" name="Rectángulo 2"/>
          <p:cNvSpPr/>
          <p:nvPr/>
        </p:nvSpPr>
        <p:spPr>
          <a:xfrm>
            <a:off x="3275856" y="3003798"/>
            <a:ext cx="3024336" cy="1754326"/>
          </a:xfrm>
          <a:prstGeom prst="rect">
            <a:avLst/>
          </a:prstGeom>
        </p:spPr>
        <p:txBody>
          <a:bodyPr wrap="square">
            <a:spAutoFit/>
          </a:bodyPr>
          <a:lstStyle/>
          <a:p>
            <a:pPr algn="ctr"/>
            <a:r>
              <a:rPr lang="es-ES" b="1" dirty="0">
                <a:solidFill>
                  <a:schemeClr val="bg1"/>
                </a:solidFill>
                <a:effectLst>
                  <a:glow rad="101600">
                    <a:srgbClr val="163D46"/>
                  </a:glow>
                </a:effectLst>
                <a:latin typeface="+mj-lt"/>
              </a:rPr>
              <a:t>… Y es que nos permitimos muy poco equivocarnos e igual es porque no sabemos ser ecuánimes y somos juez y parte inflexible a la hora de revisar y condenar...</a:t>
            </a:r>
          </a:p>
        </p:txBody>
      </p:sp>
    </p:spTree>
    <p:extLst>
      <p:ext uri="{BB962C8B-B14F-4D97-AF65-F5344CB8AC3E}">
        <p14:creationId xmlns:p14="http://schemas.microsoft.com/office/powerpoint/2010/main" val="23585995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3" name="Rectángulo 2"/>
          <p:cNvSpPr/>
          <p:nvPr/>
        </p:nvSpPr>
        <p:spPr>
          <a:xfrm>
            <a:off x="323528" y="324401"/>
            <a:ext cx="3960440" cy="2031325"/>
          </a:xfrm>
          <a:prstGeom prst="rect">
            <a:avLst/>
          </a:prstGeom>
        </p:spPr>
        <p:txBody>
          <a:bodyPr wrap="square">
            <a:spAutoFit/>
          </a:bodyPr>
          <a:lstStyle/>
          <a:p>
            <a:pPr algn="ctr"/>
            <a:r>
              <a:rPr lang="es-ES" b="1" dirty="0">
                <a:solidFill>
                  <a:schemeClr val="bg1"/>
                </a:solidFill>
                <a:effectLst>
                  <a:glow rad="101600">
                    <a:srgbClr val="3E1F00"/>
                  </a:glow>
                </a:effectLst>
                <a:latin typeface="+mj-lt"/>
              </a:rPr>
              <a:t>... Duras condenas -demasiadas veces- que machacan la autoestima y despellejan el alma, por no contar lo que ocurre en la máquina de pensar que se vuelve cada vez más chirriante por falta del lubricante emocional que permite la amplitud de miras.</a:t>
            </a:r>
          </a:p>
        </p:txBody>
      </p:sp>
    </p:spTree>
    <p:extLst>
      <p:ext uri="{BB962C8B-B14F-4D97-AF65-F5344CB8AC3E}">
        <p14:creationId xmlns:p14="http://schemas.microsoft.com/office/powerpoint/2010/main" val="35540469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Rectángulo 3"/>
          <p:cNvSpPr/>
          <p:nvPr/>
        </p:nvSpPr>
        <p:spPr>
          <a:xfrm>
            <a:off x="467544" y="1779662"/>
            <a:ext cx="3240360" cy="1200329"/>
          </a:xfrm>
          <a:prstGeom prst="rect">
            <a:avLst/>
          </a:prstGeom>
        </p:spPr>
        <p:txBody>
          <a:bodyPr wrap="square">
            <a:spAutoFit/>
          </a:bodyPr>
          <a:lstStyle/>
          <a:p>
            <a:pPr algn="ctr"/>
            <a:r>
              <a:rPr lang="es-ES" b="1" dirty="0">
                <a:solidFill>
                  <a:schemeClr val="bg1"/>
                </a:solidFill>
                <a:effectLst>
                  <a:glow rad="101600">
                    <a:srgbClr val="422100"/>
                  </a:glow>
                </a:effectLst>
                <a:latin typeface="+mj-lt"/>
              </a:rPr>
              <a:t>Estoy feliz de darme cuenta de que, ahora sí, por fin, puedo permitirme el lujo de equivocarme</a:t>
            </a:r>
            <a:r>
              <a:rPr lang="es-ES" b="1" dirty="0" smtClean="0">
                <a:solidFill>
                  <a:schemeClr val="bg1"/>
                </a:solidFill>
                <a:effectLst>
                  <a:glow rad="101600">
                    <a:srgbClr val="422100"/>
                  </a:glow>
                </a:effectLst>
                <a:latin typeface="+mj-lt"/>
              </a:rPr>
              <a:t>… en </a:t>
            </a:r>
            <a:r>
              <a:rPr lang="es-ES" b="1" dirty="0">
                <a:solidFill>
                  <a:schemeClr val="bg1"/>
                </a:solidFill>
                <a:effectLst>
                  <a:glow rad="101600">
                    <a:srgbClr val="422100"/>
                  </a:glow>
                </a:effectLst>
                <a:latin typeface="+mj-lt"/>
              </a:rPr>
              <a:t>lo que sea… </a:t>
            </a:r>
          </a:p>
        </p:txBody>
      </p:sp>
    </p:spTree>
    <p:extLst>
      <p:ext uri="{BB962C8B-B14F-4D97-AF65-F5344CB8AC3E}">
        <p14:creationId xmlns:p14="http://schemas.microsoft.com/office/powerpoint/2010/main" val="42232371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3" name="Rectángulo 2"/>
          <p:cNvSpPr/>
          <p:nvPr/>
        </p:nvSpPr>
        <p:spPr>
          <a:xfrm>
            <a:off x="5508104" y="1393488"/>
            <a:ext cx="3312368" cy="2308324"/>
          </a:xfrm>
          <a:prstGeom prst="rect">
            <a:avLst/>
          </a:prstGeom>
        </p:spPr>
        <p:txBody>
          <a:bodyPr wrap="square">
            <a:spAutoFit/>
          </a:bodyPr>
          <a:lstStyle/>
          <a:p>
            <a:pPr algn="ctr"/>
            <a:r>
              <a:rPr lang="es-ES" b="1" dirty="0">
                <a:solidFill>
                  <a:schemeClr val="bg1"/>
                </a:solidFill>
                <a:effectLst>
                  <a:outerShdw blurRad="63500" dist="38100" dir="2700000" algn="tl">
                    <a:schemeClr val="tx1"/>
                  </a:outerShdw>
                </a:effectLst>
                <a:latin typeface="+mj-lt"/>
              </a:rPr>
              <a:t>… Con un buen margen de </a:t>
            </a:r>
            <a:r>
              <a:rPr lang="es-ES" b="1" dirty="0" smtClean="0">
                <a:solidFill>
                  <a:schemeClr val="bg1"/>
                </a:solidFill>
                <a:effectLst>
                  <a:outerShdw blurRad="63500" dist="38100" dir="2700000" algn="tl">
                    <a:schemeClr val="tx1"/>
                  </a:outerShdw>
                </a:effectLst>
                <a:latin typeface="+mj-lt"/>
              </a:rPr>
              <a:t>actuación, </a:t>
            </a:r>
            <a:r>
              <a:rPr lang="es-ES" b="1" dirty="0">
                <a:solidFill>
                  <a:schemeClr val="bg1"/>
                </a:solidFill>
                <a:effectLst>
                  <a:outerShdw blurRad="63500" dist="38100" dir="2700000" algn="tl">
                    <a:schemeClr val="tx1"/>
                  </a:outerShdw>
                </a:effectLst>
                <a:latin typeface="+mj-lt"/>
              </a:rPr>
              <a:t>duermo mucho más tranquila y no tengo pesadillas que avisen de eventuales meteduras de pata, porque éstas están ya incorporadas al “modus operandi” del que soy dueña y señora.</a:t>
            </a:r>
          </a:p>
        </p:txBody>
      </p:sp>
    </p:spTree>
    <p:extLst>
      <p:ext uri="{BB962C8B-B14F-4D97-AF65-F5344CB8AC3E}">
        <p14:creationId xmlns:p14="http://schemas.microsoft.com/office/powerpoint/2010/main" val="12097526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Rectángulo 3"/>
          <p:cNvSpPr/>
          <p:nvPr/>
        </p:nvSpPr>
        <p:spPr>
          <a:xfrm>
            <a:off x="1115616" y="701283"/>
            <a:ext cx="6912768" cy="646331"/>
          </a:xfrm>
          <a:prstGeom prst="rect">
            <a:avLst/>
          </a:prstGeom>
        </p:spPr>
        <p:txBody>
          <a:bodyPr wrap="square">
            <a:spAutoFit/>
          </a:bodyPr>
          <a:lstStyle/>
          <a:p>
            <a:pPr algn="ctr"/>
            <a:r>
              <a:rPr lang="es-ES" b="1" dirty="0">
                <a:solidFill>
                  <a:srgbClr val="0D2329"/>
                </a:solidFill>
                <a:effectLst>
                  <a:outerShdw blurRad="63500" dist="38100" dir="2700000" algn="tl">
                    <a:schemeClr val="bg1"/>
                  </a:outerShdw>
                </a:effectLst>
                <a:latin typeface="+mj-lt"/>
              </a:rPr>
              <a:t>Por una vez en la vida -y ya era hora- puedo “arrogarme un derecho” sin tener que pedir el refrendo de la “autoridad competente”… </a:t>
            </a:r>
          </a:p>
        </p:txBody>
      </p:sp>
    </p:spTree>
    <p:extLst>
      <p:ext uri="{BB962C8B-B14F-4D97-AF65-F5344CB8AC3E}">
        <p14:creationId xmlns:p14="http://schemas.microsoft.com/office/powerpoint/2010/main" val="35956145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3" name="Rectángulo 2"/>
          <p:cNvSpPr/>
          <p:nvPr/>
        </p:nvSpPr>
        <p:spPr>
          <a:xfrm>
            <a:off x="944748" y="3110646"/>
            <a:ext cx="7272808" cy="1477328"/>
          </a:xfrm>
          <a:prstGeom prst="rect">
            <a:avLst/>
          </a:prstGeom>
        </p:spPr>
        <p:txBody>
          <a:bodyPr wrap="square">
            <a:spAutoFit/>
          </a:bodyPr>
          <a:lstStyle/>
          <a:p>
            <a:pPr algn="ctr"/>
            <a:r>
              <a:rPr lang="es-ES" b="1" dirty="0" smtClean="0">
                <a:solidFill>
                  <a:schemeClr val="bg1"/>
                </a:solidFill>
                <a:effectLst>
                  <a:glow rad="101600">
                    <a:srgbClr val="0D2329"/>
                  </a:glow>
                </a:effectLst>
                <a:latin typeface="+mj-lt"/>
              </a:rPr>
              <a:t>… </a:t>
            </a:r>
            <a:r>
              <a:rPr lang="es-ES" b="1" dirty="0">
                <a:solidFill>
                  <a:schemeClr val="bg1"/>
                </a:solidFill>
                <a:effectLst>
                  <a:glow rad="101600">
                    <a:srgbClr val="0D2329"/>
                  </a:glow>
                </a:effectLst>
                <a:latin typeface="+mj-lt"/>
              </a:rPr>
              <a:t>Por fin </a:t>
            </a:r>
            <a:r>
              <a:rPr lang="es-ES" b="1" dirty="0" smtClean="0">
                <a:solidFill>
                  <a:schemeClr val="bg1"/>
                </a:solidFill>
                <a:effectLst>
                  <a:glow rad="101600">
                    <a:srgbClr val="0D2329"/>
                  </a:glow>
                </a:effectLst>
                <a:latin typeface="+mj-lt"/>
              </a:rPr>
              <a:t>-y </a:t>
            </a:r>
            <a:r>
              <a:rPr lang="es-ES" b="1" dirty="0">
                <a:solidFill>
                  <a:schemeClr val="bg1"/>
                </a:solidFill>
                <a:effectLst>
                  <a:glow rad="101600">
                    <a:srgbClr val="0D2329"/>
                  </a:glow>
                </a:effectLst>
                <a:latin typeface="+mj-lt"/>
              </a:rPr>
              <a:t>ya era hora- en vez de jurar en arameo cuando percibo el fallo cometido, el desliz inopinado o que, una vez más, ésta o aquella persona ha vuelto a jugármela, me permito sentir el derecho a haberme equivocado por presuponer más bondad de la que había, más inteligencia de la declarada o tanta amistad como la que yo misma había dado.</a:t>
            </a:r>
          </a:p>
        </p:txBody>
      </p:sp>
    </p:spTree>
    <p:extLst>
      <p:ext uri="{BB962C8B-B14F-4D97-AF65-F5344CB8AC3E}">
        <p14:creationId xmlns:p14="http://schemas.microsoft.com/office/powerpoint/2010/main" val="1145111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3" name="Rectángulo 2"/>
          <p:cNvSpPr/>
          <p:nvPr/>
        </p:nvSpPr>
        <p:spPr>
          <a:xfrm>
            <a:off x="3097973" y="483518"/>
            <a:ext cx="2959343" cy="707886"/>
          </a:xfrm>
          <a:prstGeom prst="rect">
            <a:avLst/>
          </a:prstGeom>
        </p:spPr>
        <p:txBody>
          <a:bodyPr wrap="square">
            <a:spAutoFit/>
          </a:bodyPr>
          <a:lstStyle/>
          <a:p>
            <a:pPr algn="ctr"/>
            <a:r>
              <a:rPr lang="es-ES" sz="2000" b="1" dirty="0">
                <a:solidFill>
                  <a:srgbClr val="002A00"/>
                </a:solidFill>
                <a:effectLst>
                  <a:outerShdw blurRad="63500" dist="38100" dir="2700000" algn="tl">
                    <a:schemeClr val="tx2">
                      <a:lumMod val="20000"/>
                      <a:lumOff val="80000"/>
                    </a:schemeClr>
                  </a:outerShdw>
                </a:effectLst>
                <a:latin typeface="+mj-lt"/>
              </a:rPr>
              <a:t>No pasa nada mientras yo no le dé importancia... </a:t>
            </a:r>
          </a:p>
        </p:txBody>
      </p:sp>
    </p:spTree>
    <p:extLst>
      <p:ext uri="{BB962C8B-B14F-4D97-AF65-F5344CB8AC3E}">
        <p14:creationId xmlns:p14="http://schemas.microsoft.com/office/powerpoint/2010/main" val="1684214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Rectángulo 3"/>
          <p:cNvSpPr/>
          <p:nvPr/>
        </p:nvSpPr>
        <p:spPr>
          <a:xfrm>
            <a:off x="4878288" y="2571750"/>
            <a:ext cx="3366120" cy="1477328"/>
          </a:xfrm>
          <a:prstGeom prst="rect">
            <a:avLst/>
          </a:prstGeom>
        </p:spPr>
        <p:txBody>
          <a:bodyPr wrap="square">
            <a:spAutoFit/>
          </a:bodyPr>
          <a:lstStyle/>
          <a:p>
            <a:pPr algn="ctr"/>
            <a:r>
              <a:rPr lang="es-ES" b="1" dirty="0">
                <a:solidFill>
                  <a:schemeClr val="bg1"/>
                </a:solidFill>
                <a:effectLst>
                  <a:outerShdw blurRad="63500" dist="38100" dir="2700000" algn="tl">
                    <a:srgbClr val="3E1F00">
                      <a:alpha val="43000"/>
                    </a:srgbClr>
                  </a:outerShdw>
                </a:effectLst>
                <a:latin typeface="+mj-lt"/>
              </a:rPr>
              <a:t>... Y a estas alturas de la </a:t>
            </a:r>
            <a:r>
              <a:rPr lang="es-ES" b="1" dirty="0" smtClean="0">
                <a:solidFill>
                  <a:schemeClr val="bg1"/>
                </a:solidFill>
                <a:effectLst>
                  <a:outerShdw blurRad="63500" dist="38100" dir="2700000" algn="tl">
                    <a:srgbClr val="3E1F00">
                      <a:alpha val="43000"/>
                    </a:srgbClr>
                  </a:outerShdw>
                </a:effectLst>
                <a:latin typeface="+mj-lt"/>
              </a:rPr>
              <a:t>película, </a:t>
            </a:r>
            <a:r>
              <a:rPr lang="es-ES" b="1" dirty="0">
                <a:solidFill>
                  <a:schemeClr val="bg1"/>
                </a:solidFill>
                <a:effectLst>
                  <a:outerShdw blurRad="63500" dist="38100" dir="2700000" algn="tl">
                    <a:srgbClr val="3E1F00">
                      <a:alpha val="43000"/>
                    </a:srgbClr>
                  </a:outerShdw>
                </a:effectLst>
                <a:latin typeface="+mj-lt"/>
              </a:rPr>
              <a:t>cada vez tengo menos ganas de acumular en la mochila problemas o inquietudes que no aportan </a:t>
            </a:r>
            <a:r>
              <a:rPr lang="es-ES" b="1" dirty="0" smtClean="0">
                <a:solidFill>
                  <a:schemeClr val="bg1"/>
                </a:solidFill>
                <a:effectLst>
                  <a:outerShdw blurRad="63500" dist="38100" dir="2700000" algn="tl">
                    <a:srgbClr val="3E1F00">
                      <a:alpha val="43000"/>
                    </a:srgbClr>
                  </a:outerShdw>
                </a:effectLst>
                <a:latin typeface="+mj-lt"/>
              </a:rPr>
              <a:t>nada... </a:t>
            </a:r>
            <a:endParaRPr lang="es-ES" b="1" dirty="0">
              <a:solidFill>
                <a:schemeClr val="bg1"/>
              </a:solidFill>
              <a:effectLst>
                <a:outerShdw blurRad="63500" dist="38100" dir="2700000" algn="tl">
                  <a:srgbClr val="3E1F00">
                    <a:alpha val="43000"/>
                  </a:srgbClr>
                </a:outerShdw>
              </a:effectLst>
              <a:latin typeface="+mj-lt"/>
            </a:endParaRPr>
          </a:p>
        </p:txBody>
      </p:sp>
    </p:spTree>
    <p:extLst>
      <p:ext uri="{BB962C8B-B14F-4D97-AF65-F5344CB8AC3E}">
        <p14:creationId xmlns:p14="http://schemas.microsoft.com/office/powerpoint/2010/main" val="20953510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3" name="Rectángulo 2"/>
          <p:cNvSpPr/>
          <p:nvPr/>
        </p:nvSpPr>
        <p:spPr>
          <a:xfrm>
            <a:off x="3240360" y="339502"/>
            <a:ext cx="3347864" cy="923330"/>
          </a:xfrm>
          <a:prstGeom prst="rect">
            <a:avLst/>
          </a:prstGeom>
        </p:spPr>
        <p:txBody>
          <a:bodyPr wrap="square">
            <a:spAutoFit/>
          </a:bodyPr>
          <a:lstStyle/>
          <a:p>
            <a:pPr algn="ctr"/>
            <a:r>
              <a:rPr lang="es-ES" b="1" dirty="0">
                <a:solidFill>
                  <a:srgbClr val="422100"/>
                </a:solidFill>
                <a:latin typeface="+mj-lt"/>
              </a:rPr>
              <a:t>… No me enfado, tomo nota y para la próxima vez ya estoy avisada… si es que me acuerdo.</a:t>
            </a:r>
          </a:p>
        </p:txBody>
      </p:sp>
    </p:spTree>
    <p:extLst>
      <p:ext uri="{BB962C8B-B14F-4D97-AF65-F5344CB8AC3E}">
        <p14:creationId xmlns:p14="http://schemas.microsoft.com/office/powerpoint/2010/main" val="22746424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Rectángulo 3"/>
          <p:cNvSpPr/>
          <p:nvPr/>
        </p:nvSpPr>
        <p:spPr>
          <a:xfrm>
            <a:off x="1338655" y="555526"/>
            <a:ext cx="6480720" cy="646331"/>
          </a:xfrm>
          <a:prstGeom prst="rect">
            <a:avLst/>
          </a:prstGeom>
        </p:spPr>
        <p:txBody>
          <a:bodyPr wrap="square">
            <a:spAutoFit/>
          </a:bodyPr>
          <a:lstStyle/>
          <a:p>
            <a:pPr algn="ctr"/>
            <a:r>
              <a:rPr lang="es-ES" b="1" dirty="0">
                <a:solidFill>
                  <a:schemeClr val="tx2">
                    <a:lumMod val="50000"/>
                  </a:schemeClr>
                </a:solidFill>
                <a:effectLst>
                  <a:outerShdw blurRad="63500" dist="38100" dir="2700000" algn="tl">
                    <a:schemeClr val="accent1">
                      <a:lumMod val="20000"/>
                      <a:lumOff val="80000"/>
                    </a:schemeClr>
                  </a:outerShdw>
                </a:effectLst>
              </a:rPr>
              <a:t>¿Que me he equivocado? Pues una sonrisa y, por el mismo precio, a seguir pensando que “la vie </a:t>
            </a:r>
            <a:r>
              <a:rPr lang="es-ES" b="1" dirty="0" err="1">
                <a:solidFill>
                  <a:schemeClr val="tx2">
                    <a:lumMod val="50000"/>
                  </a:schemeClr>
                </a:solidFill>
                <a:effectLst>
                  <a:outerShdw blurRad="63500" dist="38100" dir="2700000" algn="tl">
                    <a:schemeClr val="accent1">
                      <a:lumMod val="20000"/>
                      <a:lumOff val="80000"/>
                    </a:schemeClr>
                  </a:outerShdw>
                </a:effectLst>
              </a:rPr>
              <a:t>est</a:t>
            </a:r>
            <a:r>
              <a:rPr lang="es-ES" b="1" dirty="0">
                <a:solidFill>
                  <a:schemeClr val="tx2">
                    <a:lumMod val="50000"/>
                  </a:schemeClr>
                </a:solidFill>
                <a:effectLst>
                  <a:outerShdw blurRad="63500" dist="38100" dir="2700000" algn="tl">
                    <a:schemeClr val="accent1">
                      <a:lumMod val="20000"/>
                      <a:lumOff val="80000"/>
                    </a:schemeClr>
                  </a:outerShdw>
                </a:effectLst>
              </a:rPr>
              <a:t> belle”.</a:t>
            </a:r>
          </a:p>
        </p:txBody>
      </p:sp>
    </p:spTree>
    <p:extLst>
      <p:ext uri="{BB962C8B-B14F-4D97-AF65-F5344CB8AC3E}">
        <p14:creationId xmlns:p14="http://schemas.microsoft.com/office/powerpoint/2010/main" val="1231680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CuadroTexto 3"/>
          <p:cNvSpPr txBox="1"/>
          <p:nvPr/>
        </p:nvSpPr>
        <p:spPr>
          <a:xfrm>
            <a:off x="2778227" y="411510"/>
            <a:ext cx="3606565" cy="1815882"/>
          </a:xfrm>
          <a:prstGeom prst="rect">
            <a:avLst/>
          </a:prstGeom>
          <a:noFill/>
        </p:spPr>
        <p:txBody>
          <a:bodyPr wrap="none" rtlCol="0">
            <a:spAutoFit/>
          </a:bodyPr>
          <a:lstStyle/>
          <a:p>
            <a:pPr algn="ctr"/>
            <a:r>
              <a:rPr lang="es-ES" sz="1400" b="1" dirty="0" smtClean="0">
                <a:solidFill>
                  <a:srgbClr val="002200"/>
                </a:solidFill>
                <a:latin typeface="+mj-lt"/>
              </a:rPr>
              <a:t>Texto: </a:t>
            </a:r>
            <a:r>
              <a:rPr lang="es-ES" sz="1400" b="1" i="1" dirty="0" smtClean="0">
                <a:solidFill>
                  <a:srgbClr val="002200"/>
                </a:solidFill>
                <a:latin typeface="+mj-lt"/>
              </a:rPr>
              <a:t>Cecilia Casado (</a:t>
            </a:r>
            <a:r>
              <a:rPr lang="es-ES" sz="1400" b="1" i="1" dirty="0" err="1" smtClean="0">
                <a:solidFill>
                  <a:srgbClr val="002200"/>
                </a:solidFill>
                <a:latin typeface="+mj-lt"/>
              </a:rPr>
              <a:t>LaAlquimista</a:t>
            </a:r>
            <a:r>
              <a:rPr lang="es-ES" sz="1400" b="1" i="1" dirty="0" smtClean="0">
                <a:solidFill>
                  <a:srgbClr val="002200"/>
                </a:solidFill>
                <a:latin typeface="+mj-lt"/>
              </a:rPr>
              <a:t>)</a:t>
            </a:r>
          </a:p>
          <a:p>
            <a:pPr algn="ctr"/>
            <a:endParaRPr lang="es-ES" sz="1400" b="1" dirty="0">
              <a:solidFill>
                <a:srgbClr val="002200"/>
              </a:solidFill>
              <a:latin typeface="+mj-lt"/>
            </a:endParaRPr>
          </a:p>
          <a:p>
            <a:pPr algn="ctr"/>
            <a:r>
              <a:rPr lang="es-ES" sz="1400" b="1" dirty="0" smtClean="0">
                <a:solidFill>
                  <a:srgbClr val="002200"/>
                </a:solidFill>
                <a:latin typeface="+mj-lt"/>
              </a:rPr>
              <a:t>Fotos propias: </a:t>
            </a:r>
            <a:r>
              <a:rPr lang="es-ES" sz="1400" b="1" i="1" dirty="0" smtClean="0">
                <a:solidFill>
                  <a:srgbClr val="002200"/>
                </a:solidFill>
                <a:latin typeface="+mj-lt"/>
              </a:rPr>
              <a:t>Paisajes Centroamérica-2</a:t>
            </a:r>
          </a:p>
          <a:p>
            <a:pPr algn="ctr"/>
            <a:endParaRPr lang="es-ES" sz="1400" b="1" dirty="0">
              <a:solidFill>
                <a:srgbClr val="002200"/>
              </a:solidFill>
              <a:latin typeface="+mj-lt"/>
            </a:endParaRPr>
          </a:p>
          <a:p>
            <a:pPr algn="ctr"/>
            <a:r>
              <a:rPr lang="es-ES" sz="1400" b="1" dirty="0" smtClean="0">
                <a:solidFill>
                  <a:srgbClr val="002200"/>
                </a:solidFill>
                <a:latin typeface="+mj-lt"/>
              </a:rPr>
              <a:t>Música: </a:t>
            </a:r>
            <a:r>
              <a:rPr lang="es-ES" sz="1400" b="1" dirty="0">
                <a:solidFill>
                  <a:srgbClr val="002200"/>
                </a:solidFill>
                <a:latin typeface="+mj-lt"/>
              </a:rPr>
              <a:t>Mañana - </a:t>
            </a:r>
            <a:r>
              <a:rPr lang="es-ES" sz="1400" b="1" i="1" dirty="0" err="1">
                <a:solidFill>
                  <a:srgbClr val="002200"/>
                </a:solidFill>
                <a:latin typeface="+mj-lt"/>
              </a:rPr>
              <a:t>Christophe</a:t>
            </a:r>
            <a:r>
              <a:rPr lang="es-ES" sz="1400" b="1" i="1" dirty="0">
                <a:solidFill>
                  <a:srgbClr val="002200"/>
                </a:solidFill>
                <a:latin typeface="+mj-lt"/>
              </a:rPr>
              <a:t> </a:t>
            </a:r>
            <a:r>
              <a:rPr lang="es-ES" sz="1400" b="1" i="1" dirty="0" err="1">
                <a:solidFill>
                  <a:srgbClr val="002200"/>
                </a:solidFill>
                <a:latin typeface="+mj-lt"/>
              </a:rPr>
              <a:t>Goze</a:t>
            </a:r>
            <a:endParaRPr lang="es-ES" sz="1400" b="1" i="1" dirty="0" smtClean="0">
              <a:solidFill>
                <a:srgbClr val="002200"/>
              </a:solidFill>
              <a:latin typeface="+mj-lt"/>
            </a:endParaRPr>
          </a:p>
          <a:p>
            <a:pPr algn="ctr"/>
            <a:endParaRPr lang="es-ES" sz="1400" b="1" dirty="0">
              <a:solidFill>
                <a:srgbClr val="002200"/>
              </a:solidFill>
              <a:latin typeface="+mj-lt"/>
            </a:endParaRPr>
          </a:p>
          <a:p>
            <a:pPr algn="ctr"/>
            <a:r>
              <a:rPr lang="es-ES" sz="1400" b="1" dirty="0" smtClean="0">
                <a:solidFill>
                  <a:srgbClr val="002200"/>
                </a:solidFill>
                <a:latin typeface="+mj-lt"/>
              </a:rPr>
              <a:t>Realización general: </a:t>
            </a:r>
            <a:r>
              <a:rPr lang="es-ES" sz="1400" b="1" i="1" dirty="0" smtClean="0">
                <a:solidFill>
                  <a:srgbClr val="002200"/>
                </a:solidFill>
                <a:latin typeface="+mj-lt"/>
              </a:rPr>
              <a:t>Rodrigo Valencia Cardona</a:t>
            </a:r>
          </a:p>
          <a:p>
            <a:pPr algn="ctr"/>
            <a:r>
              <a:rPr lang="es-ES" sz="1400" b="1" dirty="0" smtClean="0">
                <a:solidFill>
                  <a:srgbClr val="002200"/>
                </a:solidFill>
                <a:latin typeface="+mj-lt"/>
              </a:rPr>
              <a:t>Medellín-Colombia</a:t>
            </a:r>
            <a:endParaRPr lang="es-ES" sz="1400" b="1" dirty="0">
              <a:solidFill>
                <a:srgbClr val="002200"/>
              </a:solidFill>
              <a:latin typeface="+mj-lt"/>
            </a:endParaRPr>
          </a:p>
        </p:txBody>
      </p:sp>
    </p:spTree>
    <p:extLst>
      <p:ext uri="{BB962C8B-B14F-4D97-AF65-F5344CB8AC3E}">
        <p14:creationId xmlns:p14="http://schemas.microsoft.com/office/powerpoint/2010/main" val="3289808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ppt_x</p:attrName>
                                        </p:attrNameLst>
                                      </p:cBhvr>
                                      <p:tavLst>
                                        <p:tav tm="0">
                                          <p:val>
                                            <p:strVal val="#ppt_x"/>
                                          </p:val>
                                        </p:tav>
                                        <p:tav tm="100000">
                                          <p:val>
                                            <p:strVal val="#ppt_x"/>
                                          </p:val>
                                        </p:tav>
                                      </p:tavLst>
                                    </p:anim>
                                    <p:anim calcmode="lin" valueType="num">
                                      <p:cBhvr>
                                        <p:cTn id="9"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a:solidFill>
                  <a:srgbClr val="000000"/>
                </a:solidFill>
                <a:latin typeface="Kristen ITC" panose="03050502040202030202" pitchFamily="66" charset="0"/>
                <a:cs typeface="Arial" panose="020B0604020202020204" pitchFamily="34" charset="0"/>
              </a:rPr>
              <a:t>¿Te ha gustado?</a:t>
            </a:r>
            <a:r>
              <a:rPr lang="es-ES" altLang="es-ES" sz="3600">
                <a:solidFill>
                  <a:srgbClr val="000000"/>
                </a:solidFill>
                <a:latin typeface="Kristen ITC" panose="03050502040202030202" pitchFamily="66" charset="0"/>
                <a:cs typeface="Arial" panose="020B0604020202020204" pitchFamily="34" charset="0"/>
              </a:rPr>
              <a:t> </a:t>
            </a:r>
            <a:br>
              <a:rPr lang="es-ES" altLang="es-ES" sz="3600">
                <a:solidFill>
                  <a:srgbClr val="000000"/>
                </a:solidFill>
                <a:latin typeface="Kristen ITC" panose="03050502040202030202" pitchFamily="66" charset="0"/>
                <a:cs typeface="Arial" panose="020B0604020202020204" pitchFamily="34" charset="0"/>
              </a:rPr>
            </a:br>
            <a:r>
              <a:rPr lang="es-ES" altLang="es-ES" sz="3300">
                <a:solidFill>
                  <a:srgbClr val="000000"/>
                </a:solidFill>
                <a:latin typeface="Kristen ITC" panose="03050502040202030202" pitchFamily="66" charset="0"/>
                <a:cs typeface="Arial" panose="020B0604020202020204" pitchFamily="34" charset="0"/>
              </a:rPr>
              <a:t>Puedes ver más entrando </a:t>
            </a:r>
            <a:br>
              <a:rPr lang="es-ES" altLang="es-ES" sz="3300">
                <a:solidFill>
                  <a:srgbClr val="000000"/>
                </a:solidFill>
                <a:latin typeface="Kristen ITC" panose="03050502040202030202" pitchFamily="66" charset="0"/>
                <a:cs typeface="Arial" panose="020B0604020202020204" pitchFamily="34" charset="0"/>
              </a:rPr>
            </a:br>
            <a:r>
              <a:rPr lang="es-ES" altLang="es-ES" sz="3300" b="1">
                <a:solidFill>
                  <a:srgbClr val="40F903"/>
                </a:solidFill>
                <a:latin typeface="Kristen ITC" panose="03050502040202030202" pitchFamily="66" charset="0"/>
                <a:cs typeface="Arial" panose="020B0604020202020204" pitchFamily="34" charset="0"/>
                <a:hlinkClick r:id="rId2"/>
              </a:rPr>
              <a:t>Aquí</a:t>
            </a:r>
            <a:endParaRPr lang="es-ES" altLang="es-ES" sz="33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2147362"/>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28840</TotalTime>
  <Words>821</Words>
  <Application>Microsoft Office PowerPoint</Application>
  <PresentationFormat>Presentación en pantalla (16:9)</PresentationFormat>
  <Paragraphs>28</Paragraphs>
  <Slides>20</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20</vt:i4>
      </vt:variant>
    </vt:vector>
  </HeadingPairs>
  <TitlesOfParts>
    <vt:vector size="26" baseType="lpstr">
      <vt:lpstr>Alphabet Fantasie</vt:lpstr>
      <vt:lpstr>Arial</vt:lpstr>
      <vt:lpstr>Calibri</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2483</cp:revision>
  <dcterms:created xsi:type="dcterms:W3CDTF">2012-12-20T15:47:10Z</dcterms:created>
  <dcterms:modified xsi:type="dcterms:W3CDTF">2017-05-20T01:46:00Z</dcterms:modified>
</cp:coreProperties>
</file>