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sldIdLst>
    <p:sldId id="351" r:id="rId3"/>
    <p:sldId id="329" r:id="rId4"/>
    <p:sldId id="330" r:id="rId5"/>
    <p:sldId id="322" r:id="rId6"/>
    <p:sldId id="337" r:id="rId7"/>
    <p:sldId id="341" r:id="rId8"/>
    <p:sldId id="350" r:id="rId9"/>
    <p:sldId id="349" r:id="rId10"/>
    <p:sldId id="342" r:id="rId11"/>
    <p:sldId id="345" r:id="rId12"/>
    <p:sldId id="340" r:id="rId13"/>
    <p:sldId id="334" r:id="rId14"/>
    <p:sldId id="336" r:id="rId15"/>
    <p:sldId id="332" r:id="rId16"/>
    <p:sldId id="346" r:id="rId17"/>
    <p:sldId id="352" r:id="rId18"/>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SolXVJlHhCQEnQrKRyRFg==" hashData="KwbpDoMWqC93Ae0pfezao4835+qk5GHMKpdGYd6f/7SdkDPggUnE19Pgm7jik30olGfIMIvFrjYFDb3kpLSqR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72600"/>
    <a:srgbClr val="492303"/>
    <a:srgbClr val="573A1D"/>
    <a:srgbClr val="2C2C84"/>
    <a:srgbClr val="004AB8"/>
    <a:srgbClr val="2E1700"/>
    <a:srgbClr val="143740"/>
    <a:srgbClr val="000000"/>
    <a:srgbClr val="9933FF"/>
    <a:srgbClr val="5400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05" autoAdjust="0"/>
    <p:restoredTop sz="97336" autoAdjust="0"/>
  </p:normalViewPr>
  <p:slideViewPr>
    <p:cSldViewPr>
      <p:cViewPr varScale="1">
        <p:scale>
          <a:sx n="92" d="100"/>
          <a:sy n="92" d="100"/>
        </p:scale>
        <p:origin x="576"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17/08/2017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1688154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17/08/2017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405121012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microsoft.com/office/2007/relationships/hdphoto" Target="../media/hdphoto1.wdp"/><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 Id="rId9" Type="http://schemas.microsoft.com/office/2007/relationships/hdphoto" Target="../media/hdphoto2.wdp"/></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vk.com/mispps" TargetMode="External"/><Relationship Id="rId3" Type="http://schemas.openxmlformats.org/officeDocument/2006/relationships/image" Target="../media/image19.png"/><Relationship Id="rId7" Type="http://schemas.openxmlformats.org/officeDocument/2006/relationships/hyperlink" Target="https://www.facebook.com/mispps" TargetMode="External"/><Relationship Id="rId12" Type="http://schemas.openxmlformats.org/officeDocument/2006/relationships/image" Target="../media/image2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1.png"/><Relationship Id="rId11" Type="http://schemas.openxmlformats.org/officeDocument/2006/relationships/hyperlink" Target="https://plus.google.com/+Mispps/" TargetMode="External"/><Relationship Id="rId5" Type="http://schemas.openxmlformats.org/officeDocument/2006/relationships/image" Target="../media/image20.png"/><Relationship Id="rId10" Type="http://schemas.openxmlformats.org/officeDocument/2006/relationships/image" Target="../media/image2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oug Cameron- One thousand loves  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11" name="Imagen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grpSp>
        <p:nvGrpSpPr>
          <p:cNvPr id="9" name="Grupo 8"/>
          <p:cNvGrpSpPr/>
          <p:nvPr/>
        </p:nvGrpSpPr>
        <p:grpSpPr>
          <a:xfrm>
            <a:off x="465397" y="335425"/>
            <a:ext cx="8211059" cy="1392282"/>
            <a:chOff x="155575" y="339502"/>
            <a:chExt cx="9563100" cy="1766946"/>
          </a:xfrm>
        </p:grpSpPr>
        <p:pic>
          <p:nvPicPr>
            <p:cNvPr id="1026" name="Picture 2" descr="Rendered Image"/>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155575" y="339502"/>
              <a:ext cx="9563100" cy="8667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ndered Image"/>
            <p:cNvPicPr>
              <a:picLocks noChangeAspect="1" noChangeArrowheads="1"/>
            </p:cNvPicPr>
            <p:nvPr/>
          </p:nvPicPr>
          <p:blipFill>
            <a:blip r:embed="rId8">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1670954" y="1249197"/>
              <a:ext cx="5981700" cy="8572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471211466"/>
      </p:ext>
    </p:extLst>
  </p:cSld>
  <p:clrMapOvr>
    <a:masterClrMapping/>
  </p:clrMapOvr>
  <mc:AlternateContent xmlns:mc="http://schemas.openxmlformats.org/markup-compatibility/2006" xmlns:p14="http://schemas.microsoft.com/office/powerpoint/2010/main">
    <mc:Choice Requires="p14">
      <p:transition spd="slow" p14:dur="25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750" fill="hold"/>
                                        <p:tgtEl>
                                          <p:spTgt spid="9"/>
                                        </p:tgtEl>
                                        <p:attrNameLst>
                                          <p:attrName>ppt_w</p:attrName>
                                        </p:attrNameLst>
                                      </p:cBhvr>
                                      <p:tavLst>
                                        <p:tav tm="0">
                                          <p:val>
                                            <p:fltVal val="0"/>
                                          </p:val>
                                        </p:tav>
                                        <p:tav tm="100000">
                                          <p:val>
                                            <p:strVal val="#ppt_w"/>
                                          </p:val>
                                        </p:tav>
                                      </p:tavLst>
                                    </p:anim>
                                    <p:anim calcmode="lin" valueType="num">
                                      <p:cBhvr>
                                        <p:cTn id="12" dur="1750" fill="hold"/>
                                        <p:tgtEl>
                                          <p:spTgt spid="9"/>
                                        </p:tgtEl>
                                        <p:attrNameLst>
                                          <p:attrName>ppt_h</p:attrName>
                                        </p:attrNameLst>
                                      </p:cBhvr>
                                      <p:tavLst>
                                        <p:tav tm="0">
                                          <p:val>
                                            <p:fltVal val="0"/>
                                          </p:val>
                                        </p:tav>
                                        <p:tav tm="100000">
                                          <p:val>
                                            <p:strVal val="#ppt_h"/>
                                          </p:val>
                                        </p:tav>
                                      </p:tavLst>
                                    </p:anim>
                                    <p:animEffect transition="in" filter="fade">
                                      <p:cBhvr>
                                        <p:cTn id="13" dur="1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5" name="Rectángulo 14"/>
          <p:cNvSpPr/>
          <p:nvPr/>
        </p:nvSpPr>
        <p:spPr>
          <a:xfrm>
            <a:off x="260104" y="299396"/>
            <a:ext cx="8611831" cy="1631216"/>
          </a:xfrm>
          <a:prstGeom prst="rect">
            <a:avLst/>
          </a:prstGeom>
        </p:spPr>
        <p:txBody>
          <a:bodyPr wrap="square">
            <a:spAutoFit/>
          </a:bodyPr>
          <a:lstStyle/>
          <a:p>
            <a:pPr algn="ctr"/>
            <a:r>
              <a:rPr lang="es-ES" sz="2000" b="1" dirty="0">
                <a:solidFill>
                  <a:schemeClr val="bg1"/>
                </a:solidFill>
                <a:effectLst>
                  <a:glow rad="88900">
                    <a:srgbClr val="000000"/>
                  </a:glow>
                </a:effectLst>
                <a:latin typeface="+mj-lt"/>
              </a:rPr>
              <a:t>Una vez Aristóteles </a:t>
            </a:r>
            <a:r>
              <a:rPr lang="es-ES" sz="2000" b="1" dirty="0" smtClean="0">
                <a:solidFill>
                  <a:schemeClr val="bg1"/>
                </a:solidFill>
                <a:effectLst>
                  <a:glow rad="88900">
                    <a:srgbClr val="000000"/>
                  </a:glow>
                </a:effectLst>
                <a:latin typeface="+mj-lt"/>
              </a:rPr>
              <a:t>dijo: </a:t>
            </a:r>
            <a:r>
              <a:rPr lang="es-ES" sz="2000" b="1" dirty="0">
                <a:solidFill>
                  <a:schemeClr val="bg1"/>
                </a:solidFill>
                <a:effectLst>
                  <a:glow rad="88900">
                    <a:srgbClr val="000000"/>
                  </a:glow>
                </a:effectLst>
                <a:latin typeface="+mj-lt"/>
              </a:rPr>
              <a:t>“Se ha preguntado si conviene amarse a sí mismo con preferencia a todo lo demás o si vale más amar a otro”. Antes de continuar, decir que nos vamos a centrar en su célebre obra “Moral a </a:t>
            </a:r>
            <a:r>
              <a:rPr lang="es-ES" sz="2000" b="1" dirty="0" err="1">
                <a:solidFill>
                  <a:schemeClr val="bg1"/>
                </a:solidFill>
                <a:effectLst>
                  <a:glow rad="88900">
                    <a:srgbClr val="000000"/>
                  </a:glow>
                </a:effectLst>
                <a:latin typeface="+mj-lt"/>
              </a:rPr>
              <a:t>Nicómano</a:t>
            </a:r>
            <a:r>
              <a:rPr lang="es-ES" sz="2000" b="1" dirty="0">
                <a:solidFill>
                  <a:schemeClr val="bg1"/>
                </a:solidFill>
                <a:effectLst>
                  <a:glow rad="88900">
                    <a:srgbClr val="000000"/>
                  </a:glow>
                </a:effectLst>
                <a:latin typeface="+mj-lt"/>
              </a:rPr>
              <a:t>”. Para ser más concretos, iremos directamente al Capítulo VIII del libro noveno, que tituló como “Del egoísmo o amor propio”.</a:t>
            </a:r>
          </a:p>
        </p:txBody>
      </p:sp>
    </p:spTree>
    <p:extLst>
      <p:ext uri="{BB962C8B-B14F-4D97-AF65-F5344CB8AC3E}">
        <p14:creationId xmlns:p14="http://schemas.microsoft.com/office/powerpoint/2010/main" val="3554046916"/>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5" name="Rectángulo 14"/>
          <p:cNvSpPr/>
          <p:nvPr/>
        </p:nvSpPr>
        <p:spPr>
          <a:xfrm>
            <a:off x="260104" y="277885"/>
            <a:ext cx="8611830" cy="1938992"/>
          </a:xfrm>
          <a:prstGeom prst="rect">
            <a:avLst/>
          </a:prstGeom>
        </p:spPr>
        <p:txBody>
          <a:bodyPr wrap="square">
            <a:spAutoFit/>
          </a:bodyPr>
          <a:lstStyle/>
          <a:p>
            <a:pPr algn="ctr"/>
            <a:r>
              <a:rPr lang="es-ES" sz="2000" b="1" dirty="0">
                <a:solidFill>
                  <a:schemeClr val="bg1"/>
                </a:solidFill>
                <a:effectLst>
                  <a:glow rad="88900">
                    <a:srgbClr val="143740"/>
                  </a:glow>
                </a:effectLst>
                <a:latin typeface="+mj-lt"/>
              </a:rPr>
              <a:t>El amor por uno mismo o amor propio según </a:t>
            </a:r>
            <a:r>
              <a:rPr lang="es-ES" sz="2000" b="1" dirty="0" smtClean="0">
                <a:solidFill>
                  <a:schemeClr val="bg1"/>
                </a:solidFill>
                <a:effectLst>
                  <a:glow rad="88900">
                    <a:srgbClr val="143740"/>
                  </a:glow>
                </a:effectLst>
                <a:latin typeface="+mj-lt"/>
              </a:rPr>
              <a:t>Aristóteles:</a:t>
            </a:r>
          </a:p>
          <a:p>
            <a:pPr algn="ctr"/>
            <a:endParaRPr lang="es-ES" sz="2000" b="1" dirty="0">
              <a:solidFill>
                <a:schemeClr val="bg1"/>
              </a:solidFill>
              <a:effectLst>
                <a:glow rad="88900">
                  <a:srgbClr val="143740"/>
                </a:glow>
              </a:effectLst>
              <a:latin typeface="+mj-lt"/>
            </a:endParaRPr>
          </a:p>
          <a:p>
            <a:pPr algn="ctr"/>
            <a:r>
              <a:rPr lang="es-ES" sz="2000" b="1" dirty="0">
                <a:solidFill>
                  <a:schemeClr val="bg1"/>
                </a:solidFill>
                <a:effectLst>
                  <a:glow rad="88900">
                    <a:srgbClr val="143740"/>
                  </a:glow>
                </a:effectLst>
                <a:latin typeface="+mj-lt"/>
              </a:rPr>
              <a:t>A lo largo de este capítulo de la extensa obra de Aristóteles, el filósofo desentraña con labor deductiva lo que él considera que debe ser un hombre virtuoso. En este trabajo, el autor se centra en la comparativa entre el amor a uno mismo o amor propio y egoísmo.</a:t>
            </a:r>
          </a:p>
        </p:txBody>
      </p:sp>
    </p:spTree>
    <p:extLst>
      <p:ext uri="{BB962C8B-B14F-4D97-AF65-F5344CB8AC3E}">
        <p14:creationId xmlns:p14="http://schemas.microsoft.com/office/powerpoint/2010/main" val="4223237161"/>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5" name="Rectángulo 14"/>
          <p:cNvSpPr/>
          <p:nvPr/>
        </p:nvSpPr>
        <p:spPr>
          <a:xfrm>
            <a:off x="260103" y="277885"/>
            <a:ext cx="8611831" cy="2246769"/>
          </a:xfrm>
          <a:prstGeom prst="rect">
            <a:avLst/>
          </a:prstGeom>
        </p:spPr>
        <p:txBody>
          <a:bodyPr wrap="square">
            <a:spAutoFit/>
          </a:bodyPr>
          <a:lstStyle/>
          <a:p>
            <a:pPr algn="ctr"/>
            <a:r>
              <a:rPr lang="es-ES" sz="2000" b="1" dirty="0">
                <a:solidFill>
                  <a:schemeClr val="bg1"/>
                </a:solidFill>
                <a:effectLst>
                  <a:glow rad="88900">
                    <a:srgbClr val="573A1D"/>
                  </a:glow>
                </a:effectLst>
                <a:latin typeface="+mj-lt"/>
              </a:rPr>
              <a:t>Este filósofo considera que los hechos reales contradicen las teorías del egoísmo. Si bien es cierto que amar al mejor amigo es virtuoso, también estima que uno mismo es el mejor amigo que se puede tener. Es decir, que tú eres tu mejor amigo. Así pues, se pregunta, ¿es egoísta amarte? Como es lógico, la más estrecha relación que se puede tener en la vida es con uno mismo. Al fin y al cabo, ¿con quién convivimos durante 24 horas al día y a quién debemos soportar sea cual sea su humor?</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8" name="Rectángulo 17"/>
          <p:cNvSpPr/>
          <p:nvPr/>
        </p:nvSpPr>
        <p:spPr>
          <a:xfrm>
            <a:off x="395103" y="393131"/>
            <a:ext cx="3303784" cy="4401205"/>
          </a:xfrm>
          <a:prstGeom prst="rect">
            <a:avLst/>
          </a:prstGeom>
        </p:spPr>
        <p:txBody>
          <a:bodyPr wrap="square">
            <a:spAutoFit/>
          </a:bodyPr>
          <a:lstStyle/>
          <a:p>
            <a:pPr algn="ctr"/>
            <a:r>
              <a:rPr lang="es-ES" sz="2000" b="1" dirty="0">
                <a:solidFill>
                  <a:schemeClr val="bg1"/>
                </a:solidFill>
                <a:effectLst>
                  <a:glow rad="101600">
                    <a:srgbClr val="2E1700"/>
                  </a:glow>
                </a:effectLst>
                <a:latin typeface="+mj-lt"/>
              </a:rPr>
              <a:t>Las dos clases de egoísmo que estipula Aristóteles</a:t>
            </a:r>
            <a:r>
              <a:rPr lang="es-ES" sz="2000" b="1" dirty="0" smtClean="0">
                <a:solidFill>
                  <a:schemeClr val="bg1"/>
                </a:solidFill>
                <a:effectLst>
                  <a:glow rad="101600">
                    <a:srgbClr val="2E1700"/>
                  </a:glow>
                </a:effectLst>
                <a:latin typeface="+mj-lt"/>
              </a:rPr>
              <a:t>:</a:t>
            </a:r>
          </a:p>
          <a:p>
            <a:pPr algn="ctr"/>
            <a:endParaRPr lang="es-ES" sz="2000" b="1" dirty="0">
              <a:solidFill>
                <a:schemeClr val="bg1"/>
              </a:solidFill>
              <a:effectLst>
                <a:glow rad="101600">
                  <a:srgbClr val="2E1700"/>
                </a:glow>
              </a:effectLst>
              <a:latin typeface="+mj-lt"/>
            </a:endParaRPr>
          </a:p>
          <a:p>
            <a:pPr algn="ctr"/>
            <a:r>
              <a:rPr lang="es-ES" sz="2000" b="1" dirty="0">
                <a:solidFill>
                  <a:schemeClr val="bg1"/>
                </a:solidFill>
                <a:effectLst>
                  <a:glow rad="101600">
                    <a:srgbClr val="2E1700"/>
                  </a:glow>
                </a:effectLst>
                <a:latin typeface="+mj-lt"/>
              </a:rPr>
              <a:t>Una vez que el filósofo establece los preceptos del amor propio, se lanza a la explicación de los dos sentidos que encuentra en el egoísmo. Si bien considera que el término tiene una vertiente peyorativa y vergonzante, también estima que existe una variable mucho más elevada.</a:t>
            </a:r>
          </a:p>
        </p:txBody>
      </p:sp>
    </p:spTree>
    <p:extLst>
      <p:ext uri="{BB962C8B-B14F-4D97-AF65-F5344CB8AC3E}">
        <p14:creationId xmlns:p14="http://schemas.microsoft.com/office/powerpoint/2010/main" val="3232965515"/>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6" name="Rectángulo 15"/>
          <p:cNvSpPr/>
          <p:nvPr/>
        </p:nvSpPr>
        <p:spPr>
          <a:xfrm>
            <a:off x="260103" y="277156"/>
            <a:ext cx="8611831" cy="1323439"/>
          </a:xfrm>
          <a:prstGeom prst="rect">
            <a:avLst/>
          </a:prstGeom>
        </p:spPr>
        <p:txBody>
          <a:bodyPr wrap="square">
            <a:spAutoFit/>
          </a:bodyPr>
          <a:lstStyle/>
          <a:p>
            <a:pPr algn="ctr"/>
            <a:r>
              <a:rPr lang="es-ES" sz="2000" b="1" dirty="0">
                <a:solidFill>
                  <a:schemeClr val="bg1"/>
                </a:solidFill>
                <a:effectLst>
                  <a:glow rad="101600">
                    <a:schemeClr val="tx2">
                      <a:lumMod val="50000"/>
                    </a:schemeClr>
                  </a:glow>
                </a:effectLst>
                <a:latin typeface="+mj-lt"/>
              </a:rPr>
              <a:t>La primera clase de egoísmo que muestra Aristóteles se centra en el amor por lo terrenal. El filósofo iguala esta forma de actuar a la del pueblo, es decir, a la de la mayoría, que él llama el vulgo. Sin duda, esto es resultado de una sociedad excesivamente clasista como la de la antigua Grecia.</a:t>
            </a:r>
          </a:p>
        </p:txBody>
      </p:sp>
    </p:spTree>
    <p:extLst>
      <p:ext uri="{BB962C8B-B14F-4D97-AF65-F5344CB8AC3E}">
        <p14:creationId xmlns:p14="http://schemas.microsoft.com/office/powerpoint/2010/main" val="2800891098"/>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n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7" name="Rectángulo 16"/>
          <p:cNvSpPr/>
          <p:nvPr/>
        </p:nvSpPr>
        <p:spPr>
          <a:xfrm>
            <a:off x="260103" y="278830"/>
            <a:ext cx="8611831" cy="2246769"/>
          </a:xfrm>
          <a:prstGeom prst="rect">
            <a:avLst/>
          </a:prstGeom>
        </p:spPr>
        <p:txBody>
          <a:bodyPr wrap="square">
            <a:spAutoFit/>
          </a:bodyPr>
          <a:lstStyle/>
          <a:p>
            <a:pPr algn="ctr"/>
            <a:r>
              <a:rPr lang="es-ES" sz="2000" b="1" dirty="0">
                <a:solidFill>
                  <a:schemeClr val="bg1"/>
                </a:solidFill>
                <a:effectLst>
                  <a:glow rad="88900">
                    <a:srgbClr val="004AB8"/>
                  </a:glow>
                </a:effectLst>
                <a:latin typeface="+mj-lt"/>
              </a:rPr>
              <a:t>En este caso, Aristóteles identifica este primer tipo de egoísmo como la más viva ansiedad por los placeres corporales. Es decir, que estas personas guardan para sí mismas las mayores riquezas, honores y bienes. Encuentran verdadera devoción en acumular lo material, cuanto más precioso mejor. Es decir, su único fin es satisfacer sus deseos y pasiones, lo que considera que es escuchar a la parte más irracional del alma. Lo observa como una costumbre vulgar, deplorable y muy generalizada. Como tal, sería una actitud censurable.</a:t>
            </a:r>
          </a:p>
        </p:txBody>
      </p:sp>
    </p:spTree>
    <p:extLst>
      <p:ext uri="{BB962C8B-B14F-4D97-AF65-F5344CB8AC3E}">
        <p14:creationId xmlns:p14="http://schemas.microsoft.com/office/powerpoint/2010/main" val="1914702348"/>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269593" y="283417"/>
            <a:ext cx="8602342" cy="2462213"/>
          </a:xfrm>
          <a:prstGeom prst="rect">
            <a:avLst/>
          </a:prstGeom>
        </p:spPr>
        <p:txBody>
          <a:bodyPr wrap="square">
            <a:spAutoFit/>
          </a:bodyPr>
          <a:lstStyle/>
          <a:p>
            <a:pPr algn="ctr"/>
            <a:r>
              <a:rPr lang="es-ES" sz="2000" b="1" dirty="0">
                <a:solidFill>
                  <a:schemeClr val="bg1"/>
                </a:solidFill>
                <a:effectLst>
                  <a:glow rad="88900">
                    <a:srgbClr val="573A1D"/>
                  </a:glow>
                </a:effectLst>
                <a:latin typeface="+mj-lt"/>
              </a:rPr>
              <a:t>“</a:t>
            </a:r>
            <a:r>
              <a:rPr lang="es-ES" sz="2000" b="1" i="1" dirty="0">
                <a:solidFill>
                  <a:schemeClr val="bg1"/>
                </a:solidFill>
                <a:effectLst>
                  <a:glow rad="88900">
                    <a:srgbClr val="573A1D"/>
                  </a:glow>
                </a:effectLst>
                <a:latin typeface="+mj-lt"/>
              </a:rPr>
              <a:t>Se llama egoístas a los que se atribuyen a sí mismos la mejor parte en las riquezas, en los honores, en los placeres corporales; porque el vulgo siente por todo esto la más viva ansiedad</a:t>
            </a:r>
            <a:r>
              <a:rPr lang="es-ES" sz="2000" b="1" dirty="0" smtClean="0">
                <a:solidFill>
                  <a:schemeClr val="bg1"/>
                </a:solidFill>
                <a:effectLst>
                  <a:glow rad="88900">
                    <a:srgbClr val="573A1D"/>
                  </a:glow>
                </a:effectLst>
                <a:latin typeface="+mj-lt"/>
              </a:rPr>
              <a:t>”. </a:t>
            </a:r>
            <a:r>
              <a:rPr lang="es-ES" sz="1400" b="1" dirty="0" smtClean="0">
                <a:solidFill>
                  <a:schemeClr val="bg1"/>
                </a:solidFill>
                <a:effectLst>
                  <a:glow rad="88900">
                    <a:srgbClr val="573A1D"/>
                  </a:glow>
                </a:effectLst>
                <a:latin typeface="+mj-lt"/>
              </a:rPr>
              <a:t>Aristóteles</a:t>
            </a:r>
          </a:p>
          <a:p>
            <a:pPr algn="ctr"/>
            <a:endParaRPr lang="es-ES" sz="1400" b="1" dirty="0">
              <a:solidFill>
                <a:schemeClr val="bg1"/>
              </a:solidFill>
              <a:effectLst>
                <a:glow rad="88900">
                  <a:srgbClr val="573A1D"/>
                </a:glow>
              </a:effectLst>
              <a:latin typeface="+mj-lt"/>
            </a:endParaRPr>
          </a:p>
          <a:p>
            <a:pPr algn="ctr"/>
            <a:r>
              <a:rPr lang="es-ES" sz="2000" b="1" dirty="0">
                <a:solidFill>
                  <a:schemeClr val="bg1"/>
                </a:solidFill>
                <a:effectLst>
                  <a:glow rad="88900">
                    <a:srgbClr val="573A1D"/>
                  </a:glow>
                </a:effectLst>
                <a:latin typeface="+mj-lt"/>
              </a:rPr>
              <a:t>Pero luego, el filósofo clásico estima que aquellos hombres, que se guían por las más elevadas cotas de justicia y sabiduría, también son egoístas. Sin embargo, son personas que buscan la virtud, el buen obrar y la belleza. No encuentra nada censurable en esta actitud.</a:t>
            </a:r>
          </a:p>
        </p:txBody>
      </p:sp>
    </p:spTree>
    <p:extLst>
      <p:ext uri="{BB962C8B-B14F-4D97-AF65-F5344CB8AC3E}">
        <p14:creationId xmlns:p14="http://schemas.microsoft.com/office/powerpoint/2010/main" val="3626436344"/>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n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8" name="Rectángulo 17"/>
          <p:cNvSpPr/>
          <p:nvPr/>
        </p:nvSpPr>
        <p:spPr>
          <a:xfrm>
            <a:off x="260103" y="277156"/>
            <a:ext cx="8611831" cy="1938992"/>
          </a:xfrm>
          <a:prstGeom prst="rect">
            <a:avLst/>
          </a:prstGeom>
        </p:spPr>
        <p:txBody>
          <a:bodyPr wrap="square">
            <a:spAutoFit/>
          </a:bodyPr>
          <a:lstStyle/>
          <a:p>
            <a:pPr algn="ctr"/>
            <a:r>
              <a:rPr lang="es-ES" sz="2000" b="1" dirty="0">
                <a:solidFill>
                  <a:schemeClr val="bg1"/>
                </a:solidFill>
                <a:effectLst>
                  <a:glow rad="88900">
                    <a:schemeClr val="tx1">
                      <a:lumMod val="75000"/>
                      <a:lumOff val="25000"/>
                    </a:schemeClr>
                  </a:glow>
                </a:effectLst>
                <a:latin typeface="+mj-lt"/>
              </a:rPr>
              <a:t>El egoísmo da paso al amor propio</a:t>
            </a:r>
            <a:r>
              <a:rPr lang="es-ES" sz="2000" b="1" dirty="0" smtClean="0">
                <a:solidFill>
                  <a:schemeClr val="bg1"/>
                </a:solidFill>
                <a:effectLst>
                  <a:glow rad="88900">
                    <a:schemeClr val="tx1">
                      <a:lumMod val="75000"/>
                      <a:lumOff val="25000"/>
                    </a:schemeClr>
                  </a:glow>
                </a:effectLst>
                <a:latin typeface="+mj-lt"/>
              </a:rPr>
              <a:t>:</a:t>
            </a:r>
          </a:p>
          <a:p>
            <a:pPr algn="ctr"/>
            <a:endParaRPr lang="es-ES" sz="2000" b="1" dirty="0">
              <a:solidFill>
                <a:schemeClr val="bg1"/>
              </a:solidFill>
              <a:effectLst>
                <a:glow rad="88900">
                  <a:schemeClr val="tx1">
                    <a:lumMod val="75000"/>
                    <a:lumOff val="25000"/>
                  </a:schemeClr>
                </a:glow>
              </a:effectLst>
              <a:latin typeface="+mj-lt"/>
            </a:endParaRPr>
          </a:p>
          <a:p>
            <a:pPr algn="ctr"/>
            <a:r>
              <a:rPr lang="es-ES" sz="2000" b="1" dirty="0">
                <a:solidFill>
                  <a:schemeClr val="bg1"/>
                </a:solidFill>
                <a:effectLst>
                  <a:glow rad="88900">
                    <a:schemeClr val="tx1">
                      <a:lumMod val="75000"/>
                      <a:lumOff val="25000"/>
                    </a:schemeClr>
                  </a:glow>
                </a:effectLst>
                <a:latin typeface="+mj-lt"/>
              </a:rPr>
              <a:t>Seguimos hablando de este segundo tipo de egoísmo que considera Aristóteles. ¿Cómo no llamar egoísta a una persona entregada en cuerpo y alma a la búsqueda de sabiduría, justicia y belleza? También necesitan satisfacer sus necesidades propias y es su único fin en la vida.</a:t>
            </a:r>
          </a:p>
        </p:txBody>
      </p:sp>
    </p:spTree>
    <p:extLst>
      <p:ext uri="{BB962C8B-B14F-4D97-AF65-F5344CB8AC3E}">
        <p14:creationId xmlns:p14="http://schemas.microsoft.com/office/powerpoint/2010/main" val="2241683108"/>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2" name="Rectángulo 1"/>
          <p:cNvSpPr/>
          <p:nvPr/>
        </p:nvSpPr>
        <p:spPr>
          <a:xfrm>
            <a:off x="260103" y="282800"/>
            <a:ext cx="8611831" cy="1631216"/>
          </a:xfrm>
          <a:prstGeom prst="rect">
            <a:avLst/>
          </a:prstGeom>
        </p:spPr>
        <p:txBody>
          <a:bodyPr wrap="square">
            <a:spAutoFit/>
          </a:bodyPr>
          <a:lstStyle/>
          <a:p>
            <a:pPr algn="ctr"/>
            <a:r>
              <a:rPr lang="es-ES" sz="2000" b="1" dirty="0">
                <a:solidFill>
                  <a:schemeClr val="bg1"/>
                </a:solidFill>
                <a:effectLst>
                  <a:glow rad="88900">
                    <a:srgbClr val="2C2C84"/>
                  </a:glow>
                </a:effectLst>
                <a:latin typeface="+mj-lt"/>
              </a:rPr>
              <a:t>Sin embargo, el filósofo atribuye a estos seres un gran valor. Es decir, que considera al hombre de bien el más egoísta de todos. Pero este egoísmo no es injurioso, sino noble. No es vulgar, pues es la razón la que lo domina. Nunca será la pasión, como sucede en el caso antes mencionado, solo basado en lo material.</a:t>
            </a:r>
          </a:p>
        </p:txBody>
      </p:sp>
    </p:spTree>
    <p:extLst>
      <p:ext uri="{BB962C8B-B14F-4D97-AF65-F5344CB8AC3E}">
        <p14:creationId xmlns:p14="http://schemas.microsoft.com/office/powerpoint/2010/main" val="80076459"/>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260103" y="277885"/>
            <a:ext cx="8611831" cy="1323439"/>
          </a:xfrm>
          <a:prstGeom prst="rect">
            <a:avLst/>
          </a:prstGeom>
        </p:spPr>
        <p:txBody>
          <a:bodyPr wrap="square">
            <a:spAutoFit/>
          </a:bodyPr>
          <a:lstStyle/>
          <a:p>
            <a:pPr algn="ctr"/>
            <a:r>
              <a:rPr lang="es-ES" sz="2000" b="1" dirty="0">
                <a:solidFill>
                  <a:schemeClr val="bg1"/>
                </a:solidFill>
                <a:effectLst>
                  <a:glow rad="88900">
                    <a:srgbClr val="573A1D"/>
                  </a:glow>
                </a:effectLst>
                <a:latin typeface="+mj-lt"/>
              </a:rPr>
              <a:t>Según Aristóteles, estos hombres nobles pero egoístas dirigen sus esfuerzos a practicar la virtud, pues es ahí donde encuentran regocijo. Y esta actitud acaba por enriquecer a toda la comunidad. Así es como descubren tanto el provecho personal como el servicio a los demás.</a:t>
            </a:r>
          </a:p>
        </p:txBody>
      </p:sp>
    </p:spTree>
    <p:extLst>
      <p:ext uri="{BB962C8B-B14F-4D97-AF65-F5344CB8AC3E}">
        <p14:creationId xmlns:p14="http://schemas.microsoft.com/office/powerpoint/2010/main" val="95611354"/>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260103" y="325369"/>
            <a:ext cx="8611831" cy="1323439"/>
          </a:xfrm>
          <a:prstGeom prst="rect">
            <a:avLst/>
          </a:prstGeom>
        </p:spPr>
        <p:txBody>
          <a:bodyPr wrap="square">
            <a:spAutoFit/>
          </a:bodyPr>
          <a:lstStyle/>
          <a:p>
            <a:pPr algn="ctr"/>
            <a:r>
              <a:rPr lang="es-ES" sz="2000" b="1" dirty="0">
                <a:solidFill>
                  <a:schemeClr val="bg1"/>
                </a:solidFill>
                <a:effectLst>
                  <a:outerShdw blurRad="50800" dist="38100" dir="2700000" algn="tl">
                    <a:srgbClr val="000000"/>
                  </a:outerShdw>
                </a:effectLst>
                <a:latin typeface="+mj-lt"/>
              </a:rPr>
              <a:t>Para el filósofo griego, la virtud es el más elevado de todos los bienes que se pueden poseer. Así, mientras el hombre virtuoso hace lo que debe y obra con inteligencia y razón, el hombre malo lo hace con discordia profunda entre su deber y lo que realmente hace.</a:t>
            </a:r>
          </a:p>
        </p:txBody>
      </p:sp>
    </p:spTree>
    <p:extLst>
      <p:ext uri="{BB962C8B-B14F-4D97-AF65-F5344CB8AC3E}">
        <p14:creationId xmlns:p14="http://schemas.microsoft.com/office/powerpoint/2010/main" val="1684214619"/>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ángulo 1"/>
          <p:cNvSpPr/>
          <p:nvPr/>
        </p:nvSpPr>
        <p:spPr>
          <a:xfrm>
            <a:off x="260103" y="277885"/>
            <a:ext cx="8611831" cy="1631216"/>
          </a:xfrm>
          <a:prstGeom prst="rect">
            <a:avLst/>
          </a:prstGeom>
        </p:spPr>
        <p:txBody>
          <a:bodyPr wrap="square">
            <a:spAutoFit/>
          </a:bodyPr>
          <a:lstStyle/>
          <a:p>
            <a:pPr algn="ctr"/>
            <a:r>
              <a:rPr lang="es-ES" sz="2000" b="1" dirty="0">
                <a:solidFill>
                  <a:schemeClr val="bg1"/>
                </a:solidFill>
                <a:effectLst>
                  <a:glow rad="88900">
                    <a:srgbClr val="492303"/>
                  </a:glow>
                </a:effectLst>
                <a:latin typeface="+mj-lt"/>
              </a:rPr>
              <a:t>En conclusión</a:t>
            </a:r>
            <a:r>
              <a:rPr lang="es-ES" sz="2000" b="1" dirty="0" smtClean="0">
                <a:solidFill>
                  <a:schemeClr val="bg1"/>
                </a:solidFill>
                <a:effectLst>
                  <a:glow rad="88900">
                    <a:srgbClr val="492303"/>
                  </a:glow>
                </a:effectLst>
                <a:latin typeface="+mj-lt"/>
              </a:rPr>
              <a:t>: Cabe </a:t>
            </a:r>
            <a:r>
              <a:rPr lang="es-ES" sz="2000" b="1" dirty="0">
                <a:solidFill>
                  <a:schemeClr val="bg1"/>
                </a:solidFill>
                <a:effectLst>
                  <a:glow rad="88900">
                    <a:srgbClr val="492303"/>
                  </a:glow>
                </a:effectLst>
                <a:latin typeface="+mj-lt"/>
              </a:rPr>
              <a:t>concluir que Aristóteles considera al hombre bueno y noble como egoísta. Pero de su virtud y proceder recto surgen obsequios de los que disfrutan sus amigos, su patria y su propia comunidad. Es una persona comprometida que desprecia la riqueza material, pero goza del beneficio del honor y la dignidad.</a:t>
            </a:r>
          </a:p>
        </p:txBody>
      </p:sp>
    </p:spTree>
    <p:extLst>
      <p:ext uri="{BB962C8B-B14F-4D97-AF65-F5344CB8AC3E}">
        <p14:creationId xmlns:p14="http://schemas.microsoft.com/office/powerpoint/2010/main" val="4232872208"/>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311679" y="402577"/>
            <a:ext cx="3365781" cy="4401205"/>
          </a:xfrm>
          <a:prstGeom prst="rect">
            <a:avLst/>
          </a:prstGeom>
        </p:spPr>
        <p:txBody>
          <a:bodyPr wrap="square">
            <a:spAutoFit/>
          </a:bodyPr>
          <a:lstStyle/>
          <a:p>
            <a:pPr algn="ctr"/>
            <a:r>
              <a:rPr lang="es-ES" sz="2000" b="1" dirty="0">
                <a:solidFill>
                  <a:schemeClr val="bg1"/>
                </a:solidFill>
                <a:effectLst>
                  <a:glow rad="88900">
                    <a:schemeClr val="tx1">
                      <a:lumMod val="85000"/>
                      <a:lumOff val="15000"/>
                    </a:schemeClr>
                  </a:glow>
                </a:effectLst>
                <a:latin typeface="+mj-lt"/>
              </a:rPr>
              <a:t>Para una persona como Aristóteles, el hombre recto prefiere disfrutar de un segundo de placer antes que una vida de indignidad. Es generoso y sacrificado cuando así se exige. Será capaz de abandonar todo por quien lo necesita. No tendrá problema en ceder la gloria de un acto a otra persona. Es decir, es alguien que sabe ser egoísta y, al mismo tiempo, un ser con un elevado amor propio.</a:t>
            </a:r>
          </a:p>
        </p:txBody>
      </p:sp>
    </p:spTree>
    <p:extLst>
      <p:ext uri="{BB962C8B-B14F-4D97-AF65-F5344CB8AC3E}">
        <p14:creationId xmlns:p14="http://schemas.microsoft.com/office/powerpoint/2010/main" val="3595614587"/>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CuadroTexto 1"/>
          <p:cNvSpPr txBox="1"/>
          <p:nvPr/>
        </p:nvSpPr>
        <p:spPr>
          <a:xfrm>
            <a:off x="2761253" y="380337"/>
            <a:ext cx="3627660" cy="1384995"/>
          </a:xfrm>
          <a:prstGeom prst="rect">
            <a:avLst/>
          </a:prstGeom>
          <a:noFill/>
        </p:spPr>
        <p:txBody>
          <a:bodyPr wrap="none" rtlCol="0">
            <a:spAutoFit/>
          </a:bodyPr>
          <a:lstStyle/>
          <a:p>
            <a:pPr algn="ctr"/>
            <a:r>
              <a:rPr lang="es-ES" sz="1400" b="1" dirty="0" smtClean="0">
                <a:solidFill>
                  <a:srgbClr val="272600"/>
                </a:solidFill>
                <a:latin typeface="+mj-lt"/>
              </a:rPr>
              <a:t>Texto: </a:t>
            </a:r>
            <a:r>
              <a:rPr lang="es-ES" sz="1400" b="1" i="1" dirty="0" smtClean="0">
                <a:solidFill>
                  <a:srgbClr val="272600"/>
                </a:solidFill>
                <a:latin typeface="+mj-lt"/>
              </a:rPr>
              <a:t>Pedro González Núñez</a:t>
            </a:r>
          </a:p>
          <a:p>
            <a:pPr algn="ctr"/>
            <a:endParaRPr lang="es-ES" sz="1400" b="1" dirty="0">
              <a:solidFill>
                <a:srgbClr val="272600"/>
              </a:solidFill>
              <a:latin typeface="+mj-lt"/>
            </a:endParaRPr>
          </a:p>
          <a:p>
            <a:pPr algn="ctr"/>
            <a:r>
              <a:rPr lang="es-ES" sz="1400" b="1" dirty="0" smtClean="0">
                <a:solidFill>
                  <a:srgbClr val="272600"/>
                </a:solidFill>
                <a:latin typeface="+mj-lt"/>
              </a:rPr>
              <a:t>Música: </a:t>
            </a:r>
            <a:r>
              <a:rPr lang="en-US" sz="1400" b="1" dirty="0">
                <a:solidFill>
                  <a:srgbClr val="272600"/>
                </a:solidFill>
                <a:latin typeface="+mj-lt"/>
              </a:rPr>
              <a:t>One thousand loves - </a:t>
            </a:r>
            <a:r>
              <a:rPr lang="en-US" sz="1400" b="1" i="1" dirty="0">
                <a:solidFill>
                  <a:srgbClr val="272600"/>
                </a:solidFill>
                <a:latin typeface="+mj-lt"/>
              </a:rPr>
              <a:t>Doug </a:t>
            </a:r>
            <a:r>
              <a:rPr lang="en-US" sz="1400" b="1" i="1" dirty="0" smtClean="0">
                <a:solidFill>
                  <a:srgbClr val="272600"/>
                </a:solidFill>
                <a:latin typeface="+mj-lt"/>
              </a:rPr>
              <a:t>Cameron</a:t>
            </a:r>
          </a:p>
          <a:p>
            <a:pPr algn="ctr"/>
            <a:r>
              <a:rPr lang="en-US" sz="1400" b="1" i="1" dirty="0" smtClean="0">
                <a:solidFill>
                  <a:srgbClr val="272600"/>
                </a:solidFill>
                <a:latin typeface="+mj-lt"/>
              </a:rPr>
              <a:t> </a:t>
            </a:r>
            <a:endParaRPr lang="es-ES" sz="1400" b="1" i="1" dirty="0">
              <a:solidFill>
                <a:srgbClr val="272600"/>
              </a:solidFill>
              <a:latin typeface="+mj-lt"/>
            </a:endParaRPr>
          </a:p>
          <a:p>
            <a:pPr algn="ctr"/>
            <a:r>
              <a:rPr lang="es-ES" sz="1400" b="1" dirty="0" smtClean="0">
                <a:solidFill>
                  <a:srgbClr val="272600"/>
                </a:solidFill>
                <a:latin typeface="+mj-lt"/>
              </a:rPr>
              <a:t>Realización general: </a:t>
            </a:r>
            <a:r>
              <a:rPr lang="es-ES" sz="1400" b="1" i="1" dirty="0" smtClean="0">
                <a:solidFill>
                  <a:srgbClr val="272600"/>
                </a:solidFill>
                <a:latin typeface="+mj-lt"/>
              </a:rPr>
              <a:t>Rodrigo Valencia Cardona</a:t>
            </a:r>
          </a:p>
          <a:p>
            <a:pPr algn="ctr"/>
            <a:r>
              <a:rPr lang="es-ES" sz="1400" b="1" dirty="0" smtClean="0">
                <a:solidFill>
                  <a:srgbClr val="272600"/>
                </a:solidFill>
                <a:latin typeface="+mj-lt"/>
              </a:rPr>
              <a:t>Medellín-Colombia</a:t>
            </a:r>
            <a:endParaRPr lang="es-ES" sz="1400" b="1" dirty="0">
              <a:solidFill>
                <a:srgbClr val="272600"/>
              </a:solidFill>
              <a:latin typeface="+mj-lt"/>
            </a:endParaRPr>
          </a:p>
        </p:txBody>
      </p:sp>
    </p:spTree>
    <p:extLst>
      <p:ext uri="{BB962C8B-B14F-4D97-AF65-F5344CB8AC3E}">
        <p14:creationId xmlns:p14="http://schemas.microsoft.com/office/powerpoint/2010/main" val="1552599759"/>
      </p:ext>
    </p:extLst>
  </p:cSld>
  <p:clrMapOvr>
    <a:masterClrMapping/>
  </p:clrMapOvr>
  <mc:AlternateContent xmlns:mc="http://schemas.openxmlformats.org/markup-compatibility/2006" xmlns:p14="http://schemas.microsoft.com/office/powerpoint/2010/main">
    <mc:Choice Requires="p14">
      <p:transition spd="slow" p14:dur="30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5788265"/>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29551</TotalTime>
  <Words>962</Words>
  <Application>Microsoft Office PowerPoint</Application>
  <PresentationFormat>Presentación en pantalla (16:9)</PresentationFormat>
  <Paragraphs>29</Paragraphs>
  <Slides>16</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16</vt:i4>
      </vt:variant>
    </vt:vector>
  </HeadingPairs>
  <TitlesOfParts>
    <vt:vector size="21" baseType="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2525</cp:revision>
  <dcterms:created xsi:type="dcterms:W3CDTF">2012-12-20T15:47:10Z</dcterms:created>
  <dcterms:modified xsi:type="dcterms:W3CDTF">2017-08-18T04:14:29Z</dcterms:modified>
</cp:coreProperties>
</file>