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714" r:id="rId2"/>
  </p:sldMasterIdLst>
  <p:notesMasterIdLst>
    <p:notesMasterId r:id="rId40"/>
  </p:notesMasterIdLst>
  <p:sldIdLst>
    <p:sldId id="335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9" r:id="rId25"/>
    <p:sldId id="318" r:id="rId26"/>
    <p:sldId id="321" r:id="rId27"/>
    <p:sldId id="320" r:id="rId28"/>
    <p:sldId id="322" r:id="rId29"/>
    <p:sldId id="323" r:id="rId30"/>
    <p:sldId id="324" r:id="rId31"/>
    <p:sldId id="325" r:id="rId32"/>
    <p:sldId id="328" r:id="rId33"/>
    <p:sldId id="329" r:id="rId34"/>
    <p:sldId id="330" r:id="rId35"/>
    <p:sldId id="332" r:id="rId36"/>
    <p:sldId id="333" r:id="rId37"/>
    <p:sldId id="337" r:id="rId38"/>
    <p:sldId id="336" r:id="rId39"/>
  </p:sldIdLst>
  <p:sldSz cx="12192000" cy="6858000"/>
  <p:notesSz cx="6858000" cy="9144000"/>
  <p:embeddedFontLst>
    <p:embeddedFont>
      <p:font typeface="Calibri Light" panose="020F0302020204030204" pitchFamily="34" charset="0"/>
      <p:regular r:id="rId41"/>
      <p:italic r:id="rId42"/>
    </p:embeddedFont>
    <p:embeddedFont>
      <p:font typeface="Kristen ITC" panose="03050502040202030202" pitchFamily="66" charset="0"/>
      <p:regular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</p:embeddedFontLst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HTCN2T/7BuiMxPKkqVwXg==" hashData="15pnV7Fl0Ro3sVry2DQyb5U1i/V7kyiE5z8X8NZq0C53YpkXBKV9Z0crGYSIfF1MXA6/holcuTckaMM2PM6Tk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99"/>
    <a:srgbClr val="FFFF00"/>
    <a:srgbClr val="003300"/>
    <a:srgbClr val="33CC33"/>
    <a:srgbClr val="66CCFF"/>
    <a:srgbClr val="FFFF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6" autoAdjust="0"/>
    <p:restoredTop sz="92643" autoAdjust="0"/>
  </p:normalViewPr>
  <p:slideViewPr>
    <p:cSldViewPr>
      <p:cViewPr varScale="1">
        <p:scale>
          <a:sx n="54" d="100"/>
          <a:sy n="54" d="100"/>
        </p:scale>
        <p:origin x="586" y="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9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font" Target="fonts/font3.fntdata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CF75E2D-E6C8-4E8B-B5E9-005A44DFC5B0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30110053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40963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ES" altLang="es-ES" dirty="0" smtClean="0"/>
          </a:p>
        </p:txBody>
      </p:sp>
      <p:sp>
        <p:nvSpPr>
          <p:cNvPr id="40964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AF03E93-D591-4D8E-A883-D90222C1C80B}" type="slidenum">
              <a:rPr lang="pt-BR" altLang="es-ES" sz="1200" smtClean="0"/>
              <a:pPr/>
              <a:t>35</a:t>
            </a:fld>
            <a:endParaRPr lang="pt-BR" altLang="es-ES" sz="1200" dirty="0" smtClean="0"/>
          </a:p>
        </p:txBody>
      </p:sp>
    </p:spTree>
    <p:extLst>
      <p:ext uri="{BB962C8B-B14F-4D97-AF65-F5344CB8AC3E}">
        <p14:creationId xmlns:p14="http://schemas.microsoft.com/office/powerpoint/2010/main" val="2809223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8278D-83F1-4824-9124-C6E7CABCE692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2529272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2B588-63BF-497E-A620-E56981026B49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3949494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F80CD-93C3-4DE5-8F88-6027851AB690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3315728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1A1F4-E541-4E8F-AA3C-AF5EFF6A577F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2306512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E980D7-3F3C-4C5F-9477-1A6C2F239672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1020778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AA069-701E-4F6A-9815-88C7ECEB1832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1953226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C2C7B-8618-4492-AB76-FBD41AC4CC7E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3348248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502BA6-4A05-448D-B8F1-7805BCA19D7D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1692304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D3B30D-F2CE-42FE-A53A-DB0A4725BA84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2418331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9B06FE-6FDD-4E8B-ACEC-B2E75B76E11F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2058175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4D2516-B58C-4E62-AFD9-663B695F82C9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506404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813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1243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4946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29023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3468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3156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062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3010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1341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3444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43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os estilos do texto mestre</a:t>
            </a:r>
          </a:p>
          <a:p>
            <a:pPr lvl="1"/>
            <a:r>
              <a:rPr lang="pt-BR" altLang="es-ES" smtClean="0"/>
              <a:t>Segundo nível</a:t>
            </a:r>
          </a:p>
          <a:p>
            <a:pPr lvl="2"/>
            <a:r>
              <a:rPr lang="pt-BR" altLang="es-ES" smtClean="0"/>
              <a:t>Terceiro nível</a:t>
            </a:r>
          </a:p>
          <a:p>
            <a:pPr lvl="3"/>
            <a:r>
              <a:rPr lang="pt-BR" altLang="es-ES" smtClean="0"/>
              <a:t>Quarto nível</a:t>
            </a:r>
          </a:p>
          <a:p>
            <a:pPr lvl="4"/>
            <a:r>
              <a:rPr lang="pt-BR" altLang="es-ES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3554943D-F34E-447E-B7D6-92CD6FF32A04}" type="slidenum">
              <a:rPr lang="pt-BR" altLang="es-ES"/>
              <a:pPr>
                <a:defRPr/>
              </a:pPr>
              <a:t>‹Nº›</a:t>
            </a:fld>
            <a:endParaRPr lang="pt-BR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554943D-F34E-447E-B7D6-92CD6FF32A04}" type="slidenum">
              <a:rPr lang="pt-BR" altLang="es-ES" smtClean="0"/>
              <a:pPr>
                <a:defRPr/>
              </a:pPr>
              <a:t>‹Nº›</a:t>
            </a:fld>
            <a:endParaRPr lang="pt-BR" altLang="es-ES" dirty="0"/>
          </a:p>
        </p:txBody>
      </p:sp>
    </p:spTree>
    <p:extLst>
      <p:ext uri="{BB962C8B-B14F-4D97-AF65-F5344CB8AC3E}">
        <p14:creationId xmlns:p14="http://schemas.microsoft.com/office/powerpoint/2010/main" val="1010427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ecágono 3"/>
          <p:cNvSpPr/>
          <p:nvPr/>
        </p:nvSpPr>
        <p:spPr>
          <a:xfrm>
            <a:off x="8256240" y="2420888"/>
            <a:ext cx="3096344" cy="3744416"/>
          </a:xfrm>
          <a:prstGeom prst="dec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5123" name="Rectángulo 1"/>
          <p:cNvSpPr>
            <a:spLocks noChangeArrowheads="1"/>
          </p:cNvSpPr>
          <p:nvPr/>
        </p:nvSpPr>
        <p:spPr bwMode="auto">
          <a:xfrm>
            <a:off x="2063552" y="1700808"/>
            <a:ext cx="2574880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s-ES" altLang="es-ES" dirty="0" smtClean="0"/>
              <a:t>Definiciones</a:t>
            </a:r>
            <a:endParaRPr lang="es-ES" altLang="es-ES" dirty="0"/>
          </a:p>
          <a:p>
            <a:pPr algn="ctr">
              <a:spcBef>
                <a:spcPct val="0"/>
              </a:spcBef>
              <a:buFontTx/>
              <a:buNone/>
            </a:pPr>
            <a:r>
              <a:rPr lang="es-ES" altLang="es-ES" sz="2400" dirty="0"/>
              <a:t>Extraídas del libro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ES" altLang="es-ES" sz="2400" dirty="0"/>
              <a:t>“El hombre que vino de la sombra” de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ES" altLang="es-ES" sz="2400" dirty="0"/>
              <a:t>LUIZ GONZAGA PINHEIRO</a:t>
            </a:r>
          </a:p>
        </p:txBody>
      </p:sp>
      <p:sp>
        <p:nvSpPr>
          <p:cNvPr id="5124" name="CuadroTexto 2"/>
          <p:cNvSpPr txBox="1">
            <a:spLocks noChangeArrowheads="1"/>
          </p:cNvSpPr>
          <p:nvPr/>
        </p:nvSpPr>
        <p:spPr bwMode="auto">
          <a:xfrm>
            <a:off x="7391400" y="2997201"/>
            <a:ext cx="28082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s-ES" altLang="es-ES" sz="2400" dirty="0"/>
          </a:p>
        </p:txBody>
      </p:sp>
      <p:pic>
        <p:nvPicPr>
          <p:cNvPr id="5125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272" y="2388384"/>
            <a:ext cx="2510708" cy="388843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HUGO DIAZ - Mano a mano.wav"/>
          </p:stSnd>
        </p:sndAc>
      </p:transition>
    </mc:Choice>
    <mc:Fallback xmlns="">
      <p:transition spd="slow">
        <p:sndAc>
          <p:stSnd loop="1">
            <p:snd r:embed="rId5" name="HUGO DIAZ - Mano a mano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ceso alternativo 2"/>
          <p:cNvSpPr/>
          <p:nvPr/>
        </p:nvSpPr>
        <p:spPr>
          <a:xfrm>
            <a:off x="12000656" y="4941168"/>
            <a:ext cx="45719" cy="45719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7384"/>
            <a:ext cx="12178001" cy="7922160"/>
          </a:xfrm>
          <a:prstGeom prst="rect">
            <a:avLst/>
          </a:prstGeom>
        </p:spPr>
      </p:pic>
      <p:pic>
        <p:nvPicPr>
          <p:cNvPr id="717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4990" y="1700808"/>
            <a:ext cx="4438874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  <p:sp>
        <p:nvSpPr>
          <p:cNvPr id="6148" name="CuadroTexto 1"/>
          <p:cNvSpPr txBox="1">
            <a:spLocks noChangeArrowheads="1"/>
          </p:cNvSpPr>
          <p:nvPr/>
        </p:nvSpPr>
        <p:spPr bwMode="auto">
          <a:xfrm>
            <a:off x="1775520" y="1844824"/>
            <a:ext cx="309634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Adiós: es cuando un corazón que se </a:t>
            </a:r>
            <a:r>
              <a:rPr lang="es-ES" altLang="es-ES" dirty="0" smtClean="0"/>
              <a:t>va, </a:t>
            </a:r>
            <a:r>
              <a:rPr lang="es-ES" altLang="es-ES" dirty="0"/>
              <a:t>deja la mitad con quien se queda.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7171" name="CuadroTexto 1"/>
          <p:cNvSpPr txBox="1">
            <a:spLocks noChangeArrowheads="1"/>
          </p:cNvSpPr>
          <p:nvPr/>
        </p:nvSpPr>
        <p:spPr bwMode="auto">
          <a:xfrm>
            <a:off x="1991544" y="1196752"/>
            <a:ext cx="244827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Amigo: es cuando alguien se queda para ayudar cuando todos los demás se alejan.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2347141"/>
            <a:ext cx="4869053" cy="4248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" y="-27384"/>
            <a:ext cx="12178001" cy="7922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195" name="CuadroTexto 3"/>
          <p:cNvSpPr txBox="1">
            <a:spLocks noChangeArrowheads="1"/>
          </p:cNvSpPr>
          <p:nvPr/>
        </p:nvSpPr>
        <p:spPr bwMode="auto">
          <a:xfrm>
            <a:off x="2063552" y="1196752"/>
            <a:ext cx="244827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Amor al prójimo: es cuando un extraño pasa a ser el amigo que todavía no abrazamos.</a:t>
            </a:r>
          </a:p>
        </p:txBody>
      </p:sp>
      <p:pic>
        <p:nvPicPr>
          <p:cNvPr id="921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060848"/>
            <a:ext cx="4208575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" y="-28800"/>
            <a:ext cx="12177600" cy="7922160"/>
          </a:xfrm>
          <a:prstGeom prst="rect">
            <a:avLst/>
          </a:prstGeom>
        </p:spPr>
      </p:pic>
      <p:sp>
        <p:nvSpPr>
          <p:cNvPr id="9220" name="CuadroTexto 1"/>
          <p:cNvSpPr txBox="1">
            <a:spLocks noChangeArrowheads="1"/>
          </p:cNvSpPr>
          <p:nvPr/>
        </p:nvSpPr>
        <p:spPr bwMode="auto">
          <a:xfrm>
            <a:off x="1847528" y="1628800"/>
            <a:ext cx="237626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Caridad: es cuando una persona tiene hambre y compartimos con ella la única galleta que tenemos.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1916832"/>
            <a:ext cx="4104456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" y="-28800"/>
            <a:ext cx="12178001" cy="7922160"/>
          </a:xfrm>
          <a:prstGeom prst="rect">
            <a:avLst/>
          </a:prstGeom>
        </p:spPr>
      </p:pic>
      <p:sp>
        <p:nvSpPr>
          <p:cNvPr id="10243" name="CuadroTexto 1"/>
          <p:cNvSpPr txBox="1">
            <a:spLocks noChangeArrowheads="1"/>
          </p:cNvSpPr>
          <p:nvPr/>
        </p:nvSpPr>
        <p:spPr bwMode="auto">
          <a:xfrm>
            <a:off x="2142559" y="1628800"/>
            <a:ext cx="1829205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Celos: es cuando el corazón se retuerce porque no confía en sí mism</a:t>
            </a:r>
            <a:r>
              <a:rPr lang="es-ES" altLang="es-ES" dirty="0"/>
              <a:t>o.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807" y="1916832"/>
            <a:ext cx="4760947" cy="4261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pic>
        <p:nvPicPr>
          <p:cNvPr id="1229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321" y="1772816"/>
            <a:ext cx="4218198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317500"/>
          </a:effectLst>
          <a:extLst/>
        </p:spPr>
      </p:pic>
      <p:sp>
        <p:nvSpPr>
          <p:cNvPr id="11268" name="CuadroTexto 2"/>
          <p:cNvSpPr txBox="1">
            <a:spLocks noChangeArrowheads="1"/>
          </p:cNvSpPr>
          <p:nvPr/>
        </p:nvSpPr>
        <p:spPr bwMode="auto">
          <a:xfrm>
            <a:off x="1986606" y="1268760"/>
            <a:ext cx="287972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Cariño: es cuando no encontramos ninguna palabra para expresar lo que sentimos y hablamos con las manos colocando una caricia en cada dedo.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2291" name="CuadroTexto 4"/>
          <p:cNvSpPr txBox="1">
            <a:spLocks noChangeArrowheads="1"/>
          </p:cNvSpPr>
          <p:nvPr/>
        </p:nvSpPr>
        <p:spPr bwMode="auto">
          <a:xfrm>
            <a:off x="2262440" y="1916832"/>
            <a:ext cx="1944688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Evangelio: es un libro que </a:t>
            </a:r>
            <a:r>
              <a:rPr lang="es-ES" altLang="es-ES" dirty="0" smtClean="0"/>
              <a:t>sólo </a:t>
            </a:r>
            <a:r>
              <a:rPr lang="es-ES" altLang="es-ES" dirty="0"/>
              <a:t>se lee bien con el corazón.</a:t>
            </a:r>
          </a:p>
        </p:txBody>
      </p:sp>
      <p:pic>
        <p:nvPicPr>
          <p:cNvPr id="1229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3" t="8469" r="7181" b="7803"/>
          <a:stretch>
            <a:fillRect/>
          </a:stretch>
        </p:blipFill>
        <p:spPr bwMode="auto">
          <a:xfrm>
            <a:off x="8328248" y="1952803"/>
            <a:ext cx="2952328" cy="39592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3315" name="CuadroTexto 1"/>
          <p:cNvSpPr txBox="1">
            <a:spLocks noChangeArrowheads="1"/>
          </p:cNvSpPr>
          <p:nvPr/>
        </p:nvSpPr>
        <p:spPr bwMode="auto">
          <a:xfrm>
            <a:off x="2063552" y="1700808"/>
            <a:ext cx="2736304" cy="643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Adoctrinamiento: es cuando una persona  conversa con el Espíritu colocando el corazón en cada palabra.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2400" dirty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 dirty="0"/>
              <a:t>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00" y="1196752"/>
            <a:ext cx="3894441" cy="5400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4339" name="CuadroTexto 1"/>
          <p:cNvSpPr txBox="1">
            <a:spLocks noChangeArrowheads="1"/>
          </p:cNvSpPr>
          <p:nvPr/>
        </p:nvSpPr>
        <p:spPr bwMode="auto">
          <a:xfrm>
            <a:off x="1775520" y="980728"/>
            <a:ext cx="23749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Cordialidad: es cuando amamos mucho a una persona y tratamos a todos los demás como a ella.</a:t>
            </a:r>
          </a:p>
        </p:txBody>
      </p:sp>
      <p:pic>
        <p:nvPicPr>
          <p:cNvPr id="1536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132856"/>
            <a:ext cx="4315291" cy="40324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5363" name="CuadroTexto 1"/>
          <p:cNvSpPr txBox="1">
            <a:spLocks noChangeArrowheads="1"/>
          </p:cNvSpPr>
          <p:nvPr/>
        </p:nvSpPr>
        <p:spPr bwMode="auto">
          <a:xfrm>
            <a:off x="1847528" y="980728"/>
            <a:ext cx="208756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Evolución: es cuando avanzamos y sentimos el deseo de buscar a los que van quedando atrás.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168" y="2348880"/>
            <a:ext cx="4325716" cy="4248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7411" name="CuadroTexto 1"/>
          <p:cNvSpPr txBox="1">
            <a:spLocks noChangeArrowheads="1"/>
          </p:cNvSpPr>
          <p:nvPr/>
        </p:nvSpPr>
        <p:spPr bwMode="auto">
          <a:xfrm>
            <a:off x="1847528" y="1052736"/>
            <a:ext cx="2160240" cy="452431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dirty="0"/>
              <a:t>Hijos: es cuando Dios pone una joya en nuestras manos y nos recomienda cuidarla.</a:t>
            </a:r>
          </a:p>
        </p:txBody>
      </p:sp>
      <p:pic>
        <p:nvPicPr>
          <p:cNvPr id="17410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8" t="6342" r="7864" b="6995"/>
          <a:stretch/>
        </p:blipFill>
        <p:spPr bwMode="auto">
          <a:xfrm>
            <a:off x="7536160" y="2204864"/>
            <a:ext cx="4237863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7411" name="CuadroTexto 3"/>
          <p:cNvSpPr txBox="1">
            <a:spLocks noChangeArrowheads="1"/>
          </p:cNvSpPr>
          <p:nvPr/>
        </p:nvSpPr>
        <p:spPr bwMode="auto">
          <a:xfrm>
            <a:off x="1847528" y="1340768"/>
            <a:ext cx="2087563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Fe: es cuando una persona dice que va a escalar el Everest y su corazón lo considera un hecho.</a:t>
            </a:r>
          </a:p>
        </p:txBody>
      </p:sp>
      <p:pic>
        <p:nvPicPr>
          <p:cNvPr id="15363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233" y="1700808"/>
            <a:ext cx="4728535" cy="5006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18435" name="CuadroTexto 4"/>
          <p:cNvSpPr txBox="1">
            <a:spLocks noChangeArrowheads="1"/>
          </p:cNvSpPr>
          <p:nvPr/>
        </p:nvSpPr>
        <p:spPr bwMode="auto">
          <a:xfrm>
            <a:off x="1919536" y="1286974"/>
            <a:ext cx="2519363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Comprensión: es cuando un anciano camina lentamente delante de nosotros, y, aunque tenemos prisa, no lo apuramos. </a:t>
            </a:r>
          </a:p>
        </p:txBody>
      </p:sp>
      <p:pic>
        <p:nvPicPr>
          <p:cNvPr id="1945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1286974"/>
            <a:ext cx="4032448" cy="53973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20483" name="CuadroTexto 1"/>
          <p:cNvSpPr txBox="1">
            <a:spLocks noChangeArrowheads="1"/>
          </p:cNvSpPr>
          <p:nvPr/>
        </p:nvSpPr>
        <p:spPr bwMode="auto">
          <a:xfrm>
            <a:off x="1758856" y="980728"/>
            <a:ext cx="2016224" cy="452431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dirty="0"/>
              <a:t>Envidia: es cuando una persona aún no entendió que puede ser mejor que otra.</a:t>
            </a:r>
          </a:p>
        </p:txBody>
      </p:sp>
      <p:pic>
        <p:nvPicPr>
          <p:cNvPr id="2048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160" y="2276872"/>
            <a:ext cx="4286943" cy="42871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20483" name="CuadroTexto 2"/>
          <p:cNvSpPr txBox="1">
            <a:spLocks noChangeArrowheads="1"/>
          </p:cNvSpPr>
          <p:nvPr/>
        </p:nvSpPr>
        <p:spPr bwMode="auto">
          <a:xfrm>
            <a:off x="1775520" y="1052736"/>
            <a:ext cx="2160588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                                                                Lealtad: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Es cuando una persona prefiere morir a traicionar a quien ama. </a:t>
            </a:r>
          </a:p>
        </p:txBody>
      </p:sp>
      <p:pic>
        <p:nvPicPr>
          <p:cNvPr id="2150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2276872"/>
            <a:ext cx="4245408" cy="4209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21507" name="CuadroTexto 1"/>
          <p:cNvSpPr txBox="1">
            <a:spLocks noChangeArrowheads="1"/>
          </p:cNvSpPr>
          <p:nvPr/>
        </p:nvSpPr>
        <p:spPr bwMode="auto">
          <a:xfrm>
            <a:off x="1991545" y="1268760"/>
            <a:ext cx="2016224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Enemistad: es cuando una persona empuja bien lejos la línea del afecto.</a:t>
            </a:r>
          </a:p>
        </p:txBody>
      </p:sp>
      <p:pic>
        <p:nvPicPr>
          <p:cNvPr id="22530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2132856"/>
            <a:ext cx="4193920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31750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800"/>
            <a:ext cx="12178001" cy="7922160"/>
          </a:xfrm>
          <a:prstGeom prst="rect">
            <a:avLst/>
          </a:prstGeom>
        </p:spPr>
      </p:pic>
      <p:pic>
        <p:nvPicPr>
          <p:cNvPr id="23554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36160" y="2348880"/>
            <a:ext cx="4396976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  <p:sp>
        <p:nvSpPr>
          <p:cNvPr id="22532" name="CuadroTexto 2"/>
          <p:cNvSpPr txBox="1">
            <a:spLocks noChangeArrowheads="1"/>
          </p:cNvSpPr>
          <p:nvPr/>
        </p:nvSpPr>
        <p:spPr bwMode="auto">
          <a:xfrm>
            <a:off x="1991544" y="1556792"/>
            <a:ext cx="2160587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Lágrima: es cuando un corazón triste pide a los ojos que hablen por él.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pic>
        <p:nvPicPr>
          <p:cNvPr id="24578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1988840"/>
            <a:ext cx="4320480" cy="4471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/>
        </p:spPr>
      </p:pic>
      <p:sp>
        <p:nvSpPr>
          <p:cNvPr id="23556" name="CuadroTexto 1"/>
          <p:cNvSpPr txBox="1">
            <a:spLocks noChangeArrowheads="1"/>
          </p:cNvSpPr>
          <p:nvPr/>
        </p:nvSpPr>
        <p:spPr bwMode="auto">
          <a:xfrm rot="151833">
            <a:off x="1935470" y="1673866"/>
            <a:ext cx="2130425" cy="403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Luto: es una espina en el corazón que tarda en desaparecer.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pic>
        <p:nvPicPr>
          <p:cNvPr id="2560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204864"/>
            <a:ext cx="4206160" cy="4176464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CuadroTexto 1"/>
          <p:cNvSpPr txBox="1">
            <a:spLocks noChangeArrowheads="1"/>
          </p:cNvSpPr>
          <p:nvPr/>
        </p:nvSpPr>
        <p:spPr bwMode="auto">
          <a:xfrm>
            <a:off x="1919536" y="1484784"/>
            <a:ext cx="2160588" cy="353853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Maldad: es cuando arrancamos las alas al ángel que deberíamos ser.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pic>
        <p:nvPicPr>
          <p:cNvPr id="2662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907" y="1822688"/>
            <a:ext cx="4329093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CuadroTexto 3"/>
          <p:cNvSpPr txBox="1">
            <a:spLocks noChangeArrowheads="1"/>
          </p:cNvSpPr>
          <p:nvPr/>
        </p:nvSpPr>
        <p:spPr bwMode="auto">
          <a:xfrm>
            <a:off x="1991544" y="1844824"/>
            <a:ext cx="20891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Muerte: es una separación con aroma de eternidad.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4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108" y="2132856"/>
            <a:ext cx="4371732" cy="43413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  <p:sp>
        <p:nvSpPr>
          <p:cNvPr id="26628" name="CuadroTexto 1"/>
          <p:cNvSpPr txBox="1">
            <a:spLocks noChangeArrowheads="1"/>
          </p:cNvSpPr>
          <p:nvPr/>
        </p:nvSpPr>
        <p:spPr bwMode="auto">
          <a:xfrm>
            <a:off x="1919536" y="1412776"/>
            <a:ext cx="2376488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Perfume: es cuando reconocemos a quienes  amamos aún con los ojos cerrados.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4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" y="-28664"/>
            <a:ext cx="12178001" cy="7922160"/>
          </a:xfrm>
          <a:prstGeom prst="rect">
            <a:avLst/>
          </a:prstGeom>
        </p:spPr>
      </p:pic>
      <p:sp>
        <p:nvSpPr>
          <p:cNvPr id="27650" name="CuadroTexto 1"/>
          <p:cNvSpPr txBox="1">
            <a:spLocks noChangeArrowheads="1"/>
          </p:cNvSpPr>
          <p:nvPr/>
        </p:nvSpPr>
        <p:spPr bwMode="auto">
          <a:xfrm>
            <a:off x="1847528" y="1484784"/>
            <a:ext cx="1728192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Nietos: es cuando Dios envía ángeles para entretener a los abuelos. </a:t>
            </a:r>
          </a:p>
        </p:txBody>
      </p:sp>
      <p:pic>
        <p:nvPicPr>
          <p:cNvPr id="2560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748404"/>
            <a:ext cx="4032448" cy="59678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28674" name="CuadroTexto 3"/>
          <p:cNvSpPr txBox="1">
            <a:spLocks noChangeArrowheads="1"/>
          </p:cNvSpPr>
          <p:nvPr/>
        </p:nvSpPr>
        <p:spPr bwMode="auto">
          <a:xfrm>
            <a:off x="1991544" y="1052736"/>
            <a:ext cx="288032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Orgullo: es cuando una persona se siente una hormiga y quiere convencer a los demás de que es un elefante.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176" y="1988840"/>
            <a:ext cx="4104456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" y="-28800"/>
            <a:ext cx="12177600" cy="7922160"/>
          </a:xfrm>
          <a:prstGeom prst="rect">
            <a:avLst/>
          </a:prstGeom>
        </p:spPr>
      </p:pic>
      <p:pic>
        <p:nvPicPr>
          <p:cNvPr id="297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2276872"/>
            <a:ext cx="4393628" cy="43924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>
            <a:spLocks noChangeArrowheads="1"/>
          </p:cNvSpPr>
          <p:nvPr/>
        </p:nvSpPr>
        <p:spPr bwMode="auto">
          <a:xfrm>
            <a:off x="1847528" y="1484784"/>
            <a:ext cx="252095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800" dirty="0"/>
              <a:t>Odio: es cuando sembramos trigo todo el año, esperando que madure y una persona lo quema todo en un día.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0722" name="CuadroTexto 3"/>
          <p:cNvSpPr txBox="1">
            <a:spLocks noChangeArrowheads="1"/>
          </p:cNvSpPr>
          <p:nvPr/>
        </p:nvSpPr>
        <p:spPr bwMode="auto">
          <a:xfrm>
            <a:off x="1775520" y="1268760"/>
            <a:ext cx="1656184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Perdón: es liberar al corazón del peso de una enorme piedra.</a:t>
            </a:r>
          </a:p>
        </p:txBody>
      </p:sp>
      <p:pic>
        <p:nvPicPr>
          <p:cNvPr id="3072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1844824"/>
            <a:ext cx="4593950" cy="47130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" y="-28800"/>
            <a:ext cx="12178001" cy="7922160"/>
          </a:xfrm>
          <a:prstGeom prst="rect">
            <a:avLst/>
          </a:prstGeom>
        </p:spPr>
      </p:pic>
      <p:sp>
        <p:nvSpPr>
          <p:cNvPr id="31746" name="CuadroTexto 1"/>
          <p:cNvSpPr txBox="1">
            <a:spLocks noChangeArrowheads="1"/>
          </p:cNvSpPr>
          <p:nvPr/>
        </p:nvSpPr>
        <p:spPr bwMode="auto">
          <a:xfrm>
            <a:off x="1991544" y="1052736"/>
            <a:ext cx="208756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Pesimismo: es cuando una persona pierde la capacidad de ver la vida en colores.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622" y="2132856"/>
            <a:ext cx="4421378" cy="41044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2770" name="CuadroTexto 1"/>
          <p:cNvSpPr txBox="1">
            <a:spLocks noChangeArrowheads="1"/>
          </p:cNvSpPr>
          <p:nvPr/>
        </p:nvSpPr>
        <p:spPr bwMode="auto">
          <a:xfrm>
            <a:off x="1847528" y="2132856"/>
            <a:ext cx="2447925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dirty="0"/>
              <a:t>Paz : es el premio de quien cumple honestamente con su deber.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22" b="14493"/>
          <a:stretch/>
        </p:blipFill>
        <p:spPr>
          <a:xfrm>
            <a:off x="7680175" y="1209036"/>
            <a:ext cx="3995151" cy="54467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3794" name="Rectángulo 1"/>
          <p:cNvSpPr>
            <a:spLocks noChangeArrowheads="1"/>
          </p:cNvSpPr>
          <p:nvPr/>
        </p:nvSpPr>
        <p:spPr bwMode="auto">
          <a:xfrm>
            <a:off x="1775520" y="908720"/>
            <a:ext cx="252095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dirty="0"/>
              <a:t>Nostalgia: Es cuando, estando lejos de algo querido, sentimos deseos de volar para reencontrarlo.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658" y="1844824"/>
            <a:ext cx="4325719" cy="4248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4818" name="Rectángulo 1"/>
          <p:cNvSpPr>
            <a:spLocks noChangeArrowheads="1"/>
          </p:cNvSpPr>
          <p:nvPr/>
        </p:nvSpPr>
        <p:spPr bwMode="auto">
          <a:xfrm>
            <a:off x="1703513" y="1988840"/>
            <a:ext cx="2736303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dirty="0"/>
              <a:t>Sexo: Es cuando una persona ama tanto a otra que desea vivir dentro de ella.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176" y="2708920"/>
            <a:ext cx="4069831" cy="3672408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4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5842" name="CuadroTexto 1"/>
          <p:cNvSpPr txBox="1">
            <a:spLocks noChangeArrowheads="1"/>
          </p:cNvSpPr>
          <p:nvPr/>
        </p:nvSpPr>
        <p:spPr bwMode="auto">
          <a:xfrm>
            <a:off x="1703512" y="1196752"/>
            <a:ext cx="3384747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dirty="0" smtClean="0"/>
              <a:t>Sinceridad: es </a:t>
            </a:r>
            <a:r>
              <a:rPr lang="es-ES" altLang="es-ES" dirty="0" smtClean="0"/>
              <a:t>cuando </a:t>
            </a:r>
            <a:r>
              <a:rPr lang="es-ES" altLang="es-ES" dirty="0"/>
              <a:t>nos expresamos como si la persona a quién nos dirigimos estuviera al otro lado del espejo</a:t>
            </a:r>
            <a:r>
              <a:rPr lang="es-ES" altLang="es-ES" sz="2400" dirty="0"/>
              <a:t>.</a:t>
            </a:r>
          </a:p>
        </p:txBody>
      </p:sp>
      <p:pic>
        <p:nvPicPr>
          <p:cNvPr id="33795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2204864"/>
            <a:ext cx="3960440" cy="4179833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" y="-28800"/>
            <a:ext cx="12177600" cy="7922160"/>
          </a:xfrm>
          <a:prstGeom prst="rect">
            <a:avLst/>
          </a:prstGeom>
        </p:spPr>
      </p:pic>
      <p:sp>
        <p:nvSpPr>
          <p:cNvPr id="36866" name="CuadroTexto 1"/>
          <p:cNvSpPr txBox="1">
            <a:spLocks noChangeArrowheads="1"/>
          </p:cNvSpPr>
          <p:nvPr/>
        </p:nvSpPr>
        <p:spPr bwMode="auto">
          <a:xfrm>
            <a:off x="2135560" y="1124744"/>
            <a:ext cx="2016224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dirty="0"/>
              <a:t>Ternura: es cuando alguien nos mira y sus ojos brillan como dos estrellas.</a:t>
            </a:r>
          </a:p>
        </p:txBody>
      </p:sp>
      <p:pic>
        <p:nvPicPr>
          <p:cNvPr id="34819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136" y="1412776"/>
            <a:ext cx="4964228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7890" name="CuadroTexto 1"/>
          <p:cNvSpPr txBox="1">
            <a:spLocks noChangeArrowheads="1"/>
          </p:cNvSpPr>
          <p:nvPr/>
        </p:nvSpPr>
        <p:spPr bwMode="auto">
          <a:xfrm>
            <a:off x="1775520" y="1268760"/>
            <a:ext cx="3096344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dirty="0">
                <a:cs typeface="Times New Roman" panose="02020603050405020304" pitchFamily="18" charset="0"/>
              </a:rPr>
              <a:t>Vanidad: es cuando una persona abdica de su esencia en favor de otra; generalmente peor.</a:t>
            </a:r>
            <a:endParaRPr lang="es-ES" alt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805" y="1412776"/>
            <a:ext cx="4939327" cy="50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38914" name="CuadroTexto 1"/>
          <p:cNvSpPr txBox="1">
            <a:spLocks noChangeArrowheads="1"/>
          </p:cNvSpPr>
          <p:nvPr/>
        </p:nvSpPr>
        <p:spPr bwMode="auto">
          <a:xfrm>
            <a:off x="1847528" y="1628800"/>
            <a:ext cx="3168352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dirty="0"/>
              <a:t>Superfluo: es cuando nuestra sed necesita una gota de agua y pedimos un rio entero.</a:t>
            </a:r>
          </a:p>
        </p:txBody>
      </p:sp>
      <p:pic>
        <p:nvPicPr>
          <p:cNvPr id="38917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980728"/>
            <a:ext cx="4306367" cy="53823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664"/>
            <a:ext cx="12178001" cy="7922160"/>
          </a:xfrm>
          <a:prstGeom prst="rect">
            <a:avLst/>
          </a:prstGeom>
        </p:spPr>
      </p:pic>
      <p:sp>
        <p:nvSpPr>
          <p:cNvPr id="45059" name="Text Box 7"/>
          <p:cNvSpPr txBox="1">
            <a:spLocks noChangeArrowheads="1"/>
          </p:cNvSpPr>
          <p:nvPr/>
        </p:nvSpPr>
        <p:spPr bwMode="auto">
          <a:xfrm>
            <a:off x="1775520" y="1628800"/>
            <a:ext cx="324036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00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pt-BR" altLang="es-ES" dirty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Soledad: Es cuando estamos rodeados de gente, pero nuestro corazón no ve a nadie alrededor.</a:t>
            </a:r>
          </a:p>
        </p:txBody>
      </p:sp>
      <p:pic>
        <p:nvPicPr>
          <p:cNvPr id="37891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1844824"/>
            <a:ext cx="4104456" cy="4517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450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9" y="-28800"/>
            <a:ext cx="12178001" cy="7922160"/>
          </a:xfrm>
          <a:prstGeom prst="rect">
            <a:avLst/>
          </a:prstGeom>
        </p:spPr>
      </p:pic>
      <p:sp>
        <p:nvSpPr>
          <p:cNvPr id="41987" name="CuadroTexto 4"/>
          <p:cNvSpPr txBox="1">
            <a:spLocks noChangeArrowheads="1"/>
          </p:cNvSpPr>
          <p:nvPr/>
        </p:nvSpPr>
        <p:spPr bwMode="auto">
          <a:xfrm>
            <a:off x="1919536" y="1484784"/>
            <a:ext cx="32400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DEFINICIONES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Extraídas del libro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EL HOMBRE QUE VINO DE LA SOMBRA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de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LUIZ GONZAGA PINHEIRO</a:t>
            </a:r>
          </a:p>
        </p:txBody>
      </p:sp>
      <p:sp>
        <p:nvSpPr>
          <p:cNvPr id="41988" name="CuadroTexto 5"/>
          <p:cNvSpPr txBox="1">
            <a:spLocks noChangeArrowheads="1"/>
          </p:cNvSpPr>
          <p:nvPr/>
        </p:nvSpPr>
        <p:spPr bwMode="auto">
          <a:xfrm>
            <a:off x="7752184" y="836712"/>
            <a:ext cx="3816424" cy="513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tabLst>
                <a:tab pos="1349375" algn="l"/>
              </a:tabLst>
            </a:pPr>
            <a:r>
              <a:rPr lang="es-ES" altLang="es-ES" sz="2400" dirty="0"/>
              <a:t>TEXTOS: </a:t>
            </a:r>
            <a:r>
              <a:rPr lang="es-ES" altLang="es-ES" sz="2000" dirty="0"/>
              <a:t>Luiz </a:t>
            </a:r>
            <a:r>
              <a:rPr lang="es-ES" altLang="es-ES" sz="2000"/>
              <a:t>Gonzaga </a:t>
            </a:r>
            <a:r>
              <a:rPr lang="es-ES" altLang="es-ES" sz="2000" smtClean="0"/>
              <a:t>	Pinheiro</a:t>
            </a:r>
            <a:r>
              <a:rPr lang="es-ES" altLang="es-ES" sz="2000" dirty="0"/>
              <a:t>.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IMÁGENES: </a:t>
            </a:r>
            <a:r>
              <a:rPr lang="es-ES" altLang="es-ES" sz="2000" dirty="0"/>
              <a:t>de la red. Las fotos de “adoctrinamiento” y “sinceridad” son de: </a:t>
            </a:r>
            <a:r>
              <a:rPr lang="es-ES" altLang="es-ES" sz="2400" b="1" dirty="0" smtClean="0">
                <a:solidFill>
                  <a:srgbClr val="002060"/>
                </a:solidFill>
              </a:rPr>
              <a:t>www.flaviamorlachetti.com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b="1" dirty="0">
              <a:solidFill>
                <a:srgbClr val="002060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400" dirty="0"/>
              <a:t>MUSICA</a:t>
            </a:r>
            <a:r>
              <a:rPr lang="es-ES" altLang="es-ES" sz="2000" dirty="0"/>
              <a:t>: Mano a </a:t>
            </a:r>
            <a:r>
              <a:rPr lang="es-ES" altLang="es-ES" sz="2000" dirty="0" smtClean="0"/>
              <a:t>mano. Tango.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000" dirty="0" smtClean="0"/>
              <a:t>En la armónica, el gran Hugo Díaz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2000" dirty="0" smtClean="0"/>
              <a:t>.</a:t>
            </a:r>
            <a:endParaRPr lang="es-ES" altLang="es-ES" sz="2000" dirty="0"/>
          </a:p>
          <a:p>
            <a:pPr algn="ctr">
              <a:spcBef>
                <a:spcPct val="0"/>
              </a:spcBef>
              <a:buFontTx/>
              <a:buNone/>
            </a:pPr>
            <a:r>
              <a:rPr lang="es-ES" altLang="es-ES" sz="2000" dirty="0"/>
              <a:t>PRESENTACIÓN: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s-ES" altLang="es-ES" sz="2000" dirty="0"/>
              <a:t>Cholulita 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2000" dirty="0" smtClean="0"/>
          </a:p>
          <a:p>
            <a:pPr>
              <a:spcBef>
                <a:spcPct val="0"/>
              </a:spcBef>
              <a:buFontTx/>
              <a:buNone/>
            </a:pPr>
            <a:endParaRPr lang="es-ES" altLang="es-E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4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s-ES" altLang="es-ES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301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/>
            <a:endParaRPr lang="es-ES" altLang="es-ES" sz="18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301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301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sz="1800" b="1" dirty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 dirty="0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sz="1800" b="1" dirty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301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a:style>
    </a:sp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3627</TotalTime>
  <Words>627</Words>
  <Application>Microsoft Office PowerPoint</Application>
  <PresentationFormat>Panorámica</PresentationFormat>
  <Paragraphs>66</Paragraphs>
  <Slides>37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4" baseType="lpstr">
      <vt:lpstr>Times New Roman</vt:lpstr>
      <vt:lpstr>Calibri Light</vt:lpstr>
      <vt:lpstr>Arial</vt:lpstr>
      <vt:lpstr>Kristen ITC</vt:lpstr>
      <vt:lpstr>Calibri</vt:lpstr>
      <vt:lpstr>Estrutura padrão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computador caseiro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Definiciones</dc:title>
  <dc:creator>Nelide Venerucci</dc:creator>
  <cp:lastModifiedBy>Nelide Venerucci</cp:lastModifiedBy>
  <cp:revision>350</cp:revision>
  <dcterms:created xsi:type="dcterms:W3CDTF">2004-08-24T03:43:03Z</dcterms:created>
  <dcterms:modified xsi:type="dcterms:W3CDTF">2017-04-09T22:21:31Z</dcterms:modified>
</cp:coreProperties>
</file>