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2" r:id="rId3"/>
    <p:sldId id="263" r:id="rId4"/>
    <p:sldId id="265" r:id="rId5"/>
    <p:sldId id="264" r:id="rId6"/>
    <p:sldId id="268" r:id="rId7"/>
    <p:sldId id="274" r:id="rId8"/>
    <p:sldId id="275" r:id="rId9"/>
    <p:sldId id="271" r:id="rId10"/>
    <p:sldId id="272" r:id="rId11"/>
    <p:sldId id="277" r:id="rId12"/>
    <p:sldId id="273" r:id="rId13"/>
    <p:sldId id="267" r:id="rId14"/>
    <p:sldId id="278"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wmR0LA770zFAtkUu3dzsA==" hashData="GpF1DCjGuKLB67kb+/3K6xE4hz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100F"/>
    <a:srgbClr val="361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18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74E62E0-F7C4-4A0E-9440-65690E25112D}" type="datetimeFigureOut">
              <a:rPr lang="es-ES"/>
              <a:pPr>
                <a:defRPr/>
              </a:pPr>
              <a:t>26/10/2014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D7035D6-5AD3-461C-8F95-C9A06BC187F4}" type="slidenum">
              <a:rPr lang="es-ES"/>
              <a:pPr>
                <a:defRPr/>
              </a:pPr>
              <a:t>‹Nº›</a:t>
            </a:fld>
            <a:endParaRPr lang="es-ES"/>
          </a:p>
        </p:txBody>
      </p:sp>
    </p:spTree>
    <p:extLst>
      <p:ext uri="{BB962C8B-B14F-4D97-AF65-F5344CB8AC3E}">
        <p14:creationId xmlns:p14="http://schemas.microsoft.com/office/powerpoint/2010/main" val="3798631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F825C20-6FC6-4248-9C2C-62E6062739F8}" type="datetimeFigureOut">
              <a:rPr lang="es-ES"/>
              <a:pPr>
                <a:defRPr/>
              </a:pPr>
              <a:t>26/10/2014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285984-5186-4953-9814-EDFAB4B5F8A8}" type="slidenum">
              <a:rPr lang="es-ES"/>
              <a:pPr>
                <a:defRPr/>
              </a:pPr>
              <a:t>‹Nº›</a:t>
            </a:fld>
            <a:endParaRPr lang="es-ES"/>
          </a:p>
        </p:txBody>
      </p:sp>
    </p:spTree>
    <p:extLst>
      <p:ext uri="{BB962C8B-B14F-4D97-AF65-F5344CB8AC3E}">
        <p14:creationId xmlns:p14="http://schemas.microsoft.com/office/powerpoint/2010/main" val="3194176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CE2386B-1F66-4F01-9050-21B247D308D5}" type="datetimeFigureOut">
              <a:rPr lang="es-ES"/>
              <a:pPr>
                <a:defRPr/>
              </a:pPr>
              <a:t>26/10/2014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4EB9152-DC08-4D23-B5BF-9FEB0CEC6BE1}" type="slidenum">
              <a:rPr lang="es-ES"/>
              <a:pPr>
                <a:defRPr/>
              </a:pPr>
              <a:t>‹Nº›</a:t>
            </a:fld>
            <a:endParaRPr lang="es-ES"/>
          </a:p>
        </p:txBody>
      </p:sp>
    </p:spTree>
    <p:extLst>
      <p:ext uri="{BB962C8B-B14F-4D97-AF65-F5344CB8AC3E}">
        <p14:creationId xmlns:p14="http://schemas.microsoft.com/office/powerpoint/2010/main" val="1453522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755BEBB-AA94-424F-89CB-12B6FF865C74}" type="datetimeFigureOut">
              <a:rPr lang="es-ES"/>
              <a:pPr>
                <a:defRPr/>
              </a:pPr>
              <a:t>26/10/2014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A2BF6FE-2D98-44EE-A440-F52B6A5FAA0C}" type="slidenum">
              <a:rPr lang="es-ES"/>
              <a:pPr>
                <a:defRPr/>
              </a:pPr>
              <a:t>‹Nº›</a:t>
            </a:fld>
            <a:endParaRPr lang="es-ES"/>
          </a:p>
        </p:txBody>
      </p:sp>
    </p:spTree>
    <p:extLst>
      <p:ext uri="{BB962C8B-B14F-4D97-AF65-F5344CB8AC3E}">
        <p14:creationId xmlns:p14="http://schemas.microsoft.com/office/powerpoint/2010/main" val="1276026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C69B7C8-8EE1-4251-B264-40F05D63FD97}" type="datetimeFigureOut">
              <a:rPr lang="es-ES"/>
              <a:pPr>
                <a:defRPr/>
              </a:pPr>
              <a:t>26/10/2014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3D6C872-557C-4043-A405-CEA4335ACC73}" type="slidenum">
              <a:rPr lang="es-ES"/>
              <a:pPr>
                <a:defRPr/>
              </a:pPr>
              <a:t>‹Nº›</a:t>
            </a:fld>
            <a:endParaRPr lang="es-ES"/>
          </a:p>
        </p:txBody>
      </p:sp>
    </p:spTree>
    <p:extLst>
      <p:ext uri="{BB962C8B-B14F-4D97-AF65-F5344CB8AC3E}">
        <p14:creationId xmlns:p14="http://schemas.microsoft.com/office/powerpoint/2010/main" val="687214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1C14C89-13C4-48BA-9180-41B2A43FFAA5}" type="datetimeFigureOut">
              <a:rPr lang="es-ES"/>
              <a:pPr>
                <a:defRPr/>
              </a:pPr>
              <a:t>26/10/2014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AC16911-10EC-47FE-8370-26220FA74DA0}" type="slidenum">
              <a:rPr lang="es-ES"/>
              <a:pPr>
                <a:defRPr/>
              </a:pPr>
              <a:t>‹Nº›</a:t>
            </a:fld>
            <a:endParaRPr lang="es-ES"/>
          </a:p>
        </p:txBody>
      </p:sp>
    </p:spTree>
    <p:extLst>
      <p:ext uri="{BB962C8B-B14F-4D97-AF65-F5344CB8AC3E}">
        <p14:creationId xmlns:p14="http://schemas.microsoft.com/office/powerpoint/2010/main" val="191151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33DE479-2A6A-4600-A4FC-4BA29910EBEF}" type="datetimeFigureOut">
              <a:rPr lang="es-ES"/>
              <a:pPr>
                <a:defRPr/>
              </a:pPr>
              <a:t>26/10/2014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3A2E163-F1B7-4215-865A-568F20A0BFD6}" type="slidenum">
              <a:rPr lang="es-ES"/>
              <a:pPr>
                <a:defRPr/>
              </a:pPr>
              <a:t>‹Nº›</a:t>
            </a:fld>
            <a:endParaRPr lang="es-ES"/>
          </a:p>
        </p:txBody>
      </p:sp>
    </p:spTree>
    <p:extLst>
      <p:ext uri="{BB962C8B-B14F-4D97-AF65-F5344CB8AC3E}">
        <p14:creationId xmlns:p14="http://schemas.microsoft.com/office/powerpoint/2010/main" val="3071547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B8302CB-5684-4312-B37A-A65CFA0018D0}" type="datetimeFigureOut">
              <a:rPr lang="es-ES"/>
              <a:pPr>
                <a:defRPr/>
              </a:pPr>
              <a:t>26/10/2014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2C102AA-5016-41C7-A238-B69271ED446C}" type="slidenum">
              <a:rPr lang="es-ES"/>
              <a:pPr>
                <a:defRPr/>
              </a:pPr>
              <a:t>‹Nº›</a:t>
            </a:fld>
            <a:endParaRPr lang="es-ES"/>
          </a:p>
        </p:txBody>
      </p:sp>
    </p:spTree>
    <p:extLst>
      <p:ext uri="{BB962C8B-B14F-4D97-AF65-F5344CB8AC3E}">
        <p14:creationId xmlns:p14="http://schemas.microsoft.com/office/powerpoint/2010/main" val="4257566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9DDC5B8-85C8-4E45-870D-9F76E36BAD50}" type="datetimeFigureOut">
              <a:rPr lang="es-ES"/>
              <a:pPr>
                <a:defRPr/>
              </a:pPr>
              <a:t>26/10/2014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1980E04-7502-4349-8377-827475E225D1}" type="slidenum">
              <a:rPr lang="es-ES"/>
              <a:pPr>
                <a:defRPr/>
              </a:pPr>
              <a:t>‹Nº›</a:t>
            </a:fld>
            <a:endParaRPr lang="es-ES"/>
          </a:p>
        </p:txBody>
      </p:sp>
    </p:spTree>
    <p:extLst>
      <p:ext uri="{BB962C8B-B14F-4D97-AF65-F5344CB8AC3E}">
        <p14:creationId xmlns:p14="http://schemas.microsoft.com/office/powerpoint/2010/main" val="2386046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F01674C-33A2-4680-82EC-D3D0B6F71F98}" type="datetimeFigureOut">
              <a:rPr lang="es-ES"/>
              <a:pPr>
                <a:defRPr/>
              </a:pPr>
              <a:t>26/10/2014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4102527-4200-4517-B7A0-D4C3F675FFD7}" type="slidenum">
              <a:rPr lang="es-ES"/>
              <a:pPr>
                <a:defRPr/>
              </a:pPr>
              <a:t>‹Nº›</a:t>
            </a:fld>
            <a:endParaRPr lang="es-ES"/>
          </a:p>
        </p:txBody>
      </p:sp>
    </p:spTree>
    <p:extLst>
      <p:ext uri="{BB962C8B-B14F-4D97-AF65-F5344CB8AC3E}">
        <p14:creationId xmlns:p14="http://schemas.microsoft.com/office/powerpoint/2010/main" val="1683860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BF90A5A-E61E-4657-BD60-5CF6C8FF9A85}" type="datetimeFigureOut">
              <a:rPr lang="es-ES"/>
              <a:pPr>
                <a:defRPr/>
              </a:pPr>
              <a:t>26/10/2014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D1C4A77-997B-46F7-AFC7-AD8F05E9BC40}" type="slidenum">
              <a:rPr lang="es-ES"/>
              <a:pPr>
                <a:defRPr/>
              </a:pPr>
              <a:t>‹Nº›</a:t>
            </a:fld>
            <a:endParaRPr lang="es-ES"/>
          </a:p>
        </p:txBody>
      </p:sp>
    </p:spTree>
    <p:extLst>
      <p:ext uri="{BB962C8B-B14F-4D97-AF65-F5344CB8AC3E}">
        <p14:creationId xmlns:p14="http://schemas.microsoft.com/office/powerpoint/2010/main" val="600529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DD124D5-E16D-4C7E-84DC-CF6486990BF8}"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237197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O"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O" smtClean="0"/>
              <a:t>Haga clic para modificar el estilo de texto del patrón</a:t>
            </a:r>
          </a:p>
          <a:p>
            <a:pPr lvl="1"/>
            <a:r>
              <a:rPr lang="es-ES" altLang="es-CO" smtClean="0"/>
              <a:t>Segundo nivel</a:t>
            </a:r>
          </a:p>
          <a:p>
            <a:pPr lvl="2"/>
            <a:r>
              <a:rPr lang="es-ES" altLang="es-CO" smtClean="0"/>
              <a:t>Tercer nivel</a:t>
            </a:r>
          </a:p>
          <a:p>
            <a:pPr lvl="3"/>
            <a:r>
              <a:rPr lang="es-ES" altLang="es-CO" smtClean="0"/>
              <a:t>Cuarto nivel</a:t>
            </a:r>
          </a:p>
          <a:p>
            <a:pPr lvl="4"/>
            <a:r>
              <a:rPr lang="es-ES" altLang="es-CO"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409CFD5-7110-40AB-863C-1CB113C80554}" type="datetimeFigureOut">
              <a:rPr lang="es-ES"/>
              <a:pPr>
                <a:defRPr/>
              </a:pPr>
              <a:t>26/10/2014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1DF5836-015D-448C-A85E-0C18C4ACF34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8EA24EC-B150-41D7-9D0E-2751D340A190}"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1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4.png"/><Relationship Id="rId12" Type="http://schemas.openxmlformats.org/officeDocument/2006/relationships/image" Target="../media/image9.png"/><Relationship Id="rId17" Type="http://schemas.openxmlformats.org/officeDocument/2006/relationships/image" Target="../media/image14.png"/><Relationship Id="rId2" Type="http://schemas.openxmlformats.org/officeDocument/2006/relationships/audio" Target="../media/media1.wma"/><Relationship Id="rId16" Type="http://schemas.openxmlformats.org/officeDocument/2006/relationships/image" Target="../media/image13.png"/><Relationship Id="rId1" Type="http://schemas.microsoft.com/office/2007/relationships/media" Target="../media/media1.wma"/><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19" Type="http://schemas.openxmlformats.org/officeDocument/2006/relationships/image" Target="../media/image16.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01 Mis docu. Backup\Mis imágenes\00 Para el mensaje haciendo\01a.png.jpg"/>
          <p:cNvPicPr>
            <a:picLocks noChangeAspect="1" noChangeArrowheads="1"/>
          </p:cNvPicPr>
          <p:nvPr/>
        </p:nvPicPr>
        <p:blipFill rotWithShape="1">
          <a:blip r:embed="rId4">
            <a:extLst>
              <a:ext uri="{28A0092B-C50C-407E-A947-70E740481C1C}">
                <a14:useLocalDpi xmlns:a14="http://schemas.microsoft.com/office/drawing/2010/main" val="0"/>
              </a:ext>
            </a:extLst>
          </a:blip>
          <a:srcRect l="2128" t="2604" r="2143" b="2604"/>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667408" y="1449751"/>
            <a:ext cx="3926649" cy="2212510"/>
            <a:chOff x="4667408" y="1449751"/>
            <a:chExt cx="3926649" cy="2212510"/>
          </a:xfrm>
        </p:grpSpPr>
        <p:grpSp>
          <p:nvGrpSpPr>
            <p:cNvPr id="5" name="4 Grupo"/>
            <p:cNvGrpSpPr/>
            <p:nvPr/>
          </p:nvGrpSpPr>
          <p:grpSpPr>
            <a:xfrm>
              <a:off x="5832145" y="2402228"/>
              <a:ext cx="1579340" cy="424608"/>
              <a:chOff x="5244304" y="2363166"/>
              <a:chExt cx="1991992" cy="496616"/>
            </a:xfrm>
          </p:grpSpPr>
          <p:pic>
            <p:nvPicPr>
              <p:cNvPr id="20" name="Picture 32" descr="http://etc.usf.edu/presentations/extras/letters/theme_alphabets/20/26/P-75.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4304" y="2363167"/>
                <a:ext cx="38220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1" name="Picture 36" descr="http://etc.usf.edu/presentations/extras/letters/theme_alphabets/20/28/R-75.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8099" y="2363167"/>
                <a:ext cx="44100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6" name="Picture 2" descr="http://etc.usf.edu/presentations/extras/letters/theme_alphabets/20/11/A-7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48257" y="2363166"/>
                <a:ext cx="488039"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7" name="Picture 2" descr="http://etc.usf.edu/presentations/extras/letters/theme_alphabets/20/11/A-7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2363167"/>
                <a:ext cx="488039"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grpSp>
        <p:grpSp>
          <p:nvGrpSpPr>
            <p:cNvPr id="6" name="5 Grupo"/>
            <p:cNvGrpSpPr/>
            <p:nvPr/>
          </p:nvGrpSpPr>
          <p:grpSpPr>
            <a:xfrm>
              <a:off x="5137673" y="3146041"/>
              <a:ext cx="2992434" cy="516220"/>
              <a:chOff x="5066394" y="3351674"/>
              <a:chExt cx="2992434" cy="516220"/>
            </a:xfrm>
          </p:grpSpPr>
          <p:pic>
            <p:nvPicPr>
              <p:cNvPr id="16" name="Picture 18" descr="http://etc.usf.edu/presentations/extras/letters/theme_alphabets/20/19/I-7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45292" y="3371279"/>
                <a:ext cx="15288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8" name="Picture 28" descr="http://etc.usf.edu/presentations/extras/letters/theme_alphabets/20/24/N-75.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66394" y="3371279"/>
                <a:ext cx="42924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3" name="Picture 40" descr="http://etc.usf.edu/presentations/extras/letters/theme_alphabets/20/30/T-75.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91669" y="3371279"/>
                <a:ext cx="423359"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9" name="Picture 30" descr="http://etc.usf.edu/presentations/extras/letters/theme_alphabets/20/25/O-75.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50716" y="3351674"/>
                <a:ext cx="464519"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31" name="Picture 10" descr="http://etc.usf.edu/presentations/extras/letters/theme_alphabets/20/15/E-75.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959548" y="3371279"/>
                <a:ext cx="38220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32" name="Picture 38" descr="http://etc.usf.edu/presentations/extras/letters/theme_alphabets/20/29/S-75.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47228" y="3351675"/>
                <a:ext cx="411600"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grpSp>
        <p:grpSp>
          <p:nvGrpSpPr>
            <p:cNvPr id="4" name="3 Grupo"/>
            <p:cNvGrpSpPr/>
            <p:nvPr/>
          </p:nvGrpSpPr>
          <p:grpSpPr>
            <a:xfrm>
              <a:off x="4667408" y="1449751"/>
              <a:ext cx="3926649" cy="646559"/>
              <a:chOff x="4276924" y="1389907"/>
              <a:chExt cx="3926649" cy="646559"/>
            </a:xfrm>
          </p:grpSpPr>
          <p:pic>
            <p:nvPicPr>
              <p:cNvPr id="11" name="Picture 2" descr="http://etc.usf.edu/presentations/extras/letters/theme_alphabets/20/11/A-7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1530638"/>
                <a:ext cx="488039"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2" name="Picture 6" descr="http://etc.usf.edu/presentations/extras/letters/theme_alphabets/20/13/C-75.pn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194922" y="1510446"/>
                <a:ext cx="435119"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3" name="Picture 8" descr="http://etc.usf.edu/presentations/extras/letters/theme_alphabets/20/14/D-75.p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6924" y="1535695"/>
                <a:ext cx="417479"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4" name="Picture 10" descr="http://etc.usf.edu/presentations/extras/letters/theme_alphabets/20/15/E-75.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53870" y="1530050"/>
                <a:ext cx="38220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5" name="Picture 14" descr="http://etc.usf.edu/presentations/extras/letters/theme_alphabets/20/17/G-75.p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195200" y="1520247"/>
                <a:ext cx="458639"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7" name="Picture 24" descr="http://etc.usf.edu/presentations/extras/letters/theme_alphabets/20/22/L-75.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210159" y="1530050"/>
                <a:ext cx="358680" cy="496615"/>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19" name="Picture 30" descr="http://etc.usf.edu/presentations/extras/letters/theme_alphabets/20/25/O-75.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49841" y="1511208"/>
                <a:ext cx="464519"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24" name="Picture 30" descr="http://etc.usf.edu/presentations/extras/letters/theme_alphabets/20/25/O-75.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39054" y="1511208"/>
                <a:ext cx="464519" cy="51621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pic>
            <p:nvPicPr>
              <p:cNvPr id="33" name="Picture 2" descr="C:\01 Mis docu. Backup\Mis imágenes\00 Para el mensaje haciendo\00 haciendo1.png"/>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b="41463"/>
              <a:stretch/>
            </p:blipFill>
            <p:spPr bwMode="auto">
              <a:xfrm>
                <a:off x="5641000" y="1389907"/>
                <a:ext cx="504056" cy="211409"/>
              </a:xfrm>
              <a:prstGeom prst="rect">
                <a:avLst/>
              </a:prstGeom>
              <a:noFill/>
              <a:effectLst>
                <a:glow rad="38100">
                  <a:srgbClr val="361B00"/>
                </a:glow>
              </a:effectLst>
              <a:extLst>
                <a:ext uri="{909E8E84-426E-40DD-AFC4-6F175D3DCCD1}">
                  <a14:hiddenFill xmlns:a14="http://schemas.microsoft.com/office/drawing/2010/main">
                    <a:solidFill>
                      <a:srgbClr val="FFFFFF"/>
                    </a:solidFill>
                  </a14:hiddenFill>
                </a:ext>
              </a:extLst>
            </p:spPr>
          </p:pic>
        </p:grpSp>
      </p:grpSp>
      <p:pic>
        <p:nvPicPr>
          <p:cNvPr id="3" name="Consoul Trainin  Pink Noisy ft Anastasia Zannis - Tango to evora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4267200" y="226695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2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287" r="2048" b="3287"/>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5610556" y="1563638"/>
            <a:ext cx="3384376" cy="2031325"/>
          </a:xfrm>
          <a:prstGeom prst="rect">
            <a:avLst/>
          </a:prstGeom>
        </p:spPr>
        <p:txBody>
          <a:bodyPr wrap="square">
            <a:spAutoFit/>
          </a:bodyPr>
          <a:lstStyle/>
          <a:p>
            <a:pPr algn="ctr"/>
            <a:r>
              <a:rPr lang="es-CO" b="1" dirty="0">
                <a:solidFill>
                  <a:schemeClr val="bg1"/>
                </a:solidFill>
                <a:effectLst>
                  <a:glow rad="101600">
                    <a:srgbClr val="2B100F"/>
                  </a:glow>
                </a:effectLst>
                <a:latin typeface="+mj-lt"/>
              </a:rPr>
              <a:t>1.- RESPETA A TU ABUELO. Es el padre de tu padre o de tu madre. Sabe, pues, todo lo que hay que saber sobre el tema de la paternidad. </a:t>
            </a:r>
            <a:r>
              <a:rPr lang="es-CO" b="1" dirty="0" smtClean="0">
                <a:solidFill>
                  <a:schemeClr val="bg1"/>
                </a:solidFill>
                <a:effectLst>
                  <a:glow rad="101600">
                    <a:srgbClr val="2B100F"/>
                  </a:glow>
                </a:effectLst>
                <a:latin typeface="+mj-lt"/>
              </a:rPr>
              <a:t>Y </a:t>
            </a:r>
            <a:r>
              <a:rPr lang="es-CO" b="1" dirty="0">
                <a:solidFill>
                  <a:schemeClr val="bg1"/>
                </a:solidFill>
                <a:effectLst>
                  <a:glow rad="101600">
                    <a:srgbClr val="2B100F"/>
                  </a:glow>
                </a:effectLst>
                <a:latin typeface="+mj-lt"/>
              </a:rPr>
              <a:t>además, tiene una edad considerable, lo que lo hace más sabio.</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3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741" r="2048" b="3741"/>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4243133" y="1558928"/>
            <a:ext cx="4752528" cy="2031325"/>
          </a:xfrm>
          <a:prstGeom prst="rect">
            <a:avLst/>
          </a:prstGeom>
        </p:spPr>
        <p:txBody>
          <a:bodyPr wrap="square">
            <a:spAutoFit/>
          </a:bodyPr>
          <a:lstStyle/>
          <a:p>
            <a:pPr algn="ctr"/>
            <a:r>
              <a:rPr lang="es-CO" b="1" dirty="0">
                <a:solidFill>
                  <a:schemeClr val="bg1"/>
                </a:solidFill>
                <a:effectLst>
                  <a:glow rad="101600">
                    <a:srgbClr val="2B100F"/>
                  </a:glow>
                </a:effectLst>
                <a:latin typeface="+mj-lt"/>
              </a:rPr>
              <a:t>2.- DIALOGA CON TU ABUELO. Él, libre ya de la responsabilidad de educar y con una escala de valores más relajada y práctica que cuando era sólo padre, sabe lo que tiene verdadera importancia y lo que no tiene tanta. Todo ello lo predispone a darte lecciones de vida que te serán muy útiles.</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4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527" r="2048" b="3556"/>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6258628" y="1415554"/>
            <a:ext cx="2819432" cy="2308324"/>
          </a:xfrm>
          <a:prstGeom prst="rect">
            <a:avLst/>
          </a:prstGeom>
        </p:spPr>
        <p:txBody>
          <a:bodyPr wrap="square">
            <a:spAutoFit/>
          </a:bodyPr>
          <a:lstStyle/>
          <a:p>
            <a:pPr algn="ctr"/>
            <a:r>
              <a:rPr lang="es-CO" b="1" dirty="0">
                <a:solidFill>
                  <a:schemeClr val="bg1"/>
                </a:solidFill>
                <a:effectLst>
                  <a:glow rad="101600">
                    <a:srgbClr val="2B100F"/>
                  </a:glow>
                </a:effectLst>
                <a:latin typeface="+mj-lt"/>
              </a:rPr>
              <a:t>3.- QUIERE A TU ABUELO. Por una extraña ley natural, se quiere casi más a los nietos que a los propios hijos. Aprovéchate pues, de su amor y sé feliz con él, que no te negará nada que no sea nocivo para ti.</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5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421" r="2048" b="3449"/>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6156176" y="1418893"/>
            <a:ext cx="2915816" cy="2308324"/>
          </a:xfrm>
          <a:prstGeom prst="rect">
            <a:avLst/>
          </a:prstGeom>
        </p:spPr>
        <p:txBody>
          <a:bodyPr wrap="square">
            <a:spAutoFit/>
          </a:bodyPr>
          <a:lstStyle/>
          <a:p>
            <a:pPr algn="ctr"/>
            <a:r>
              <a:rPr lang="es-CO" b="1" dirty="0">
                <a:solidFill>
                  <a:schemeClr val="bg1"/>
                </a:solidFill>
                <a:effectLst>
                  <a:glow rad="101600">
                    <a:srgbClr val="2B100F"/>
                  </a:glow>
                </a:effectLst>
                <a:latin typeface="+mj-lt"/>
              </a:rPr>
              <a:t>4.- COMPRENDE A TU ABUELO. Él es de otra generación, de otra </a:t>
            </a:r>
            <a:r>
              <a:rPr lang="es-CO" b="1" dirty="0" smtClean="0">
                <a:solidFill>
                  <a:schemeClr val="bg1"/>
                </a:solidFill>
                <a:effectLst>
                  <a:glow rad="101600">
                    <a:srgbClr val="2B100F"/>
                  </a:glow>
                </a:effectLst>
                <a:latin typeface="+mj-lt"/>
              </a:rPr>
              <a:t>época.</a:t>
            </a:r>
          </a:p>
          <a:p>
            <a:pPr algn="ctr"/>
            <a:r>
              <a:rPr lang="es-CO" b="1" dirty="0" smtClean="0">
                <a:solidFill>
                  <a:schemeClr val="bg1"/>
                </a:solidFill>
                <a:effectLst>
                  <a:glow rad="101600">
                    <a:srgbClr val="2B100F"/>
                  </a:glow>
                </a:effectLst>
                <a:latin typeface="+mj-lt"/>
              </a:rPr>
              <a:t>Y </a:t>
            </a:r>
            <a:r>
              <a:rPr lang="es-CO" b="1" dirty="0">
                <a:solidFill>
                  <a:schemeClr val="bg1"/>
                </a:solidFill>
                <a:effectLst>
                  <a:glow rad="101600">
                    <a:srgbClr val="2B100F"/>
                  </a:glow>
                </a:effectLst>
                <a:latin typeface="+mj-lt"/>
              </a:rPr>
              <a:t>a veces, le resulta difícil situarse imparcialmente en la tuya. Pero, por encima de todo, estará siempre su amor por ti.</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6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635" r="2048" b="3635"/>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4139952" y="1139197"/>
            <a:ext cx="4932040" cy="2862322"/>
          </a:xfrm>
          <a:prstGeom prst="rect">
            <a:avLst/>
          </a:prstGeom>
        </p:spPr>
        <p:txBody>
          <a:bodyPr wrap="square">
            <a:spAutoFit/>
          </a:bodyPr>
          <a:lstStyle/>
          <a:p>
            <a:pPr algn="ctr"/>
            <a:r>
              <a:rPr lang="es-CO" b="1" dirty="0">
                <a:solidFill>
                  <a:schemeClr val="bg1"/>
                </a:solidFill>
                <a:effectLst>
                  <a:glow rad="101600">
                    <a:srgbClr val="2B100F"/>
                  </a:glow>
                </a:effectLst>
                <a:latin typeface="+mj-lt"/>
              </a:rPr>
              <a:t>5.- EXIGE A TU ABUELO. Exígele que te relate su vida entera, y la de tu padre, y la de todos tus parientes y amigos de la familia. Inquiérele sobre vuestra historia, sobre lugares, viajes, costumbres, anécdotas, cantares, etc. Todo lo que te diga irá construyendo el tesoro inestimable de tu propia identidad y te permitirá saber quién eres y de dónde procedes y adónde perteneces. Y eso es fundamental para caminar por la vida. No seas, pues, un desarraigado más.</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7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2604" r="2048" b="2604"/>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4489601" y="1282571"/>
            <a:ext cx="4572000" cy="2585323"/>
          </a:xfrm>
          <a:prstGeom prst="rect">
            <a:avLst/>
          </a:prstGeom>
        </p:spPr>
        <p:txBody>
          <a:bodyPr wrap="square">
            <a:spAutoFit/>
          </a:bodyPr>
          <a:lstStyle/>
          <a:p>
            <a:pPr algn="ctr"/>
            <a:r>
              <a:rPr lang="es-CO" b="1" dirty="0">
                <a:solidFill>
                  <a:schemeClr val="bg1"/>
                </a:solidFill>
                <a:effectLst>
                  <a:glow rad="101600">
                    <a:srgbClr val="2B100F"/>
                  </a:glow>
                </a:effectLst>
                <a:latin typeface="+mj-lt"/>
              </a:rPr>
              <a:t>6.- AYUDA A TU ABUELO. Puede que la vida se le haga difícil en algún sentido: Económico, sanitario, afectivo, social... Se le han ido muriendo los parientes y amigos, para el trabajo ya no se le considera útil y sus facultades merman cada día. Necesita, pues, ayuda, asistencia, compasión y amor, sobre todo amor. Él ya dio todo el que tenía. Ahora es tu turno.</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8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313" r="2048" b="3343"/>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508104" y="1285997"/>
            <a:ext cx="3563888" cy="2585323"/>
          </a:xfrm>
          <a:prstGeom prst="rect">
            <a:avLst/>
          </a:prstGeom>
        </p:spPr>
        <p:txBody>
          <a:bodyPr wrap="square">
            <a:spAutoFit/>
          </a:bodyPr>
          <a:lstStyle/>
          <a:p>
            <a:pPr algn="ctr"/>
            <a:r>
              <a:rPr lang="es-CO" b="1" dirty="0">
                <a:solidFill>
                  <a:schemeClr val="bg1"/>
                </a:solidFill>
                <a:effectLst>
                  <a:glow rad="101600">
                    <a:srgbClr val="2B100F"/>
                  </a:glow>
                </a:effectLst>
                <a:latin typeface="+mj-lt"/>
              </a:rPr>
              <a:t>7.- NO ABANDONES A TU ABUELO. Lo matarías. Él necesita saber de ti, pues tu vida es una prolongación de la suya. Piensa que, si no fuera por él, tú no existirías. Devuélvele, pues, esa vida de la única manera en que puedes hacerlo: No olvidándolo ni, por tanto, abandonándolo.</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9a.jpg"/>
          <p:cNvPicPr>
            <a:picLocks noChangeAspect="1" noChangeArrowheads="1"/>
          </p:cNvPicPr>
          <p:nvPr/>
        </p:nvPicPr>
        <p:blipFill rotWithShape="1">
          <a:blip r:embed="rId2">
            <a:extLst>
              <a:ext uri="{28A0092B-C50C-407E-A947-70E740481C1C}">
                <a14:useLocalDpi xmlns:a14="http://schemas.microsoft.com/office/drawing/2010/main" val="0"/>
              </a:ext>
            </a:extLst>
          </a:blip>
          <a:srcRect l="2156" t="3714" r="1939" b="3369"/>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6" name="15 Rectángulo"/>
          <p:cNvSpPr/>
          <p:nvPr/>
        </p:nvSpPr>
        <p:spPr>
          <a:xfrm>
            <a:off x="4551218" y="1359453"/>
            <a:ext cx="4531165" cy="2446824"/>
          </a:xfrm>
          <a:prstGeom prst="rect">
            <a:avLst/>
          </a:prstGeom>
        </p:spPr>
        <p:txBody>
          <a:bodyPr wrap="square">
            <a:spAutoFit/>
          </a:bodyPr>
          <a:lstStyle/>
          <a:p>
            <a:pPr algn="ctr"/>
            <a:r>
              <a:rPr lang="es-CO" sz="1700" b="1" dirty="0">
                <a:solidFill>
                  <a:schemeClr val="bg1"/>
                </a:solidFill>
                <a:effectLst>
                  <a:glow rad="101600">
                    <a:srgbClr val="2B100F"/>
                  </a:glow>
                </a:effectLst>
                <a:latin typeface="+mj-lt"/>
              </a:rPr>
              <a:t>8.- APRENDE DE TU ABUELO. Puede que no todo lo suyo sea ejemplar o apropiado para ti, pero la vida le habrá hecho desarrollar alguna o algunas facultades, capacidades o virtudes, inexistentes en la juventud, y que tú tienes la ocasión de aprender a su lado: La paciencia, el discernimiento, la prudencia, la previsión, la reflexión, etc. Son tesoros que están a tu disposición a través de tu abuelo. Aprovéchalos.</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10a.jpg"/>
          <p:cNvPicPr>
            <a:picLocks noChangeAspect="1" noChangeArrowheads="1"/>
          </p:cNvPicPr>
          <p:nvPr/>
        </p:nvPicPr>
        <p:blipFill rotWithShape="1">
          <a:blip r:embed="rId2">
            <a:extLst>
              <a:ext uri="{28A0092B-C50C-407E-A947-70E740481C1C}">
                <a14:useLocalDpi xmlns:a14="http://schemas.microsoft.com/office/drawing/2010/main" val="0"/>
              </a:ext>
            </a:extLst>
          </a:blip>
          <a:srcRect l="2224" t="4081" r="2239" b="4109"/>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4505331" y="1349062"/>
            <a:ext cx="4572000" cy="2446824"/>
          </a:xfrm>
          <a:prstGeom prst="rect">
            <a:avLst/>
          </a:prstGeom>
        </p:spPr>
        <p:txBody>
          <a:bodyPr>
            <a:spAutoFit/>
          </a:bodyPr>
          <a:lstStyle/>
          <a:p>
            <a:pPr algn="ctr"/>
            <a:r>
              <a:rPr lang="es-CO" sz="1700" b="1" dirty="0">
                <a:solidFill>
                  <a:schemeClr val="bg1"/>
                </a:solidFill>
                <a:effectLst>
                  <a:glow rad="101600">
                    <a:srgbClr val="2B100F"/>
                  </a:glow>
                </a:effectLst>
                <a:latin typeface="+mj-lt"/>
              </a:rPr>
              <a:t>9.- DEFIENDE A TU ABUELO. Debido a su edad y a su estado, a veces disminuido, puede que se le menosprecie o incluso que se le dé de lado o hasta se le pretenda alejar del hogar por quienes más le deben: Sus hijos. No lo permitas nunca. Ésa es una gravísima infracción de las leyes naturales. Y tú estás aquí para conseguir que los últimos días de tu abuelo sean lo más felices y libres de sobresaltos posible.</a:t>
            </a:r>
          </a:p>
        </p:txBody>
      </p:sp>
    </p:spTree>
    <p:extLst>
      <p:ext uri="{BB962C8B-B14F-4D97-AF65-F5344CB8AC3E}">
        <p14:creationId xmlns:p14="http://schemas.microsoft.com/office/powerpoint/2010/main" val="73106719"/>
      </p:ext>
    </p:extLst>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11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741" r="2048" b="3741"/>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292080" y="1306050"/>
            <a:ext cx="3774860" cy="2585323"/>
          </a:xfrm>
          <a:prstGeom prst="rect">
            <a:avLst/>
          </a:prstGeom>
        </p:spPr>
        <p:txBody>
          <a:bodyPr wrap="square">
            <a:spAutoFit/>
          </a:bodyPr>
          <a:lstStyle/>
          <a:p>
            <a:pPr algn="ctr"/>
            <a:r>
              <a:rPr lang="es-CO" b="1" dirty="0">
                <a:solidFill>
                  <a:schemeClr val="bg1"/>
                </a:solidFill>
                <a:effectLst>
                  <a:glow rad="101600">
                    <a:srgbClr val="2B100F"/>
                  </a:glow>
                </a:effectLst>
                <a:latin typeface="+mj-lt"/>
              </a:rPr>
              <a:t>10.- CONSERVA, CON AMOR Y RESPETO, LA MEMORIA DE TU ABUELO. Cuando, por ley natural, tu abuelo abandone este mundo y tú sigas en él, no lo olvides. Envíale tu amor, recuérdalo con cariño, rodéalo con tu profundo afecto. Él ya cumplió con su vida. Tú aún no. Y uno de tus cometidos es ése.</a:t>
            </a: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12a.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 t="3287" r="2048" b="3287"/>
          <a:stretch/>
        </p:blipFill>
        <p:spPr bwMode="auto">
          <a:xfrm>
            <a:off x="-1"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6409076" y="1625419"/>
            <a:ext cx="2379498" cy="1892826"/>
          </a:xfrm>
          <a:prstGeom prst="rect">
            <a:avLst/>
          </a:prstGeom>
          <a:noFill/>
        </p:spPr>
        <p:txBody>
          <a:bodyPr wrap="none" rtlCol="0">
            <a:spAutoFit/>
          </a:bodyPr>
          <a:lstStyle/>
          <a:p>
            <a:pPr algn="ctr"/>
            <a:r>
              <a:rPr lang="es-CO" sz="1300" b="1" dirty="0" smtClean="0">
                <a:solidFill>
                  <a:schemeClr val="bg1"/>
                </a:solidFill>
                <a:effectLst>
                  <a:glow rad="88900">
                    <a:srgbClr val="2B100F"/>
                  </a:glow>
                </a:effectLst>
                <a:latin typeface="+mj-lt"/>
              </a:rPr>
              <a:t>Texto:</a:t>
            </a:r>
          </a:p>
          <a:p>
            <a:pPr algn="ctr"/>
            <a:r>
              <a:rPr lang="es-CO" sz="1300" b="1" i="1" dirty="0">
                <a:solidFill>
                  <a:schemeClr val="bg1"/>
                </a:solidFill>
                <a:effectLst>
                  <a:glow rad="88900">
                    <a:srgbClr val="2B100F"/>
                  </a:glow>
                </a:effectLst>
                <a:latin typeface="+mj-lt"/>
              </a:rPr>
              <a:t>Francisco-Manuel </a:t>
            </a:r>
            <a:r>
              <a:rPr lang="es-CO" sz="1300" b="1" i="1" dirty="0" err="1">
                <a:solidFill>
                  <a:schemeClr val="bg1"/>
                </a:solidFill>
                <a:effectLst>
                  <a:glow rad="88900">
                    <a:srgbClr val="2B100F"/>
                  </a:glow>
                </a:effectLst>
                <a:latin typeface="+mj-lt"/>
              </a:rPr>
              <a:t>Nácher</a:t>
            </a:r>
            <a:r>
              <a:rPr lang="es-CO" sz="1300" b="1" i="1" dirty="0">
                <a:solidFill>
                  <a:schemeClr val="bg1"/>
                </a:solidFill>
                <a:effectLst>
                  <a:glow rad="88900">
                    <a:srgbClr val="2B100F"/>
                  </a:glow>
                </a:effectLst>
                <a:latin typeface="+mj-lt"/>
              </a:rPr>
              <a:t> </a:t>
            </a:r>
            <a:r>
              <a:rPr lang="es-CO" sz="1300" b="1" i="1" dirty="0" smtClean="0">
                <a:solidFill>
                  <a:schemeClr val="bg1"/>
                </a:solidFill>
                <a:effectLst>
                  <a:glow rad="88900">
                    <a:srgbClr val="2B100F"/>
                  </a:glow>
                </a:effectLst>
                <a:latin typeface="+mj-lt"/>
              </a:rPr>
              <a:t>López</a:t>
            </a:r>
          </a:p>
          <a:p>
            <a:pPr algn="ctr"/>
            <a:endParaRPr lang="es-CO" sz="1300" b="1" dirty="0">
              <a:solidFill>
                <a:schemeClr val="bg1"/>
              </a:solidFill>
              <a:effectLst>
                <a:glow rad="88900">
                  <a:srgbClr val="2B100F"/>
                </a:glow>
              </a:effectLst>
              <a:latin typeface="+mj-lt"/>
            </a:endParaRPr>
          </a:p>
          <a:p>
            <a:pPr algn="ctr"/>
            <a:r>
              <a:rPr lang="es-CO" sz="1300" b="1" dirty="0" smtClean="0">
                <a:solidFill>
                  <a:schemeClr val="bg1"/>
                </a:solidFill>
                <a:effectLst>
                  <a:glow rad="88900">
                    <a:srgbClr val="2B100F"/>
                  </a:glow>
                </a:effectLst>
                <a:latin typeface="+mj-lt"/>
              </a:rPr>
              <a:t>Música:</a:t>
            </a:r>
          </a:p>
          <a:p>
            <a:pPr algn="ctr"/>
            <a:r>
              <a:rPr lang="es-CO" sz="1300" b="1" dirty="0" smtClean="0">
                <a:solidFill>
                  <a:schemeClr val="bg1"/>
                </a:solidFill>
                <a:effectLst>
                  <a:glow rad="88900">
                    <a:srgbClr val="2B100F"/>
                  </a:glow>
                </a:effectLst>
                <a:latin typeface="+mj-lt"/>
              </a:rPr>
              <a:t>Tango </a:t>
            </a:r>
            <a:r>
              <a:rPr lang="es-CO" sz="1300" b="1" dirty="0" err="1" smtClean="0">
                <a:solidFill>
                  <a:schemeClr val="bg1"/>
                </a:solidFill>
                <a:effectLst>
                  <a:glow rad="88900">
                    <a:srgbClr val="2B100F"/>
                  </a:glow>
                </a:effectLst>
                <a:latin typeface="+mj-lt"/>
              </a:rPr>
              <a:t>to</a:t>
            </a:r>
            <a:r>
              <a:rPr lang="es-CO" sz="1300" b="1" dirty="0" smtClean="0">
                <a:solidFill>
                  <a:schemeClr val="bg1"/>
                </a:solidFill>
                <a:effectLst>
                  <a:glow rad="88900">
                    <a:srgbClr val="2B100F"/>
                  </a:glow>
                </a:effectLst>
                <a:latin typeface="+mj-lt"/>
              </a:rPr>
              <a:t> </a:t>
            </a:r>
            <a:r>
              <a:rPr lang="es-CO" sz="1300" b="1" dirty="0" err="1" smtClean="0">
                <a:solidFill>
                  <a:schemeClr val="bg1"/>
                </a:solidFill>
                <a:effectLst>
                  <a:glow rad="88900">
                    <a:srgbClr val="2B100F"/>
                  </a:glow>
                </a:effectLst>
                <a:latin typeface="+mj-lt"/>
              </a:rPr>
              <a:t>evora</a:t>
            </a:r>
            <a:r>
              <a:rPr lang="es-CO" sz="1300" b="1" dirty="0">
                <a:solidFill>
                  <a:schemeClr val="bg1"/>
                </a:solidFill>
                <a:effectLst>
                  <a:glow rad="88900">
                    <a:srgbClr val="2B100F"/>
                  </a:glow>
                </a:effectLst>
                <a:latin typeface="+mj-lt"/>
              </a:rPr>
              <a:t> - </a:t>
            </a:r>
            <a:r>
              <a:rPr lang="es-CO" sz="1300" b="1" i="1" dirty="0" err="1">
                <a:solidFill>
                  <a:schemeClr val="bg1"/>
                </a:solidFill>
                <a:effectLst>
                  <a:glow rad="88900">
                    <a:srgbClr val="2B100F"/>
                  </a:glow>
                </a:effectLst>
                <a:latin typeface="+mj-lt"/>
              </a:rPr>
              <a:t>Consoul</a:t>
            </a:r>
            <a:r>
              <a:rPr lang="es-CO" sz="1300" b="1" i="1" dirty="0">
                <a:solidFill>
                  <a:schemeClr val="bg1"/>
                </a:solidFill>
                <a:effectLst>
                  <a:glow rad="88900">
                    <a:srgbClr val="2B100F"/>
                  </a:glow>
                </a:effectLst>
                <a:latin typeface="+mj-lt"/>
              </a:rPr>
              <a:t> </a:t>
            </a:r>
            <a:r>
              <a:rPr lang="es-CO" sz="1300" b="1" i="1" dirty="0" err="1">
                <a:solidFill>
                  <a:schemeClr val="bg1"/>
                </a:solidFill>
                <a:effectLst>
                  <a:glow rad="88900">
                    <a:srgbClr val="2B100F"/>
                  </a:glow>
                </a:effectLst>
                <a:latin typeface="+mj-lt"/>
              </a:rPr>
              <a:t>Trainin</a:t>
            </a:r>
            <a:endParaRPr lang="es-CO" sz="1300" b="1" i="1" dirty="0" smtClean="0">
              <a:solidFill>
                <a:schemeClr val="bg1"/>
              </a:solidFill>
              <a:effectLst>
                <a:glow rad="88900">
                  <a:srgbClr val="2B100F"/>
                </a:glow>
              </a:effectLst>
              <a:latin typeface="+mj-lt"/>
            </a:endParaRPr>
          </a:p>
          <a:p>
            <a:pPr algn="ctr"/>
            <a:endParaRPr lang="es-CO" sz="1300" b="1" dirty="0">
              <a:solidFill>
                <a:schemeClr val="bg1"/>
              </a:solidFill>
              <a:effectLst>
                <a:glow rad="88900">
                  <a:srgbClr val="2B100F"/>
                </a:glow>
              </a:effectLst>
              <a:latin typeface="+mj-lt"/>
            </a:endParaRPr>
          </a:p>
          <a:p>
            <a:pPr algn="ctr"/>
            <a:r>
              <a:rPr lang="es-CO" sz="1300" b="1" dirty="0" smtClean="0">
                <a:solidFill>
                  <a:schemeClr val="bg1"/>
                </a:solidFill>
                <a:effectLst>
                  <a:glow rad="88900">
                    <a:srgbClr val="2B100F"/>
                  </a:glow>
                </a:effectLst>
                <a:latin typeface="+mj-lt"/>
              </a:rPr>
              <a:t>Realización general:</a:t>
            </a:r>
          </a:p>
          <a:p>
            <a:pPr algn="ctr"/>
            <a:r>
              <a:rPr lang="es-CO" sz="1300" b="1" i="1" dirty="0" smtClean="0">
                <a:solidFill>
                  <a:schemeClr val="bg1"/>
                </a:solidFill>
                <a:effectLst>
                  <a:glow rad="88900">
                    <a:srgbClr val="2B100F"/>
                  </a:glow>
                </a:effectLst>
                <a:latin typeface="+mj-lt"/>
              </a:rPr>
              <a:t>Rodrigo Valencia Cardona</a:t>
            </a:r>
          </a:p>
          <a:p>
            <a:pPr algn="ctr"/>
            <a:r>
              <a:rPr lang="es-CO" sz="1300" b="1" dirty="0" smtClean="0">
                <a:solidFill>
                  <a:schemeClr val="bg1"/>
                </a:solidFill>
                <a:effectLst>
                  <a:glow rad="88900">
                    <a:srgbClr val="2B100F"/>
                  </a:glow>
                </a:effectLst>
                <a:latin typeface="+mj-lt"/>
              </a:rPr>
              <a:t>Medellín-Colombia </a:t>
            </a:r>
            <a:endParaRPr lang="es-CO" sz="1300" b="1" dirty="0">
              <a:solidFill>
                <a:schemeClr val="bg1"/>
              </a:solidFill>
              <a:effectLst>
                <a:glow rad="88900">
                  <a:srgbClr val="2B100F"/>
                </a:glow>
              </a:effectLst>
              <a:latin typeface="+mj-lt"/>
            </a:endParaRPr>
          </a:p>
        </p:txBody>
      </p:sp>
    </p:spTree>
  </p:cSld>
  <p:clrMapOvr>
    <a:masterClrMapping/>
  </p:clrMapOvr>
  <mc:AlternateContent xmlns:mc="http://schemas.openxmlformats.org/markup-compatibility/2006">
    <mc:Choice xmlns:p14="http://schemas.microsoft.com/office/powerpoint/2010/main" Requires="p14">
      <p:transition spd="slow" p14:dur="3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1047</TotalTime>
  <Words>770</Words>
  <Application>Microsoft Office PowerPoint</Application>
  <PresentationFormat>Presentación en pantalla (16:9)</PresentationFormat>
  <Paragraphs>48</Paragraphs>
  <Slides>13</Slides>
  <Notes>0</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75</cp:revision>
  <dcterms:created xsi:type="dcterms:W3CDTF">2013-05-29T02:56:16Z</dcterms:created>
  <dcterms:modified xsi:type="dcterms:W3CDTF">2014-10-26T23:59:18Z</dcterms:modified>
</cp:coreProperties>
</file>